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84"/>
  </p:notesMasterIdLst>
  <p:sldIdLst>
    <p:sldId id="429" r:id="rId2"/>
    <p:sldId id="388" r:id="rId3"/>
    <p:sldId id="259" r:id="rId4"/>
    <p:sldId id="404" r:id="rId5"/>
    <p:sldId id="401" r:id="rId6"/>
    <p:sldId id="393" r:id="rId7"/>
    <p:sldId id="394" r:id="rId8"/>
    <p:sldId id="400" r:id="rId9"/>
    <p:sldId id="395" r:id="rId10"/>
    <p:sldId id="479" r:id="rId11"/>
    <p:sldId id="478" r:id="rId13"/>
    <p:sldId id="430" r:id="rId14"/>
    <p:sldId id="432" r:id="rId17"/>
    <p:sldId id="434" r:id="rId18"/>
    <p:sldId id="435" r:id="rId19"/>
    <p:sldId id="436" r:id="rId20"/>
    <p:sldId id="437" r:id="rId21"/>
    <p:sldId id="438" r:id="rId22"/>
    <p:sldId id="439" r:id="rId23"/>
    <p:sldId id="440" r:id="rId24"/>
    <p:sldId id="441" r:id="rId25"/>
    <p:sldId id="442" r:id="rId26"/>
    <p:sldId id="443" r:id="rId27"/>
    <p:sldId id="424" r:id="rId28"/>
    <p:sldId id="355" r:id="rId30"/>
    <p:sldId id="354" r:id="rId31"/>
    <p:sldId id="327" r:id="rId32"/>
    <p:sldId id="326" r:id="rId33"/>
    <p:sldId id="336" r:id="rId34"/>
    <p:sldId id="375" r:id="rId35"/>
    <p:sldId id="330" r:id="rId36"/>
    <p:sldId id="331" r:id="rId37"/>
    <p:sldId id="279" r:id="rId38"/>
    <p:sldId id="332" r:id="rId39"/>
    <p:sldId id="413" r:id="rId40"/>
    <p:sldId id="414" r:id="rId41"/>
    <p:sldId id="361" r:id="rId42"/>
    <p:sldId id="333" r:id="rId43"/>
    <p:sldId id="314" r:id="rId44"/>
    <p:sldId id="426" r:id="rId45"/>
    <p:sldId id="419" r:id="rId46"/>
    <p:sldId id="421" r:id="rId47"/>
    <p:sldId id="473" r:id="rId48"/>
    <p:sldId id="474" r:id="rId49"/>
    <p:sldId id="475" r:id="rId50"/>
    <p:sldId id="476" r:id="rId51"/>
    <p:sldId id="351" r:id="rId52"/>
    <p:sldId id="448" r:id="rId53"/>
    <p:sldId id="449" r:id="rId54"/>
    <p:sldId id="450" r:id="rId55"/>
    <p:sldId id="459" r:id="rId56"/>
    <p:sldId id="460" r:id="rId57"/>
    <p:sldId id="338" r:id="rId72"/>
    <p:sldId id="471" r:id="rId73"/>
    <p:sldId id="472" r:id="rId74"/>
    <p:sldId id="365" r:id="rId75"/>
    <p:sldId id="378" r:id="rId76"/>
    <p:sldId id="349" r:id="rId77"/>
    <p:sldId id="292" r:id="rId78"/>
    <p:sldId id="356" r:id="rId79"/>
    <p:sldId id="340" r:id="rId80"/>
    <p:sldId id="374" r:id="rId81"/>
    <p:sldId id="357" r:id="rId82"/>
    <p:sldId id="382" r:id="rId83"/>
    <p:sldId id="480" r:id="rId99"/>
    <p:sldId id="481" r:id="rId100"/>
    <p:sldId id="482" r:id="rId101"/>
    <p:sldId id="483" r:id="rId102"/>
    <p:sldId id="484" r:id="rId103"/>
    <p:sldId id="485" r:id="rId104"/>
    <p:sldId id="486" r:id="rId105"/>
    <p:sldId id="487" r:id="rId106"/>
    <p:sldId id="488" r:id="rId107"/>
    <p:sldId id="489" r:id="rId108"/>
    <p:sldId id="490" r:id="rId109"/>
    <p:sldId id="491" r:id="rId110"/>
    <p:sldId id="492" r:id="rId111"/>
    <p:sldId id="493" r:id="rId112"/>
    <p:sldId id="494" r:id="rId113"/>
    <p:sldId id="495" r:id="rId114"/>
    <p:sldId id="496" r:id="rId115"/>
    <p:sldId id="497" r:id="rId116"/>
    <p:sldId id="498" r:id="rId117"/>
    <p:sldId id="499" r:id="rId118"/>
  </p:sldIdLst>
  <p:sldSz cx="9906000" cy="6858000" type="A4"/>
  <p:notesSz cx="6858000" cy="9144000"/>
  <p:embeddedFontLst>
    <p:embeddedFont>
      <p:font typeface="KBIZ한마음고딕 B" panose="02020503020101020101" pitchFamily="18" charset="-127"/>
      <p:regular r:id="rId85"/>
    </p:embeddedFont>
    <p:embeddedFont>
      <p:font typeface="KBIZ한마음고딕 H" panose="02020503020101020101" pitchFamily="18" charset="-127"/>
      <p:regular r:id="rId86"/>
    </p:embeddedFont>
    <p:embeddedFont>
      <p:font typeface="KBIZ한마음고딕 R" panose="02020503020101020101" pitchFamily="18" charset="-127"/>
      <p:regular r:id="rId87"/>
    </p:embeddedFont>
    <p:embeddedFont>
      <p:font typeface="KoPub돋움체 Bold" panose="02020603020101020101" pitchFamily="18" charset="-127"/>
      <p:regular r:id="rId88"/>
      <p:bold r:id="rId89"/>
    </p:embeddedFont>
    <p:embeddedFont>
      <p:font typeface="KoPub돋움체 Light" panose="02020603020101020101" pitchFamily="18" charset="-127"/>
      <p:regular r:id="rId90"/>
    </p:embeddedFont>
    <p:embeddedFont>
      <p:font typeface="KoPub돋움체 Medium" panose="02020603020101020101" pitchFamily="18" charset="-127"/>
      <p:regular r:id="rId91"/>
    </p:embeddedFont>
    <p:embeddedFont>
      <p:font typeface="나눔스퀘어 Bold" panose="020B0600000101010101" pitchFamily="50" charset="-127"/>
      <p:bold r:id="rId92"/>
    </p:embeddedFont>
    <p:embeddedFont>
      <p:font typeface="맑은 고딕" panose="020B0503020000020004" pitchFamily="50" charset="-127"/>
      <p:regular r:id="rId93"/>
      <p:bold r:id="rId9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E389"/>
    <a:srgbClr val="FFC000"/>
    <a:srgbClr val="19E132"/>
    <a:srgbClr val="718FED"/>
    <a:srgbClr val="5BD2D6"/>
    <a:srgbClr val="FAEA1B"/>
    <a:srgbClr val="F4F5F7"/>
    <a:srgbClr val="3A3532"/>
    <a:srgbClr val="C5C6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00" autoAdjust="0"/>
    <p:restoredTop sz="96353" autoAdjust="0"/>
  </p:normalViewPr>
  <p:slideViewPr>
    <p:cSldViewPr snapToGrid="0">
      <p:cViewPr varScale="1">
        <p:scale>
          <a:sx n="136" d="100"/>
          <a:sy n="136" d="100"/>
        </p:scale>
        <p:origin x="1458" y="12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notesMaster" Target="notesMasters/notesMaster1.xml"/><Relationship Id="rId85" Type="http://schemas.openxmlformats.org/officeDocument/2006/relationships/font" Target="fonts/font1.fntdata"/><Relationship Id="rId86" Type="http://schemas.openxmlformats.org/officeDocument/2006/relationships/font" Target="fonts/font2.fntdata"/><Relationship Id="rId87" Type="http://schemas.openxmlformats.org/officeDocument/2006/relationships/font" Target="fonts/font3.fntdata"/><Relationship Id="rId88" Type="http://schemas.openxmlformats.org/officeDocument/2006/relationships/font" Target="fonts/font4.fntdata"/><Relationship Id="rId89" Type="http://schemas.openxmlformats.org/officeDocument/2006/relationships/font" Target="fonts/font5.fntdata"/><Relationship Id="rId90" Type="http://schemas.openxmlformats.org/officeDocument/2006/relationships/font" Target="fonts/font6.fntdata"/><Relationship Id="rId91" Type="http://schemas.openxmlformats.org/officeDocument/2006/relationships/font" Target="fonts/font7.fntdata"/><Relationship Id="rId92" Type="http://schemas.openxmlformats.org/officeDocument/2006/relationships/font" Target="fonts/font8.fntdata"/><Relationship Id="rId93" Type="http://schemas.openxmlformats.org/officeDocument/2006/relationships/font" Target="fonts/font9.fntdata"/><Relationship Id="rId94" Type="http://schemas.openxmlformats.org/officeDocument/2006/relationships/font" Target="fonts/font10.fntdata"/><Relationship Id="rId95" Type="http://schemas.openxmlformats.org/officeDocument/2006/relationships/presProps" Target="presProps.xml"/><Relationship Id="rId96" Type="http://schemas.openxmlformats.org/officeDocument/2006/relationships/viewProps" Target="viewProps.xml"/><Relationship Id="rId97" Type="http://schemas.openxmlformats.org/officeDocument/2006/relationships/theme" Target="theme/theme1.xml"/><Relationship Id="rId98" Type="http://schemas.openxmlformats.org/officeDocument/2006/relationships/tableStyles" Target="tableStyles.xml"/><Relationship Id="rId99" Type="http://schemas.openxmlformats.org/officeDocument/2006/relationships/slide" Target="slides/slide83.xml"/><Relationship Id="rId100" Type="http://schemas.openxmlformats.org/officeDocument/2006/relationships/slide" Target="slides/slide84.xml"/><Relationship Id="rId101" Type="http://schemas.openxmlformats.org/officeDocument/2006/relationships/slide" Target="slides/slide85.xml"/><Relationship Id="rId102" Type="http://schemas.openxmlformats.org/officeDocument/2006/relationships/slide" Target="slides/slide86.xml"/><Relationship Id="rId103" Type="http://schemas.openxmlformats.org/officeDocument/2006/relationships/slide" Target="slides/slide87.xml"/><Relationship Id="rId104" Type="http://schemas.openxmlformats.org/officeDocument/2006/relationships/slide" Target="slides/slide88.xml"/><Relationship Id="rId105" Type="http://schemas.openxmlformats.org/officeDocument/2006/relationships/slide" Target="slides/slide89.xml"/><Relationship Id="rId106" Type="http://schemas.openxmlformats.org/officeDocument/2006/relationships/slide" Target="slides/slide90.xml"/><Relationship Id="rId107" Type="http://schemas.openxmlformats.org/officeDocument/2006/relationships/slide" Target="slides/slide91.xml"/><Relationship Id="rId108" Type="http://schemas.openxmlformats.org/officeDocument/2006/relationships/slide" Target="slides/slide92.xml"/><Relationship Id="rId109" Type="http://schemas.openxmlformats.org/officeDocument/2006/relationships/slide" Target="slides/slide93.xml"/><Relationship Id="rId110" Type="http://schemas.openxmlformats.org/officeDocument/2006/relationships/slide" Target="slides/slide94.xml"/><Relationship Id="rId111" Type="http://schemas.openxmlformats.org/officeDocument/2006/relationships/slide" Target="slides/slide95.xml"/><Relationship Id="rId112" Type="http://schemas.openxmlformats.org/officeDocument/2006/relationships/slide" Target="slides/slide96.xml"/><Relationship Id="rId113" Type="http://schemas.openxmlformats.org/officeDocument/2006/relationships/slide" Target="slides/slide97.xml"/><Relationship Id="rId114" Type="http://schemas.openxmlformats.org/officeDocument/2006/relationships/slide" Target="slides/slide98.xml"/><Relationship Id="rId115" Type="http://schemas.openxmlformats.org/officeDocument/2006/relationships/slide" Target="slides/slide99.xml"/><Relationship Id="rId116" Type="http://schemas.openxmlformats.org/officeDocument/2006/relationships/slide" Target="slides/slide100.xml"/><Relationship Id="rId117" Type="http://schemas.openxmlformats.org/officeDocument/2006/relationships/slide" Target="slides/slide101.xml"/><Relationship Id="rId118" Type="http://schemas.openxmlformats.org/officeDocument/2006/relationships/slide" Target="slides/slide10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a="http://schemas.openxmlformats.org/drawingml/2006/main" xmlns:c="http://schemas.openxmlformats.org/drawingml/2006/chart" xmlns:r="http://schemas.openxmlformats.org/officeDocument/2006/relationships">
  <c:date1904 val="0"/>
  <c:chart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김장매트</c:v>
                </c:pt>
              </c:strCache>
            </c:strRef>
          </c:tx>
          <c:spPr>
            <a:ln w="50800">
              <a:solidFill>
                <a:srgbClr val="2459F5"/>
              </a:solidFill>
            </a:ln>
          </c:spPr>
          <c:marker/>
          <c:cat>
            <c:strRef>
              <c:f>Sheet1!$A$2:$A$34</c:f>
              <c:strCache>
                <c:ptCount val="33"/>
                <c:pt idx="0">
                  <c:v>24.01</c:v>
                </c:pt>
                <c:pt idx="1">
                  <c:v>24.02</c:v>
                </c:pt>
                <c:pt idx="2">
                  <c:v>24.03</c:v>
                </c:pt>
                <c:pt idx="3">
                  <c:v>24.04</c:v>
                </c:pt>
                <c:pt idx="4">
                  <c:v>24.05</c:v>
                </c:pt>
                <c:pt idx="5">
                  <c:v>24.06</c:v>
                </c:pt>
                <c:pt idx="6">
                  <c:v>24.07</c:v>
                </c:pt>
                <c:pt idx="7">
                  <c:v>24.08</c:v>
                </c:pt>
                <c:pt idx="8">
                  <c:v>24.09</c:v>
                </c:pt>
                <c:pt idx="9">
                  <c:v>24.10</c:v>
                </c:pt>
                <c:pt idx="10">
                  <c:v>24.11</c:v>
                </c:pt>
                <c:pt idx="11">
                  <c:v>24.12</c:v>
                </c:pt>
                <c:pt idx="12">
                  <c:v>25.01</c:v>
                </c:pt>
                <c:pt idx="13">
                  <c:v>25.02</c:v>
                </c:pt>
                <c:pt idx="14">
                  <c:v>25.03</c:v>
                </c:pt>
                <c:pt idx="15">
                  <c:v>25.04</c:v>
                </c:pt>
                <c:pt idx="16">
                  <c:v>25.05</c:v>
                </c:pt>
                <c:pt idx="17">
                  <c:v>25.06</c:v>
                </c:pt>
                <c:pt idx="18">
                  <c:v>25.07</c:v>
                </c:pt>
                <c:pt idx="19">
                  <c:v>25.08</c:v>
                </c:pt>
                <c:pt idx="20">
                  <c:v>25.09</c:v>
                </c:pt>
                <c:pt idx="21">
                  <c:v>25.10</c:v>
                </c:pt>
                <c:pt idx="22">
                  <c:v>25.11</c:v>
                </c:pt>
                <c:pt idx="23">
                  <c:v>25.12</c:v>
                </c:pt>
                <c:pt idx="24">
                  <c:v>26.01</c:v>
                </c:pt>
                <c:pt idx="25">
                  <c:v>26.02</c:v>
                </c:pt>
                <c:pt idx="26">
                  <c:v>26.03</c:v>
                </c:pt>
                <c:pt idx="27">
                  <c:v>26.04</c:v>
                </c:pt>
                <c:pt idx="28">
                  <c:v>26.05</c:v>
                </c:pt>
                <c:pt idx="29">
                  <c:v>26.06</c:v>
                </c:pt>
                <c:pt idx="30">
                  <c:v>26.07</c:v>
                </c:pt>
                <c:pt idx="31">
                  <c:v>26.08</c:v>
                </c:pt>
                <c:pt idx="32">
                  <c:v>26.09</c:v>
                </c:pt>
              </c:strCache>
            </c:str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8.02508</c:v>
                </c:pt>
                <c:pt idx="1">
                  <c:v>6.52611</c:v>
                </c:pt>
                <c:pt idx="2">
                  <c:v>8.91732</c:v>
                </c:pt>
                <c:pt idx="3">
                  <c:v>9.34815</c:v>
                </c:pt>
                <c:pt idx="4">
                  <c:v>9.31501</c:v>
                </c:pt>
                <c:pt idx="5">
                  <c:v>9.20029</c:v>
                </c:pt>
                <c:pt idx="6">
                  <c:v>9.52915</c:v>
                </c:pt>
                <c:pt idx="7">
                  <c:v>9.54954</c:v>
                </c:pt>
                <c:pt idx="8">
                  <c:v>10.12822</c:v>
                </c:pt>
                <c:pt idx="9">
                  <c:v>28.10309</c:v>
                </c:pt>
                <c:pt idx="10">
                  <c:v>100</c:v>
                </c:pt>
                <c:pt idx="11">
                  <c:v>36.33466</c:v>
                </c:pt>
                <c:pt idx="12">
                  <c:v>7.43365</c:v>
                </c:pt>
                <c:pt idx="13">
                  <c:v>6.80653</c:v>
                </c:pt>
                <c:pt idx="14">
                  <c:v>8.00723</c:v>
                </c:pt>
                <c:pt idx="15">
                  <c:v>7.88487</c:v>
                </c:pt>
                <c:pt idx="16">
                  <c:v>7.9384</c:v>
                </c:pt>
                <c:pt idx="17">
                  <c:v>7.9639</c:v>
                </c:pt>
                <c:pt idx="18">
                  <c:v>7.62739</c:v>
                </c:pt>
                <c:pt idx="19">
                  <c:v>6.99008</c:v>
                </c:pt>
                <c:pt idx="20">
                  <c:v>8.24687</c:v>
                </c:pt>
                <c:pt idx="21">
                  <c:v>19.51207</c:v>
                </c:pt>
                <c:pt idx="22">
                  <c:v>97.78723</c:v>
                </c:pt>
                <c:pt idx="23">
                  <c:v>31.48851</c:v>
                </c:pt>
                <c:pt idx="24">
                  <c:v>7.29344</c:v>
                </c:pt>
                <c:pt idx="25">
                  <c:v>5.04754</c:v>
                </c:pt>
                <c:pt idx="26">
                  <c:v>6.86771</c:v>
                </c:pt>
                <c:pt idx="27">
                  <c:v>7.10225</c:v>
                </c:pt>
                <c:pt idx="28">
                  <c:v>6.47768</c:v>
                </c:pt>
                <c:pt idx="29">
                  <c:v>6.31707</c:v>
                </c:pt>
                <c:pt idx="30">
                  <c:v>6.92125</c:v>
                </c:pt>
                <c:pt idx="31">
                  <c:v>6.83967</c:v>
                </c:pt>
                <c:pt idx="32">
                  <c:v>8.03783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고무장갑</c:v>
                </c:pt>
              </c:strCache>
            </c:strRef>
          </c:tx>
          <c:spPr>
            <a:ln w="28575">
              <a:solidFill>
                <a:srgbClr val="087F80"/>
              </a:solidFill>
            </a:ln>
          </c:spPr>
          <c:marker/>
          <c:cat>
            <c:strRef>
              <c:f>Sheet1!$A$2:$A$34</c:f>
              <c:strCache>
                <c:ptCount val="33"/>
                <c:pt idx="0">
                  <c:v>24.01</c:v>
                </c:pt>
                <c:pt idx="1">
                  <c:v>24.02</c:v>
                </c:pt>
                <c:pt idx="2">
                  <c:v>24.03</c:v>
                </c:pt>
                <c:pt idx="3">
                  <c:v>24.04</c:v>
                </c:pt>
                <c:pt idx="4">
                  <c:v>24.05</c:v>
                </c:pt>
                <c:pt idx="5">
                  <c:v>24.06</c:v>
                </c:pt>
                <c:pt idx="6">
                  <c:v>24.07</c:v>
                </c:pt>
                <c:pt idx="7">
                  <c:v>24.08</c:v>
                </c:pt>
                <c:pt idx="8">
                  <c:v>24.09</c:v>
                </c:pt>
                <c:pt idx="9">
                  <c:v>24.10</c:v>
                </c:pt>
                <c:pt idx="10">
                  <c:v>24.11</c:v>
                </c:pt>
                <c:pt idx="11">
                  <c:v>24.12</c:v>
                </c:pt>
                <c:pt idx="12">
                  <c:v>25.01</c:v>
                </c:pt>
                <c:pt idx="13">
                  <c:v>25.02</c:v>
                </c:pt>
                <c:pt idx="14">
                  <c:v>25.03</c:v>
                </c:pt>
                <c:pt idx="15">
                  <c:v>25.04</c:v>
                </c:pt>
                <c:pt idx="16">
                  <c:v>25.05</c:v>
                </c:pt>
                <c:pt idx="17">
                  <c:v>25.06</c:v>
                </c:pt>
                <c:pt idx="18">
                  <c:v>25.07</c:v>
                </c:pt>
                <c:pt idx="19">
                  <c:v>25.08</c:v>
                </c:pt>
                <c:pt idx="20">
                  <c:v>25.09</c:v>
                </c:pt>
                <c:pt idx="21">
                  <c:v>25.10</c:v>
                </c:pt>
                <c:pt idx="22">
                  <c:v>25.11</c:v>
                </c:pt>
                <c:pt idx="23">
                  <c:v>25.12</c:v>
                </c:pt>
                <c:pt idx="24">
                  <c:v>26.01</c:v>
                </c:pt>
                <c:pt idx="25">
                  <c:v>26.02</c:v>
                </c:pt>
                <c:pt idx="26">
                  <c:v>26.03</c:v>
                </c:pt>
                <c:pt idx="27">
                  <c:v>26.04</c:v>
                </c:pt>
                <c:pt idx="28">
                  <c:v>26.05</c:v>
                </c:pt>
                <c:pt idx="29">
                  <c:v>26.06</c:v>
                </c:pt>
                <c:pt idx="30">
                  <c:v>26.07</c:v>
                </c:pt>
                <c:pt idx="31">
                  <c:v>26.08</c:v>
                </c:pt>
                <c:pt idx="32">
                  <c:v>26.09</c:v>
                </c:pt>
              </c:strCache>
            </c:strRef>
          </c:cat>
          <c:val>
            <c:numRef>
              <c:f>Sheet1!$C$2:$C$34</c:f>
              <c:numCache>
                <c:formatCode>General</c:formatCode>
                <c:ptCount val="33"/>
                <c:pt idx="0">
                  <c:v>60.01988</c:v>
                </c:pt>
                <c:pt idx="1">
                  <c:v>55.01057</c:v>
                </c:pt>
                <c:pt idx="2">
                  <c:v>64.9629</c:v>
                </c:pt>
                <c:pt idx="3">
                  <c:v>56.93272</c:v>
                </c:pt>
                <c:pt idx="4">
                  <c:v>54.61289</c:v>
                </c:pt>
                <c:pt idx="5">
                  <c:v>52.60917</c:v>
                </c:pt>
                <c:pt idx="6">
                  <c:v>57.52415</c:v>
                </c:pt>
                <c:pt idx="7">
                  <c:v>56.36168</c:v>
                </c:pt>
                <c:pt idx="8">
                  <c:v>51.52573</c:v>
                </c:pt>
                <c:pt idx="9">
                  <c:v>53.94753</c:v>
                </c:pt>
                <c:pt idx="10">
                  <c:v>63.51237</c:v>
                </c:pt>
                <c:pt idx="11">
                  <c:v>70.52285</c:v>
                </c:pt>
                <c:pt idx="12">
                  <c:v>62.81642</c:v>
                </c:pt>
                <c:pt idx="13">
                  <c:v>53.98577</c:v>
                </c:pt>
                <c:pt idx="14">
                  <c:v>55.40826</c:v>
                </c:pt>
                <c:pt idx="15">
                  <c:v>57.0041</c:v>
                </c:pt>
                <c:pt idx="16">
                  <c:v>48.62722</c:v>
                </c:pt>
                <c:pt idx="17">
                  <c:v>47.84459</c:v>
                </c:pt>
                <c:pt idx="18">
                  <c:v>49.20335</c:v>
                </c:pt>
                <c:pt idx="19">
                  <c:v>46.89881</c:v>
                </c:pt>
                <c:pt idx="20">
                  <c:v>43.54908</c:v>
                </c:pt>
                <c:pt idx="21">
                  <c:v>44.3572</c:v>
                </c:pt>
                <c:pt idx="22">
                  <c:v>52.44347</c:v>
                </c:pt>
                <c:pt idx="23">
                  <c:v>50.7788</c:v>
                </c:pt>
                <c:pt idx="24">
                  <c:v>49.85596</c:v>
                </c:pt>
                <c:pt idx="25">
                  <c:v>40.09483</c:v>
                </c:pt>
                <c:pt idx="26">
                  <c:v>47.48515</c:v>
                </c:pt>
                <c:pt idx="27">
                  <c:v>42.2821</c:v>
                </c:pt>
                <c:pt idx="28">
                  <c:v>39.88579</c:v>
                </c:pt>
                <c:pt idx="29">
                  <c:v>40.15856</c:v>
                </c:pt>
                <c:pt idx="30">
                  <c:v>41.83088</c:v>
                </c:pt>
                <c:pt idx="31">
                  <c:v>39.52379</c:v>
                </c:pt>
                <c:pt idx="32">
                  <c:v>36.07464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</a:p>
        </c:txPr>
        <c:crossAx val="2140495176"/>
        <c:crosses val="autoZero"/>
        <c:auto val="1"/>
        <c:lblAlgn val="ctr"/>
        <c:lblOffset val="100"/>
        <c:noMultiLvlLbl val="0"/>
        <c:tickLblSkip val="6"/>
        <c:tickMarkSkip val="6"/>
      </c:catAx>
      <c:valAx>
        <c:axId val="2140495176"/>
        <c:scaling>
          <c:max val="100.0"/>
          <c:min val="0.0"/>
        </c:scaling>
        <c:delete val="0"/>
        <c:axPos val="l"/>
        <c:majorGridlines>
          <c:spPr>
            <a:ln>
              <a:solidFill>
                <a:srgbClr val="E3E3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</a:p>
        </c:txPr>
        <c:crossAx val="2118791784"/>
        <c:crosses val="autoZero"/>
      </c:valAx>
    </c:plotArea>
    <c:legend>
      <c:legendPos val="t"/>
      <c:layout/>
      <c:overlay val="0"/>
      <c:txPr>
        <a:bodyPr/>
        <a:lstStyle/>
        <a:p>
          <a:pPr>
            <a:defRPr sz="1400">
              <a:latin typeface="KoPub돋움체 Medium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남는 돈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Sheet1!$A$2:$A$4</c:f>
              <c:strCache>
                <c:ptCount val="3"/>
                <c:pt idx="0">
                  <c:v>15,000원</c:v>
                </c:pt>
                <c:pt idx="1">
                  <c:v>17,000원</c:v>
                </c:pt>
                <c:pt idx="2">
                  <c:v>19,000원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1600</c:v>
                </c:pt>
                <c:pt idx="1">
                  <c:v>3480</c:v>
                </c:pt>
                <c:pt idx="2">
                  <c:v>5360</c:v>
                </c:pt>
              </c:numCache>
            </c:numRef>
          </c:val>
        </c:ser>
        <c:dLbls>
          <c:numFmt formatCode="#,##0&quot;원&quot;" sourceLinked="0"/>
          <c:txPr>
            <a:bodyPr/>
            <a:lstStyle/>
            <a:p>
              <a:pPr>
                <a:defRPr sz="1300">
                  <a:latin typeface="KoPub돋움체 Bold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8045C-64CD-4B73-9F40-A771B5D55C7B}" type="datetimeFigureOut">
              <a:rPr lang="ko-KR" altLang="en-US" smtClean="0"/>
              <a:pPr/>
              <a:t>2026-05-14(Thu)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6E9EA-8BA0-44C4-BC7E-1DC3E34FF2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2715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710A339-688F-486B-9859-239B0949A7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 dirty="0"/>
              <a:t>0</a:t>
            </a:r>
            <a:fld id="{9D3021D8-1510-4785-9199-9DCBA594180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15438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8C9A503-88A1-4152-B505-5B6071C741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 dirty="0"/>
              <a:t>0</a:t>
            </a:r>
            <a:fld id="{9D3021D8-1510-4785-9199-9DCBA594180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9580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A38085C-3151-4267-9694-394389951B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 dirty="0"/>
              <a:t>0</a:t>
            </a:r>
            <a:fld id="{9D3021D8-1510-4785-9199-9DCBA594180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35943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0</a:t>
            </a:r>
            <a:fld id="{9D3021D8-1510-4785-9199-9DCBA594180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76257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0</a:t>
            </a:r>
            <a:fld id="{9D3021D8-1510-4785-9199-9DCBA594180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74732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0</a:t>
            </a:r>
            <a:fld id="{9D3021D8-1510-4785-9199-9DCBA594180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76959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381A5F1-FFBC-405B-9CA6-69684BB15B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677150" y="6492875"/>
            <a:ext cx="2228850" cy="365125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 altLang="ko-KR" dirty="0"/>
              <a:t>0</a:t>
            </a:r>
            <a:fld id="{9D3021D8-1510-4785-9199-9DCBA594180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38636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DFD652-5E52-4A3F-9552-A755C01A2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0DF6570B-B9B0-4056-8F76-092515A85E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0</a:t>
            </a:r>
            <a:fld id="{9D3021D8-1510-4785-9199-9DCBA594180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5238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4158A1-4420-4C03-A740-9511C1458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3AE60838-AF25-4F3D-821D-6C11D95E20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0</a:t>
            </a:r>
            <a:fld id="{9D3021D8-1510-4785-9199-9DCBA594180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56095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0</a:t>
            </a:r>
            <a:fld id="{9D3021D8-1510-4785-9199-9DCBA594180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6194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0</a:t>
            </a:r>
            <a:fld id="{9D3021D8-1510-4785-9199-9DCBA594180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12815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0</a:t>
            </a:r>
            <a:fld id="{9D3021D8-1510-4785-9199-9DCBA594180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086927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0</a:t>
            </a:r>
            <a:fld id="{9D3021D8-1510-4785-9199-9DCBA594180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46043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m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/>
              <a:t>0</a:t>
            </a:r>
            <a:fld id="{782E4773-AFEB-48FA-B7C5-C54D3EB2269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9743786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4753" y="638960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en-US" altLang="ko-KR" dirty="0"/>
              <a:t>0</a:t>
            </a:r>
            <a:fld id="{9D3021D8-1510-4785-9199-9DCBA594180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09428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5" r:id="rId8"/>
    <p:sldLayoutId id="2147483686" r:id="rId9"/>
    <p:sldLayoutId id="2147483680" r:id="rId10"/>
    <p:sldLayoutId id="2147483681" r:id="rId11"/>
    <p:sldLayoutId id="2147483682" r:id="rId12"/>
    <p:sldLayoutId id="2147483683" r:id="rId13"/>
    <p:sldLayoutId id="2147483687" r:id="rId14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needsitc.co.kr/main/index.php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8.jpe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jpeg"/><Relationship Id="rId6" Type="http://schemas.openxmlformats.org/officeDocument/2006/relationships/image" Target="../media/image12.png"/><Relationship Id="rId7" Type="http://schemas.openxmlformats.org/officeDocument/2006/relationships/image" Target="../media/image13.jpeg"/><Relationship Id="rId8" Type="http://schemas.openxmlformats.org/officeDocument/2006/relationships/image" Target="../media/image14.jpeg"/><Relationship Id="rId9" Type="http://schemas.openxmlformats.org/officeDocument/2006/relationships/image" Target="../media/image15.jpe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jpeg"/><Relationship Id="rId3" Type="http://schemas.openxmlformats.org/officeDocument/2006/relationships/image" Target="../media/image17.jpeg"/><Relationship Id="rId4" Type="http://schemas.openxmlformats.org/officeDocument/2006/relationships/image" Target="../media/image1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9.png"/><Relationship Id="rId3" Type="http://schemas.openxmlformats.org/officeDocument/2006/relationships/image" Target="../media/image20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9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29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29.png"/><Relationship Id="rId5" Type="http://schemas.openxmlformats.org/officeDocument/2006/relationships/image" Target="../media/image4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2.png"/><Relationship Id="rId3" Type="http://schemas.openxmlformats.org/officeDocument/2006/relationships/image" Target="../media/image33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29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6.png"/><Relationship Id="rId3" Type="http://schemas.openxmlformats.org/officeDocument/2006/relationships/image" Target="../media/image29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0.png"/><Relationship Id="rId3" Type="http://schemas.openxmlformats.org/officeDocument/2006/relationships/image" Target="../media/image3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29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needsitc.co.kr/main/index.php" TargetMode="Externa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Relationship Id="rId4" Type="http://schemas.openxmlformats.org/officeDocument/2006/relationships/hyperlink" Target="http://pc.shopping2.naver.com/hotdeal/p/luckto/index.nhn?id=1047094&amp;cat=15" TargetMode="External"/><Relationship Id="rId5" Type="http://schemas.openxmlformats.org/officeDocument/2006/relationships/image" Target="../media/image61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jpeg"/><Relationship Id="rId3" Type="http://schemas.openxmlformats.org/officeDocument/2006/relationships/image" Target="../media/image63.jpe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jpeg"/><Relationship Id="rId3" Type="http://schemas.openxmlformats.org/officeDocument/2006/relationships/image" Target="../media/image65.jpeg"/><Relationship Id="rId4" Type="http://schemas.openxmlformats.org/officeDocument/2006/relationships/image" Target="../media/image66.jpeg"/><Relationship Id="rId5" Type="http://schemas.openxmlformats.org/officeDocument/2006/relationships/image" Target="../media/image67.jpe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jpe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jpe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jpe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jpeg"/><Relationship Id="rId3" Type="http://schemas.openxmlformats.org/officeDocument/2006/relationships/image" Target="../media/image69.jpe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jpe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jpe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jpeg"/><Relationship Id="rId3" Type="http://schemas.openxmlformats.org/officeDocument/2006/relationships/image" Target="../media/image72.jpe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jpeg"/><Relationship Id="rId3" Type="http://schemas.openxmlformats.org/officeDocument/2006/relationships/image" Target="../media/image73.png"/><Relationship Id="rId4" Type="http://schemas.openxmlformats.org/officeDocument/2006/relationships/image" Target="../media/image74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5.png"/><Relationship Id="rId3" Type="http://schemas.openxmlformats.org/officeDocument/2006/relationships/image" Target="../media/image76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7.png"/><Relationship Id="rId3" Type="http://schemas.openxmlformats.org/officeDocument/2006/relationships/image" Target="../media/image76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8.png"/><Relationship Id="rId3" Type="http://schemas.openxmlformats.org/officeDocument/2006/relationships/image" Target="../media/image76.png"/><Relationship Id="rId4" Type="http://schemas.openxmlformats.org/officeDocument/2006/relationships/image" Target="../media/image79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0.pn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8.pn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9.pn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0.png"/><Relationship Id="rId3" Type="http://schemas.openxmlformats.org/officeDocument/2006/relationships/image" Target="../media/image101.png"/><Relationship Id="rId4" Type="http://schemas.openxmlformats.org/officeDocument/2006/relationships/image" Target="../media/image102.png"/><Relationship Id="rId5" Type="http://schemas.openxmlformats.org/officeDocument/2006/relationships/image" Target="../media/image103.png"/><Relationship Id="rId6" Type="http://schemas.openxmlformats.org/officeDocument/2006/relationships/image" Target="../media/image104.pn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5.jpe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needsitc.co.kr/main/index.php" TargetMode="Externa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6.jpg"/><Relationship Id="rId3" Type="http://schemas.openxmlformats.org/officeDocument/2006/relationships/image" Target="../media/image107.jpg"/><Relationship Id="rId4" Type="http://schemas.openxmlformats.org/officeDocument/2006/relationships/image" Target="../media/image108.jpg"/><Relationship Id="rId5" Type="http://schemas.openxmlformats.org/officeDocument/2006/relationships/image" Target="../media/image109.jpg"/><Relationship Id="rId6" Type="http://schemas.openxmlformats.org/officeDocument/2006/relationships/image" Target="../media/image110.jp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1.jpg"/><Relationship Id="rId3" Type="http://schemas.openxmlformats.org/officeDocument/2006/relationships/image" Target="../media/image112.jpg"/><Relationship Id="rId4" Type="http://schemas.openxmlformats.org/officeDocument/2006/relationships/image" Target="../media/image113.jpg"/><Relationship Id="rId5" Type="http://schemas.openxmlformats.org/officeDocument/2006/relationships/image" Target="../media/image114.jp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F231E4DA-F462-4597-A389-766121510D8D}"/>
              </a:ext>
            </a:extLst>
          </p:cNvPr>
          <p:cNvSpPr/>
          <p:nvPr/>
        </p:nvSpPr>
        <p:spPr>
          <a:xfrm>
            <a:off x="0" y="5575439"/>
            <a:ext cx="9918383" cy="12825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/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2BE20DC-BFB6-4B16-82E4-48F1361D3A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2"/>
          <a:stretch/>
        </p:blipFill>
        <p:spPr>
          <a:xfrm>
            <a:off x="2214336" y="3019425"/>
            <a:ext cx="4728630" cy="430298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79B2742-5322-4FC7-A3E1-053220E2D4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30" t="34812" r="49445" b="41463"/>
          <a:stretch/>
        </p:blipFill>
        <p:spPr>
          <a:xfrm>
            <a:off x="5984105" y="5916951"/>
            <a:ext cx="853780" cy="70272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5D57DF3-C545-4F60-B19B-E385611A0E2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07" t="27495" r="19321" b="38747"/>
          <a:stretch/>
        </p:blipFill>
        <p:spPr>
          <a:xfrm>
            <a:off x="6693400" y="5575439"/>
            <a:ext cx="998266" cy="1044239"/>
          </a:xfrm>
          <a:prstGeom prst="rect">
            <a:avLst/>
          </a:prstGeom>
        </p:spPr>
      </p:pic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68AB8EF-EC8E-4488-B77B-E53540110029}"/>
              </a:ext>
            </a:extLst>
          </p:cNvPr>
          <p:cNvSpPr/>
          <p:nvPr/>
        </p:nvSpPr>
        <p:spPr>
          <a:xfrm>
            <a:off x="1315612" y="462761"/>
            <a:ext cx="6894419" cy="699289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F3A9C82B-B829-4FCE-95C7-F944E01BDA82}"/>
              </a:ext>
            </a:extLst>
          </p:cNvPr>
          <p:cNvSpPr/>
          <p:nvPr/>
        </p:nvSpPr>
        <p:spPr>
          <a:xfrm>
            <a:off x="1200068" y="385278"/>
            <a:ext cx="7125506" cy="699289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그룹 11">
            <a:extLst>
              <a:ext uri="{FF2B5EF4-FFF2-40B4-BE49-F238E27FC236}">
                <a16:creationId xmlns:a16="http://schemas.microsoft.com/office/drawing/2014/main" id="{1708D3CC-B068-4B34-8584-F010C11F5529}"/>
              </a:ext>
            </a:extLst>
          </p:cNvPr>
          <p:cNvGrpSpPr/>
          <p:nvPr/>
        </p:nvGrpSpPr>
        <p:grpSpPr>
          <a:xfrm>
            <a:off x="1388412" y="-519498"/>
            <a:ext cx="282684" cy="1388384"/>
            <a:chOff x="557690" y="-257150"/>
            <a:chExt cx="196690" cy="966031"/>
          </a:xfrm>
        </p:grpSpPr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1B399628-9530-4B02-ACD7-FBB485F9EDDC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CBF469FD-D2D5-4E10-B196-49E749304996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4" name="그룹 14">
            <a:extLst>
              <a:ext uri="{FF2B5EF4-FFF2-40B4-BE49-F238E27FC236}">
                <a16:creationId xmlns:a16="http://schemas.microsoft.com/office/drawing/2014/main" id="{703FAD04-5B93-4C31-829F-01E8EAF655C2}"/>
              </a:ext>
            </a:extLst>
          </p:cNvPr>
          <p:cNvGrpSpPr/>
          <p:nvPr/>
        </p:nvGrpSpPr>
        <p:grpSpPr>
          <a:xfrm>
            <a:off x="7843777" y="-519498"/>
            <a:ext cx="282684" cy="1388384"/>
            <a:chOff x="4907630" y="-200545"/>
            <a:chExt cx="196690" cy="966031"/>
          </a:xfrm>
        </p:grpSpPr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8981FD3-BC69-4596-9F09-05177E8F85CE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3A95CCAE-4EE6-40B3-93A1-BF3FCC531910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80A70970-2313-4326-A8A3-057875CFEFA6}"/>
              </a:ext>
            </a:extLst>
          </p:cNvPr>
          <p:cNvSpPr txBox="1"/>
          <p:nvPr/>
        </p:nvSpPr>
        <p:spPr>
          <a:xfrm>
            <a:off x="1011807" y="500956"/>
            <a:ext cx="7505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spc="-150" dirty="0">
                <a:solidFill>
                  <a:schemeClr val="bg1"/>
                </a:soli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온라인 마켓 </a:t>
            </a:r>
            <a:r>
              <a:rPr lang="en-US" altLang="ko-KR" sz="2400" spc="-150" dirty="0">
                <a:solidFill>
                  <a:schemeClr val="bg1"/>
                </a:soli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(E-Commerce)</a:t>
            </a:r>
            <a:r>
              <a:rPr lang="ko-KR" altLang="en-US" sz="2400" spc="-150" dirty="0">
                <a:solidFill>
                  <a:schemeClr val="bg1"/>
                </a:soli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 시작하기</a:t>
            </a:r>
          </a:p>
        </p:txBody>
      </p:sp>
      <p:grpSp>
        <p:nvGrpSpPr>
          <p:cNvPr id="6" name="그룹 33">
            <a:extLst>
              <a:ext uri="{FF2B5EF4-FFF2-40B4-BE49-F238E27FC236}">
                <a16:creationId xmlns:a16="http://schemas.microsoft.com/office/drawing/2014/main" id="{1B688A2B-48BC-40A3-9423-229B4169CB5E}"/>
              </a:ext>
            </a:extLst>
          </p:cNvPr>
          <p:cNvGrpSpPr/>
          <p:nvPr/>
        </p:nvGrpSpPr>
        <p:grpSpPr>
          <a:xfrm>
            <a:off x="2519550" y="1782883"/>
            <a:ext cx="4486542" cy="808749"/>
            <a:chOff x="1771463" y="1944154"/>
            <a:chExt cx="4486542" cy="808749"/>
          </a:xfrm>
        </p:grpSpPr>
        <p:grpSp>
          <p:nvGrpSpPr>
            <p:cNvPr id="8" name="그룹 23">
              <a:extLst>
                <a:ext uri="{FF2B5EF4-FFF2-40B4-BE49-F238E27FC236}">
                  <a16:creationId xmlns:a16="http://schemas.microsoft.com/office/drawing/2014/main" id="{7EC8D7CD-BC5E-40D8-B873-D8B5ED70193F}"/>
                </a:ext>
              </a:extLst>
            </p:cNvPr>
            <p:cNvGrpSpPr/>
            <p:nvPr/>
          </p:nvGrpSpPr>
          <p:grpSpPr>
            <a:xfrm>
              <a:off x="1883089" y="1944154"/>
              <a:ext cx="4374916" cy="808749"/>
              <a:chOff x="1748437" y="1944154"/>
              <a:chExt cx="4374916" cy="808749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FC02541-D367-4202-AEBA-0EAF629517BF}"/>
                  </a:ext>
                </a:extLst>
              </p:cNvPr>
              <p:cNvSpPr txBox="1"/>
              <p:nvPr/>
            </p:nvSpPr>
            <p:spPr>
              <a:xfrm>
                <a:off x="1748437" y="1944154"/>
                <a:ext cx="42979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교육 주최 </a:t>
                </a:r>
                <a:r>
                  <a:rPr lang="en-US" altLang="ko-KR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: </a:t>
                </a:r>
                <a:r>
                  <a:rPr lang="ko-KR" altLang="en-US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중소기업중앙회 </a:t>
                </a:r>
                <a:r>
                  <a:rPr lang="ko-KR" altLang="en-US" dirty="0" err="1"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리더스아카데미</a:t>
                </a:r>
                <a:r>
                  <a:rPr lang="ko-KR" altLang="en-US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 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A7B6A5D-9E7D-4F8E-B639-C3496E880A19}"/>
                  </a:ext>
                </a:extLst>
              </p:cNvPr>
              <p:cNvSpPr txBox="1"/>
              <p:nvPr/>
            </p:nvSpPr>
            <p:spPr>
              <a:xfrm>
                <a:off x="1748437" y="2383571"/>
                <a:ext cx="43749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교육 강사 </a:t>
                </a:r>
                <a:r>
                  <a:rPr lang="en-US" altLang="ko-KR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: </a:t>
                </a:r>
                <a:r>
                  <a:rPr lang="ko-KR" altLang="en-US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㈜</a:t>
                </a:r>
                <a:r>
                  <a:rPr lang="ko-KR" altLang="en-US" dirty="0" err="1"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지너스인터내셔널</a:t>
                </a:r>
                <a:r>
                  <a:rPr lang="ko-KR" altLang="en-US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 박제영 대표</a:t>
                </a:r>
              </a:p>
            </p:txBody>
          </p:sp>
        </p:grpSp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90F10F35-79F2-4922-AD33-99D91F962351}"/>
                </a:ext>
              </a:extLst>
            </p:cNvPr>
            <p:cNvSpPr/>
            <p:nvPr/>
          </p:nvSpPr>
          <p:spPr>
            <a:xfrm>
              <a:off x="1771463" y="2051804"/>
              <a:ext cx="130489" cy="130489"/>
            </a:xfrm>
            <a:prstGeom prst="ellipse">
              <a:avLst/>
            </a:prstGeom>
            <a:solidFill>
              <a:srgbClr val="FFC000">
                <a:alpha val="3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617E77D6-5A45-4D3B-87AE-9CB13931D0DC}"/>
                </a:ext>
              </a:extLst>
            </p:cNvPr>
            <p:cNvSpPr/>
            <p:nvPr/>
          </p:nvSpPr>
          <p:spPr>
            <a:xfrm>
              <a:off x="1771463" y="2490587"/>
              <a:ext cx="130489" cy="130489"/>
            </a:xfrm>
            <a:prstGeom prst="ellipse">
              <a:avLst/>
            </a:prstGeom>
            <a:solidFill>
              <a:srgbClr val="FFC000">
                <a:alpha val="3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9E300CB0-B619-417A-9753-E9CA51083920}"/>
                </a:ext>
              </a:extLst>
            </p:cNvPr>
            <p:cNvSpPr/>
            <p:nvPr/>
          </p:nvSpPr>
          <p:spPr>
            <a:xfrm>
              <a:off x="1802085" y="2082426"/>
              <a:ext cx="69243" cy="69243"/>
            </a:xfrm>
            <a:prstGeom prst="ellipse">
              <a:avLst/>
            </a:prstGeom>
            <a:solidFill>
              <a:srgbClr val="FFC000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F2D264AB-5A68-442E-9F25-AF44C4AADC9A}"/>
                </a:ext>
              </a:extLst>
            </p:cNvPr>
            <p:cNvSpPr/>
            <p:nvPr/>
          </p:nvSpPr>
          <p:spPr>
            <a:xfrm>
              <a:off x="1802085" y="2519881"/>
              <a:ext cx="69243" cy="69243"/>
            </a:xfrm>
            <a:prstGeom prst="ellipse">
              <a:avLst/>
            </a:prstGeom>
            <a:solidFill>
              <a:srgbClr val="FFC000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42">
            <a:extLst>
              <a:ext uri="{FF2B5EF4-FFF2-40B4-BE49-F238E27FC236}">
                <a16:creationId xmlns:a16="http://schemas.microsoft.com/office/drawing/2014/main" id="{1811AD3F-42FF-4644-85FD-8B7203B70506}"/>
              </a:ext>
            </a:extLst>
          </p:cNvPr>
          <p:cNvGrpSpPr/>
          <p:nvPr/>
        </p:nvGrpSpPr>
        <p:grpSpPr>
          <a:xfrm>
            <a:off x="2557462" y="5127619"/>
            <a:ext cx="414338" cy="128966"/>
            <a:chOff x="2557462" y="5127619"/>
            <a:chExt cx="414338" cy="128966"/>
          </a:xfrm>
        </p:grpSpPr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C135CE56-DCB5-4E79-93B0-2BB883884E8E}"/>
                </a:ext>
              </a:extLst>
            </p:cNvPr>
            <p:cNvSpPr/>
            <p:nvPr/>
          </p:nvSpPr>
          <p:spPr>
            <a:xfrm>
              <a:off x="2638425" y="5127619"/>
              <a:ext cx="333375" cy="12896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BD4260B-30ED-4D6E-87D3-CF2D16FEA183}"/>
                </a:ext>
              </a:extLst>
            </p:cNvPr>
            <p:cNvSpPr/>
            <p:nvPr/>
          </p:nvSpPr>
          <p:spPr>
            <a:xfrm>
              <a:off x="2557462" y="5174456"/>
              <a:ext cx="99973" cy="821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E4773-AFEB-48FA-B7C5-C54D3EB2269D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86922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B6B696E4-8350-44EC-9097-CCF4629240AB}"/>
              </a:ext>
            </a:extLst>
          </p:cNvPr>
          <p:cNvSpPr/>
          <p:nvPr/>
        </p:nvSpPr>
        <p:spPr>
          <a:xfrm>
            <a:off x="872455" y="1343579"/>
            <a:ext cx="8014156" cy="119828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0A70970-2313-4326-A8A3-057875CFEFA6}"/>
              </a:ext>
            </a:extLst>
          </p:cNvPr>
          <p:cNvSpPr txBox="1"/>
          <p:nvPr/>
        </p:nvSpPr>
        <p:spPr>
          <a:xfrm>
            <a:off x="442390" y="391393"/>
            <a:ext cx="51032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spc="-1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박제영</a:t>
            </a:r>
            <a:r>
              <a:rPr lang="ko-KR" altLang="en-US" sz="44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 </a:t>
            </a:r>
            <a:r>
              <a:rPr lang="en-US" altLang="ko-KR" sz="3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KBIZ한마음고딕 R" panose="02020503020101020101" pitchFamily="18" charset="-127"/>
                <a:ea typeface="KBIZ한마음고딕 R" panose="02020503020101020101" pitchFamily="18" charset="-127"/>
              </a:rPr>
              <a:t> </a:t>
            </a:r>
            <a:r>
              <a:rPr lang="ko-KR" altLang="en-US" sz="3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KBIZ한마음고딕 R" panose="02020503020101020101" pitchFamily="18" charset="-127"/>
                <a:ea typeface="KBIZ한마음고딕 R" panose="02020503020101020101" pitchFamily="18" charset="-127"/>
              </a:rPr>
              <a:t>대표</a:t>
            </a:r>
            <a:endParaRPr lang="ko-KR" altLang="en-US" sz="4400" spc="-300" dirty="0">
              <a:solidFill>
                <a:schemeClr val="tx1">
                  <a:lumMod val="85000"/>
                  <a:lumOff val="15000"/>
                </a:schemeClr>
              </a:solidFill>
              <a:latin typeface="KBIZ한마음고딕 B" panose="02020503020101020101" pitchFamily="18" charset="-127"/>
              <a:ea typeface="KBIZ한마음고딕 B" panose="02020503020101020101" pitchFamily="18" charset="-127"/>
            </a:endParaRPr>
          </a:p>
        </p:txBody>
      </p:sp>
      <p:grpSp>
        <p:nvGrpSpPr>
          <p:cNvPr id="2" name="그룹 4">
            <a:extLst>
              <a:ext uri="{FF2B5EF4-FFF2-40B4-BE49-F238E27FC236}">
                <a16:creationId xmlns:a16="http://schemas.microsoft.com/office/drawing/2014/main" id="{BB01B614-2582-437D-BB01-FF3B3AC41098}"/>
              </a:ext>
            </a:extLst>
          </p:cNvPr>
          <p:cNvGrpSpPr/>
          <p:nvPr/>
        </p:nvGrpSpPr>
        <p:grpSpPr>
          <a:xfrm>
            <a:off x="1226328" y="1419079"/>
            <a:ext cx="3347792" cy="1015663"/>
            <a:chOff x="983047" y="1343578"/>
            <a:chExt cx="3347792" cy="101566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83F5D3A-F1D9-4F74-B65A-0D087E5C1112}"/>
                </a:ext>
              </a:extLst>
            </p:cNvPr>
            <p:cNvSpPr txBox="1"/>
            <p:nvPr/>
          </p:nvSpPr>
          <p:spPr>
            <a:xfrm>
              <a:off x="1259164" y="1343578"/>
              <a:ext cx="307167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2000" dirty="0" err="1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지너스인터내셔널</a:t>
              </a:r>
              <a:r>
                <a:rPr lang="ko-KR" altLang="en-US" sz="20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대표</a:t>
              </a:r>
              <a:endParaRPr lang="en-US" altLang="ko-KR" sz="20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20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국내</a:t>
              </a:r>
              <a:r>
                <a:rPr lang="en-US" altLang="ko-KR" sz="20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20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해외 </a:t>
              </a:r>
              <a:r>
                <a:rPr lang="en-US" altLang="ko-KR" sz="20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E</a:t>
              </a:r>
              <a:r>
                <a:rPr lang="ko-KR" altLang="en-US" sz="2000" dirty="0" err="1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커머스</a:t>
              </a:r>
              <a:r>
                <a:rPr lang="ko-KR" altLang="en-US" sz="20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 </a:t>
              </a:r>
              <a:r>
                <a:rPr lang="ko-KR" altLang="en-US" sz="2000" dirty="0" err="1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스타트업</a:t>
              </a:r>
              <a:endParaRPr lang="en-US" altLang="ko-KR" sz="20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3" name="그룹 52">
              <a:extLst>
                <a:ext uri="{FF2B5EF4-FFF2-40B4-BE49-F238E27FC236}">
                  <a16:creationId xmlns:a16="http://schemas.microsoft.com/office/drawing/2014/main" id="{7E9C9282-AE7D-4EB2-82ED-F00B8C29B003}"/>
                </a:ext>
              </a:extLst>
            </p:cNvPr>
            <p:cNvGrpSpPr/>
            <p:nvPr/>
          </p:nvGrpSpPr>
          <p:grpSpPr>
            <a:xfrm>
              <a:off x="983047" y="1487522"/>
              <a:ext cx="352982" cy="323165"/>
              <a:chOff x="1012832" y="1881805"/>
              <a:chExt cx="352982" cy="323165"/>
            </a:xfrm>
          </p:grpSpPr>
          <p:sp>
            <p:nvSpPr>
              <p:cNvPr id="51" name="타원 50">
                <a:extLst>
                  <a:ext uri="{FF2B5EF4-FFF2-40B4-BE49-F238E27FC236}">
                    <a16:creationId xmlns:a16="http://schemas.microsoft.com/office/drawing/2014/main" id="{9B193516-D539-414E-A7F2-C9F8BBD47897}"/>
                  </a:ext>
                </a:extLst>
              </p:cNvPr>
              <p:cNvSpPr/>
              <p:nvPr/>
            </p:nvSpPr>
            <p:spPr>
              <a:xfrm>
                <a:off x="1049174" y="1905323"/>
                <a:ext cx="291518" cy="291518"/>
              </a:xfrm>
              <a:prstGeom prst="ellipse">
                <a:avLst/>
              </a:prstGeom>
              <a:solidFill>
                <a:srgbClr val="FFC00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7170" tIns="43585" rIns="87170" bIns="43585" rtlCol="0" anchor="ctr"/>
              <a:lstStyle/>
              <a:p>
                <a:pPr algn="ctr"/>
                <a:endParaRPr lang="ko-KR" altLang="en-US" sz="1462">
                  <a:ea typeface="Noto Sans Korean Regular" pitchFamily="34" charset="-127"/>
                </a:endParaRPr>
              </a:p>
            </p:txBody>
          </p:sp>
          <p:sp>
            <p:nvSpPr>
              <p:cNvPr id="52" name="직사각형 51">
                <a:extLst>
                  <a:ext uri="{FF2B5EF4-FFF2-40B4-BE49-F238E27FC236}">
                    <a16:creationId xmlns:a16="http://schemas.microsoft.com/office/drawing/2014/main" id="{9E8412BE-FCF3-425E-BCBC-CA66C07CAB73}"/>
                  </a:ext>
                </a:extLst>
              </p:cNvPr>
              <p:cNvSpPr/>
              <p:nvPr/>
            </p:nvSpPr>
            <p:spPr>
              <a:xfrm>
                <a:off x="1012832" y="1881805"/>
                <a:ext cx="352982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500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현</a:t>
                </a:r>
              </a:p>
            </p:txBody>
          </p:sp>
        </p:grpSp>
        <p:grpSp>
          <p:nvGrpSpPr>
            <p:cNvPr id="5" name="그룹 53">
              <a:extLst>
                <a:ext uri="{FF2B5EF4-FFF2-40B4-BE49-F238E27FC236}">
                  <a16:creationId xmlns:a16="http://schemas.microsoft.com/office/drawing/2014/main" id="{A0D089DD-FD86-4FE8-9CD9-FAEA2BA1D75D}"/>
                </a:ext>
              </a:extLst>
            </p:cNvPr>
            <p:cNvGrpSpPr/>
            <p:nvPr/>
          </p:nvGrpSpPr>
          <p:grpSpPr>
            <a:xfrm>
              <a:off x="983047" y="1941926"/>
              <a:ext cx="352982" cy="323165"/>
              <a:chOff x="1012832" y="1881805"/>
              <a:chExt cx="352982" cy="323165"/>
            </a:xfrm>
          </p:grpSpPr>
          <p:sp>
            <p:nvSpPr>
              <p:cNvPr id="55" name="타원 54">
                <a:extLst>
                  <a:ext uri="{FF2B5EF4-FFF2-40B4-BE49-F238E27FC236}">
                    <a16:creationId xmlns:a16="http://schemas.microsoft.com/office/drawing/2014/main" id="{68F7D9C1-92C6-4CCD-8404-B79D12F98D0D}"/>
                  </a:ext>
                </a:extLst>
              </p:cNvPr>
              <p:cNvSpPr/>
              <p:nvPr/>
            </p:nvSpPr>
            <p:spPr>
              <a:xfrm>
                <a:off x="1049174" y="1905323"/>
                <a:ext cx="291518" cy="291518"/>
              </a:xfrm>
              <a:prstGeom prst="ellipse">
                <a:avLst/>
              </a:prstGeom>
              <a:solidFill>
                <a:srgbClr val="FFC00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7170" tIns="43585" rIns="87170" bIns="43585" rtlCol="0" anchor="ctr"/>
              <a:lstStyle/>
              <a:p>
                <a:pPr algn="ctr"/>
                <a:endParaRPr lang="ko-KR" altLang="en-US" sz="1462">
                  <a:ea typeface="Noto Sans Korean Regular" pitchFamily="34" charset="-127"/>
                </a:endParaRPr>
              </a:p>
            </p:txBody>
          </p:sp>
          <p:sp>
            <p:nvSpPr>
              <p:cNvPr id="56" name="직사각형 55">
                <a:extLst>
                  <a:ext uri="{FF2B5EF4-FFF2-40B4-BE49-F238E27FC236}">
                    <a16:creationId xmlns:a16="http://schemas.microsoft.com/office/drawing/2014/main" id="{84A27C32-823B-44B9-B3EB-A3A56ED99B15}"/>
                  </a:ext>
                </a:extLst>
              </p:cNvPr>
              <p:cNvSpPr/>
              <p:nvPr/>
            </p:nvSpPr>
            <p:spPr>
              <a:xfrm>
                <a:off x="1012832" y="1881805"/>
                <a:ext cx="352982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500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현</a:t>
                </a:r>
              </a:p>
            </p:txBody>
          </p:sp>
        </p:grp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08655CA-37AD-40A4-8F9F-2E431BFEC02E}"/>
              </a:ext>
            </a:extLst>
          </p:cNvPr>
          <p:cNvGrpSpPr/>
          <p:nvPr/>
        </p:nvGrpSpPr>
        <p:grpSpPr>
          <a:xfrm>
            <a:off x="4725939" y="1396349"/>
            <a:ext cx="3793101" cy="970202"/>
            <a:chOff x="4340045" y="1320848"/>
            <a:chExt cx="3793101" cy="970202"/>
          </a:xfrm>
        </p:grpSpPr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6C90271-A5EA-4D90-A81C-40BF3BD268F7}"/>
                </a:ext>
              </a:extLst>
            </p:cNvPr>
            <p:cNvSpPr/>
            <p:nvPr/>
          </p:nvSpPr>
          <p:spPr>
            <a:xfrm>
              <a:off x="4617440" y="1320848"/>
              <a:ext cx="3515706" cy="9702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삼성전자 </a:t>
              </a:r>
              <a:r>
                <a:rPr lang="en-US" altLang="ko-KR" sz="20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B2B </a:t>
              </a:r>
              <a:r>
                <a:rPr lang="ko-KR" altLang="en-US" sz="20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공식 </a:t>
              </a:r>
              <a:r>
                <a:rPr lang="ko-KR" altLang="en-US" sz="2000" dirty="0" err="1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파트너사</a:t>
              </a:r>
              <a:endParaRPr lang="en-US" altLang="ko-KR" sz="20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E-</a:t>
              </a:r>
              <a:r>
                <a:rPr lang="ko-KR" altLang="en-US" sz="20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비즈니스 운영</a:t>
              </a:r>
              <a:r>
                <a:rPr lang="en-US" altLang="ko-KR" sz="20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·</a:t>
              </a:r>
              <a:r>
                <a:rPr lang="ko-KR" altLang="en-US" sz="20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관리 전문 강사</a:t>
              </a:r>
              <a:endParaRPr lang="en-US" altLang="ko-KR" sz="20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7" name="그룹 56">
              <a:extLst>
                <a:ext uri="{FF2B5EF4-FFF2-40B4-BE49-F238E27FC236}">
                  <a16:creationId xmlns:a16="http://schemas.microsoft.com/office/drawing/2014/main" id="{C9C5183F-0C78-41B6-8DB3-5D5C24E9D4E3}"/>
                </a:ext>
              </a:extLst>
            </p:cNvPr>
            <p:cNvGrpSpPr/>
            <p:nvPr/>
          </p:nvGrpSpPr>
          <p:grpSpPr>
            <a:xfrm>
              <a:off x="4340045" y="1463753"/>
              <a:ext cx="352982" cy="323165"/>
              <a:chOff x="1012832" y="1881805"/>
              <a:chExt cx="352982" cy="323165"/>
            </a:xfrm>
          </p:grpSpPr>
          <p:sp>
            <p:nvSpPr>
              <p:cNvPr id="58" name="타원 57">
                <a:extLst>
                  <a:ext uri="{FF2B5EF4-FFF2-40B4-BE49-F238E27FC236}">
                    <a16:creationId xmlns:a16="http://schemas.microsoft.com/office/drawing/2014/main" id="{2BAA04DF-61A4-4058-87A7-BC3C8EBB6185}"/>
                  </a:ext>
                </a:extLst>
              </p:cNvPr>
              <p:cNvSpPr/>
              <p:nvPr/>
            </p:nvSpPr>
            <p:spPr>
              <a:xfrm>
                <a:off x="1049174" y="1905323"/>
                <a:ext cx="291518" cy="291518"/>
              </a:xfrm>
              <a:prstGeom prst="ellipse">
                <a:avLst/>
              </a:prstGeom>
              <a:solidFill>
                <a:srgbClr val="FFC00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7170" tIns="43585" rIns="87170" bIns="43585" rtlCol="0" anchor="ctr"/>
              <a:lstStyle/>
              <a:p>
                <a:pPr algn="ctr"/>
                <a:endParaRPr lang="ko-KR" altLang="en-US" sz="1462">
                  <a:ea typeface="Noto Sans Korean Regular" pitchFamily="34" charset="-127"/>
                </a:endParaRPr>
              </a:p>
            </p:txBody>
          </p:sp>
          <p:sp>
            <p:nvSpPr>
              <p:cNvPr id="59" name="직사각형 58">
                <a:extLst>
                  <a:ext uri="{FF2B5EF4-FFF2-40B4-BE49-F238E27FC236}">
                    <a16:creationId xmlns:a16="http://schemas.microsoft.com/office/drawing/2014/main" id="{623C8656-2EE8-4591-9250-EE880BCBE964}"/>
                  </a:ext>
                </a:extLst>
              </p:cNvPr>
              <p:cNvSpPr/>
              <p:nvPr/>
            </p:nvSpPr>
            <p:spPr>
              <a:xfrm>
                <a:off x="1012832" y="1881805"/>
                <a:ext cx="352982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500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현</a:t>
                </a:r>
              </a:p>
            </p:txBody>
          </p:sp>
        </p:grpSp>
        <p:grpSp>
          <p:nvGrpSpPr>
            <p:cNvPr id="8" name="그룹 59">
              <a:extLst>
                <a:ext uri="{FF2B5EF4-FFF2-40B4-BE49-F238E27FC236}">
                  <a16:creationId xmlns:a16="http://schemas.microsoft.com/office/drawing/2014/main" id="{26DA6F0E-3FB0-4999-8558-83D47FBCD442}"/>
                </a:ext>
              </a:extLst>
            </p:cNvPr>
            <p:cNvGrpSpPr/>
            <p:nvPr/>
          </p:nvGrpSpPr>
          <p:grpSpPr>
            <a:xfrm>
              <a:off x="4340045" y="1918157"/>
              <a:ext cx="352982" cy="323165"/>
              <a:chOff x="1012832" y="1881805"/>
              <a:chExt cx="352982" cy="323165"/>
            </a:xfrm>
          </p:grpSpPr>
          <p:sp>
            <p:nvSpPr>
              <p:cNvPr id="61" name="타원 60">
                <a:extLst>
                  <a:ext uri="{FF2B5EF4-FFF2-40B4-BE49-F238E27FC236}">
                    <a16:creationId xmlns:a16="http://schemas.microsoft.com/office/drawing/2014/main" id="{74C7AB64-C2C0-448D-9E51-0FC7F4B23D8F}"/>
                  </a:ext>
                </a:extLst>
              </p:cNvPr>
              <p:cNvSpPr/>
              <p:nvPr/>
            </p:nvSpPr>
            <p:spPr>
              <a:xfrm>
                <a:off x="1049174" y="1905323"/>
                <a:ext cx="291518" cy="291518"/>
              </a:xfrm>
              <a:prstGeom prst="ellipse">
                <a:avLst/>
              </a:prstGeom>
              <a:solidFill>
                <a:srgbClr val="FFC00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7170" tIns="43585" rIns="87170" bIns="43585" rtlCol="0" anchor="ctr"/>
              <a:lstStyle/>
              <a:p>
                <a:pPr algn="ctr"/>
                <a:endParaRPr lang="ko-KR" altLang="en-US" sz="1462">
                  <a:ea typeface="Noto Sans Korean Regular" pitchFamily="34" charset="-127"/>
                </a:endParaRPr>
              </a:p>
            </p:txBody>
          </p:sp>
          <p:sp>
            <p:nvSpPr>
              <p:cNvPr id="62" name="직사각형 61">
                <a:extLst>
                  <a:ext uri="{FF2B5EF4-FFF2-40B4-BE49-F238E27FC236}">
                    <a16:creationId xmlns:a16="http://schemas.microsoft.com/office/drawing/2014/main" id="{FABECA5A-C398-451D-8BFA-235621E54E25}"/>
                  </a:ext>
                </a:extLst>
              </p:cNvPr>
              <p:cNvSpPr/>
              <p:nvPr/>
            </p:nvSpPr>
            <p:spPr>
              <a:xfrm>
                <a:off x="1012832" y="1881805"/>
                <a:ext cx="352982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500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현</a:t>
                </a:r>
              </a:p>
            </p:txBody>
          </p:sp>
        </p:grpSp>
      </p:grp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A761C7DB-FEC9-4FA7-A0E2-5B1E4977F272}"/>
              </a:ext>
            </a:extLst>
          </p:cNvPr>
          <p:cNvSpPr/>
          <p:nvPr/>
        </p:nvSpPr>
        <p:spPr>
          <a:xfrm>
            <a:off x="0" y="5956183"/>
            <a:ext cx="9918383" cy="90181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/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2C518AB2-E00D-4650-AA1A-60CE53F775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344" y="3857179"/>
            <a:ext cx="3000821" cy="3000821"/>
          </a:xfrm>
          <a:prstGeom prst="rect">
            <a:avLst/>
          </a:prstGeom>
        </p:spPr>
      </p:pic>
      <p:sp>
        <p:nvSpPr>
          <p:cNvPr id="23" name="슬라이드 번호 개체 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E4773-AFEB-48FA-B7C5-C54D3EB2269D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5602769-FC50-4323-AAEB-EF5F9F988947}"/>
              </a:ext>
            </a:extLst>
          </p:cNvPr>
          <p:cNvSpPr/>
          <p:nvPr/>
        </p:nvSpPr>
        <p:spPr>
          <a:xfrm>
            <a:off x="1610645" y="2617365"/>
            <a:ext cx="6303272" cy="3395965"/>
          </a:xfrm>
          <a:prstGeom prst="rect">
            <a:avLst/>
          </a:prstGeom>
          <a:noFill/>
        </p:spPr>
        <p:txBody>
          <a:bodyPr wrap="none" lIns="107287" tIns="53643" rIns="107287" bIns="5364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latin typeface="KoPub돋움체 Bold" pitchFamily="18" charset="-127"/>
                <a:ea typeface="KoPub돋움체 Bold" pitchFamily="18" charset="-127"/>
              </a:rPr>
              <a:t>2015</a:t>
            </a:r>
            <a:r>
              <a:rPr lang="en-US" altLang="ko-KR" sz="1600" dirty="0">
                <a:latin typeface="KoPub돋움체 Light" pitchFamily="18" charset="-127"/>
                <a:ea typeface="KoPub돋움체 Light" pitchFamily="18" charset="-127"/>
              </a:rPr>
              <a:t>   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국내</a:t>
            </a:r>
            <a:r>
              <a:rPr lang="en-US" altLang="ko-KR" sz="1600" dirty="0">
                <a:latin typeface="KoPub돋움체 Medium" pitchFamily="18" charset="-127"/>
                <a:ea typeface="KoPub돋움체 Medium" pitchFamily="18" charset="-127"/>
              </a:rPr>
              <a:t>·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해외 </a:t>
            </a:r>
            <a:r>
              <a:rPr lang="en-US" altLang="ko-KR" sz="1600" dirty="0">
                <a:latin typeface="KoPub돋움체 Medium" pitchFamily="18" charset="-127"/>
                <a:ea typeface="KoPub돋움체 Medium" pitchFamily="18" charset="-127"/>
              </a:rPr>
              <a:t>E-</a:t>
            </a:r>
            <a:r>
              <a:rPr lang="ko-KR" altLang="en-US" sz="1600" dirty="0" err="1">
                <a:latin typeface="KoPub돋움체 Medium" pitchFamily="18" charset="-127"/>
                <a:ea typeface="KoPub돋움체 Medium" pitchFamily="18" charset="-127"/>
              </a:rPr>
              <a:t>커머스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 창업</a:t>
            </a:r>
            <a:endParaRPr lang="en-US" altLang="ko-KR" sz="16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KoPub돋움체 Bold" pitchFamily="18" charset="-127"/>
                <a:ea typeface="KoPub돋움체 Bold" pitchFamily="18" charset="-127"/>
              </a:rPr>
              <a:t>2016-2017</a:t>
            </a:r>
            <a:r>
              <a:rPr lang="en-US" altLang="ko-KR" sz="1600" dirty="0">
                <a:latin typeface="KoPub돋움체 Light" pitchFamily="18" charset="-127"/>
                <a:ea typeface="KoPub돋움체 Light" pitchFamily="18" charset="-127"/>
              </a:rPr>
              <a:t>   </a:t>
            </a:r>
            <a:r>
              <a:rPr lang="ko-KR" altLang="en-US" sz="1600" dirty="0" err="1">
                <a:latin typeface="KoPub돋움체 Medium" pitchFamily="18" charset="-127"/>
                <a:ea typeface="KoPub돋움체 Medium" pitchFamily="18" charset="-127"/>
              </a:rPr>
              <a:t>네이버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 쇼핑 전체 카테고리</a:t>
            </a:r>
            <a:r>
              <a:rPr lang="en-US" altLang="ko-KR" sz="1600" dirty="0">
                <a:latin typeface="KoPub돋움체 Medium" pitchFamily="18" charset="-127"/>
                <a:ea typeface="KoPub돋움체 Medium" pitchFamily="18" charset="-127"/>
              </a:rPr>
              <a:t>&amp;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 연령 기준</a:t>
            </a:r>
            <a:r>
              <a:rPr lang="en-US" altLang="ko-KR" sz="1600" dirty="0">
                <a:latin typeface="KoPub돋움체 Medium" pitchFamily="18" charset="-127"/>
                <a:ea typeface="KoPub돋움체 Medium" pitchFamily="18" charset="-127"/>
              </a:rPr>
              <a:t>,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 최다 판매 다수 기록</a:t>
            </a:r>
            <a:b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</a:br>
            <a:r>
              <a:rPr lang="en-US" altLang="ko-KR" sz="1600" dirty="0">
                <a:latin typeface="KoPub돋움체 Bold" pitchFamily="18" charset="-127"/>
                <a:ea typeface="KoPub돋움체 Bold" pitchFamily="18" charset="-127"/>
              </a:rPr>
              <a:t>2016</a:t>
            </a:r>
            <a:r>
              <a:rPr lang="en-US" altLang="ko-KR" sz="1600" dirty="0">
                <a:latin typeface="KoPub돋움체 Light" pitchFamily="18" charset="-127"/>
                <a:ea typeface="KoPub돋움체 Light" pitchFamily="18" charset="-127"/>
              </a:rPr>
              <a:t>   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순천우체국과 함께하는 온라인 유통</a:t>
            </a:r>
            <a:r>
              <a:rPr lang="en-US" altLang="ko-KR" sz="1600" dirty="0">
                <a:latin typeface="KoPub돋움체 Medium" pitchFamily="18" charset="-127"/>
                <a:ea typeface="KoPub돋움체 Medium" pitchFamily="18" charset="-127"/>
              </a:rPr>
              <a:t>·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판매 특강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KoPub돋움체 Bold" pitchFamily="18" charset="-127"/>
                <a:ea typeface="KoPub돋움체 Bold" pitchFamily="18" charset="-127"/>
              </a:rPr>
              <a:t>2017</a:t>
            </a:r>
            <a:r>
              <a:rPr lang="en-US" altLang="ko-KR" sz="1600" dirty="0">
                <a:latin typeface="KoPub돋움체 Light" pitchFamily="18" charset="-127"/>
                <a:ea typeface="KoPub돋움체 Light" pitchFamily="18" charset="-127"/>
              </a:rPr>
              <a:t>   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제</a:t>
            </a:r>
            <a:r>
              <a:rPr lang="en-US" altLang="ko-KR" sz="1600" dirty="0">
                <a:latin typeface="KoPub돋움체 Medium" pitchFamily="18" charset="-127"/>
                <a:ea typeface="KoPub돋움체 Medium" pitchFamily="18" charset="-127"/>
              </a:rPr>
              <a:t>1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기 순천 신대 온라인 창업스쿨 교육과정 강의</a:t>
            </a:r>
            <a:br>
              <a:rPr lang="ko-KR" altLang="en-US" sz="1600" dirty="0">
                <a:latin typeface="KoPub돋움체 Light" pitchFamily="18" charset="-127"/>
                <a:ea typeface="KoPub돋움체 Light" pitchFamily="18" charset="-127"/>
              </a:rPr>
            </a:br>
            <a:r>
              <a:rPr lang="en-US" altLang="ko-KR" sz="1600" dirty="0">
                <a:latin typeface="KoPub돋움체 Bold" pitchFamily="18" charset="-127"/>
                <a:ea typeface="KoPub돋움체 Bold" pitchFamily="18" charset="-127"/>
              </a:rPr>
              <a:t>2017</a:t>
            </a:r>
            <a:r>
              <a:rPr lang="en-US" altLang="ko-KR" sz="1600" dirty="0">
                <a:latin typeface="KoPub돋움체 Light" pitchFamily="18" charset="-127"/>
                <a:ea typeface="KoPub돋움체 Light" pitchFamily="18" charset="-127"/>
              </a:rPr>
              <a:t>   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순천 </a:t>
            </a:r>
            <a:r>
              <a:rPr lang="en-US" altLang="ko-KR" sz="1600" dirty="0">
                <a:latin typeface="KoPub돋움체 Medium" pitchFamily="18" charset="-127"/>
                <a:ea typeface="KoPub돋움체 Medium" pitchFamily="18" charset="-127"/>
              </a:rPr>
              <a:t>YWCA 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온라인 </a:t>
            </a:r>
            <a:r>
              <a:rPr lang="ko-KR" altLang="en-US" sz="1600" dirty="0" err="1">
                <a:latin typeface="KoPub돋움체 Medium" pitchFamily="18" charset="-127"/>
                <a:ea typeface="KoPub돋움체 Medium" pitchFamily="18" charset="-127"/>
              </a:rPr>
              <a:t>스타트업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 특강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KoPub돋움체 Bold" pitchFamily="18" charset="-127"/>
                <a:ea typeface="KoPub돋움체 Bold" pitchFamily="18" charset="-127"/>
              </a:rPr>
              <a:t>2018-</a:t>
            </a:r>
            <a:r>
              <a:rPr lang="en-US" altLang="ko-KR" sz="1600" dirty="0">
                <a:latin typeface="KoPub돋움체 Light" pitchFamily="18" charset="-127"/>
                <a:ea typeface="KoPub돋움체 Light" pitchFamily="18" charset="-127"/>
              </a:rPr>
              <a:t>   </a:t>
            </a:r>
            <a:r>
              <a:rPr lang="ko-KR" altLang="en-US" sz="1600" dirty="0" err="1">
                <a:latin typeface="KoPub돋움체 Medium" pitchFamily="18" charset="-127"/>
                <a:ea typeface="KoPub돋움체 Medium" pitchFamily="18" charset="-127"/>
              </a:rPr>
              <a:t>로레알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 코리아 </a:t>
            </a:r>
            <a:r>
              <a:rPr lang="ko-KR" altLang="en-US" sz="1600" dirty="0" err="1">
                <a:latin typeface="KoPub돋움체 Medium" pitchFamily="18" charset="-127"/>
                <a:ea typeface="KoPub돋움체 Medium" pitchFamily="18" charset="-127"/>
              </a:rPr>
              <a:t>케라스타즈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 판매 채널 런칭 관리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1600" dirty="0">
                <a:latin typeface="KoPub돋움체 Bold" pitchFamily="18" charset="-127"/>
                <a:ea typeface="KoPub돋움체 Bold" pitchFamily="18" charset="-127"/>
              </a:rPr>
              <a:t>2018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   순천 </a:t>
            </a:r>
            <a:r>
              <a:rPr lang="en-US" altLang="ko-KR" sz="1600" dirty="0">
                <a:latin typeface="KoPub돋움체 Medium" pitchFamily="18" charset="-127"/>
                <a:ea typeface="KoPub돋움체 Medium" pitchFamily="18" charset="-127"/>
              </a:rPr>
              <a:t>YWCA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 </a:t>
            </a:r>
            <a:r>
              <a:rPr lang="ko-KR" altLang="en-US" sz="1600" dirty="0" err="1">
                <a:latin typeface="KoPub돋움체 Medium" pitchFamily="18" charset="-127"/>
                <a:ea typeface="KoPub돋움체 Medium" pitchFamily="18" charset="-127"/>
              </a:rPr>
              <a:t>로컬푸드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 온라인 마케팅 과정 교육</a:t>
            </a:r>
            <a:endParaRPr lang="en-US" altLang="ko-KR" sz="16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KoPub돋움체 Bold" pitchFamily="18" charset="-127"/>
                <a:ea typeface="KoPub돋움체 Bold" pitchFamily="18" charset="-127"/>
              </a:rPr>
              <a:t>2017-</a:t>
            </a:r>
            <a:r>
              <a:rPr lang="en-US" altLang="ko-KR" sz="1600" dirty="0">
                <a:latin typeface="KoPub돋움체 Light" pitchFamily="18" charset="-127"/>
                <a:ea typeface="KoPub돋움체 Light" pitchFamily="18" charset="-127"/>
              </a:rPr>
              <a:t>   </a:t>
            </a:r>
            <a:r>
              <a:rPr lang="en-US" altLang="ko-KR" sz="1600" dirty="0">
                <a:latin typeface="KoPub돋움체 Medium" pitchFamily="18" charset="-127"/>
                <a:ea typeface="KoPub돋움체 Medium" pitchFamily="18" charset="-127"/>
              </a:rPr>
              <a:t>KBIZ 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중소기업중앙회 주최 </a:t>
            </a:r>
            <a:r>
              <a:rPr lang="en-US" altLang="ko-KR" sz="1600" dirty="0">
                <a:latin typeface="KoPub돋움체 Medium" pitchFamily="18" charset="-127"/>
                <a:ea typeface="KoPub돋움체 Medium" pitchFamily="18" charset="-127"/>
              </a:rPr>
              <a:t>‘</a:t>
            </a:r>
            <a:r>
              <a:rPr lang="ko-KR" altLang="en-US" sz="1600" dirty="0" err="1">
                <a:latin typeface="KoPub돋움체 Medium" pitchFamily="18" charset="-127"/>
                <a:ea typeface="KoPub돋움체 Medium" pitchFamily="18" charset="-127"/>
              </a:rPr>
              <a:t>리더스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 아카데미</a:t>
            </a:r>
            <a:r>
              <a:rPr lang="en-US" altLang="ko-KR" sz="1600" dirty="0">
                <a:latin typeface="KoPub돋움체 Medium" pitchFamily="18" charset="-127"/>
                <a:ea typeface="KoPub돋움체 Medium" pitchFamily="18" charset="-127"/>
              </a:rPr>
              <a:t>’ </a:t>
            </a:r>
            <a:r>
              <a:rPr lang="ko-KR" altLang="en-US" sz="1600" dirty="0" err="1">
                <a:latin typeface="KoPub돋움체 Medium" pitchFamily="18" charset="-127"/>
                <a:ea typeface="KoPub돋움체 Medium" pitchFamily="18" charset="-127"/>
              </a:rPr>
              <a:t>강연진</a:t>
            </a:r>
            <a:endParaRPr lang="en-US" altLang="ko-KR" sz="16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KoPub돋움체 Bold" pitchFamily="18" charset="-127"/>
                <a:ea typeface="KoPub돋움체 Bold" pitchFamily="18" charset="-127"/>
              </a:rPr>
              <a:t>2021-</a:t>
            </a:r>
            <a:r>
              <a:rPr lang="en-US" altLang="ko-KR" sz="1600" dirty="0">
                <a:latin typeface="KoPub돋움체 Light" pitchFamily="18" charset="-127"/>
                <a:ea typeface="KoPub돋움체 Light" pitchFamily="18" charset="-127"/>
              </a:rPr>
              <a:t>   </a:t>
            </a:r>
            <a:r>
              <a:rPr lang="ko-KR" altLang="en-US" sz="1600" dirty="0" err="1">
                <a:latin typeface="KoPub돋움체 Medium" pitchFamily="18" charset="-127"/>
                <a:ea typeface="KoPub돋움체 Medium" pitchFamily="18" charset="-127"/>
              </a:rPr>
              <a:t>뷰티브랜드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 </a:t>
            </a:r>
            <a:r>
              <a:rPr lang="en-US" altLang="ko-KR" sz="1600" dirty="0">
                <a:latin typeface="KoPub돋움체 Medium" pitchFamily="18" charset="-127"/>
                <a:ea typeface="KoPub돋움체 Medium" pitchFamily="18" charset="-127"/>
              </a:rPr>
              <a:t>‘</a:t>
            </a:r>
            <a:r>
              <a:rPr lang="en-US" altLang="ko-KR" sz="1600" dirty="0" err="1">
                <a:latin typeface="KoPub돋움체 Medium" pitchFamily="18" charset="-127"/>
                <a:ea typeface="KoPub돋움체 Medium" pitchFamily="18" charset="-127"/>
              </a:rPr>
              <a:t>Abecede</a:t>
            </a:r>
            <a:r>
              <a:rPr lang="en-US" altLang="ko-KR" sz="1600" dirty="0">
                <a:latin typeface="KoPub돋움체 Medium" pitchFamily="18" charset="-127"/>
                <a:ea typeface="KoPub돋움체 Medium" pitchFamily="18" charset="-127"/>
              </a:rPr>
              <a:t>’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런칭</a:t>
            </a:r>
            <a:endParaRPr lang="en-US" altLang="ko-KR" sz="1600" dirty="0">
              <a:latin typeface="KoPub돋움체 Medium" pitchFamily="18" charset="-127"/>
              <a:ea typeface="KoPub돋움체 Mediu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1216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D8220CB-7B3A-44C2-ABA4-686C412759B5}"/>
              </a:ext>
            </a:extLst>
          </p:cNvPr>
          <p:cNvSpPr/>
          <p:nvPr/>
        </p:nvSpPr>
        <p:spPr>
          <a:xfrm>
            <a:off x="0" y="5944145"/>
            <a:ext cx="9918383" cy="9138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/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4" name="타원 33">
            <a:extLst>
              <a:ext uri="{FF2B5EF4-FFF2-40B4-BE49-F238E27FC236}">
                <a16:creationId xmlns:a16="http://schemas.microsoft.com/office/drawing/2014/main" id="{F8B3247D-57A2-480E-AA47-5E4607A84D4F}"/>
              </a:ext>
            </a:extLst>
          </p:cNvPr>
          <p:cNvSpPr/>
          <p:nvPr/>
        </p:nvSpPr>
        <p:spPr>
          <a:xfrm>
            <a:off x="4038600" y="5447466"/>
            <a:ext cx="1171576" cy="213049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alpha val="61000"/>
                </a:schemeClr>
              </a:gs>
              <a:gs pos="42000">
                <a:schemeClr val="tx1">
                  <a:lumMod val="50000"/>
                  <a:lumOff val="50000"/>
                  <a:alpha val="73000"/>
                </a:schemeClr>
              </a:gs>
              <a:gs pos="62000">
                <a:srgbClr val="908F8F">
                  <a:alpha val="65000"/>
                </a:srgbClr>
              </a:gs>
              <a:gs pos="100000">
                <a:schemeClr val="bg2">
                  <a:alpha val="6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6" name="Group 37">
            <a:extLst>
              <a:ext uri="{FF2B5EF4-FFF2-40B4-BE49-F238E27FC236}">
                <a16:creationId xmlns:a16="http://schemas.microsoft.com/office/drawing/2014/main" id="{F7A4A7EC-1EF1-4DAB-8D14-D63FE02940C3}"/>
              </a:ext>
            </a:extLst>
          </p:cNvPr>
          <p:cNvGrpSpPr/>
          <p:nvPr/>
        </p:nvGrpSpPr>
        <p:grpSpPr>
          <a:xfrm flipH="1">
            <a:off x="4132184" y="3942366"/>
            <a:ext cx="1310958" cy="1667359"/>
            <a:chOff x="4113164" y="1435937"/>
            <a:chExt cx="2952517" cy="3755196"/>
          </a:xfrm>
          <a:solidFill>
            <a:srgbClr val="3A3532"/>
          </a:solidFill>
        </p:grpSpPr>
        <p:sp>
          <p:nvSpPr>
            <p:cNvPr id="17" name="Oval 38">
              <a:extLst>
                <a:ext uri="{FF2B5EF4-FFF2-40B4-BE49-F238E27FC236}">
                  <a16:creationId xmlns:a16="http://schemas.microsoft.com/office/drawing/2014/main" id="{537F130F-E9F5-44D6-9500-24E91B085207}"/>
                </a:ext>
              </a:extLst>
            </p:cNvPr>
            <p:cNvSpPr/>
            <p:nvPr/>
          </p:nvSpPr>
          <p:spPr>
            <a:xfrm>
              <a:off x="4751376" y="1435937"/>
              <a:ext cx="900868" cy="90086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Rounded Rectangle 39">
              <a:extLst>
                <a:ext uri="{FF2B5EF4-FFF2-40B4-BE49-F238E27FC236}">
                  <a16:creationId xmlns:a16="http://schemas.microsoft.com/office/drawing/2014/main" id="{DC13DB79-C3DC-4865-A81E-2115E7967CF1}"/>
                </a:ext>
              </a:extLst>
            </p:cNvPr>
            <p:cNvSpPr/>
            <p:nvPr/>
          </p:nvSpPr>
          <p:spPr>
            <a:xfrm rot="19736077">
              <a:off x="5498559" y="1860157"/>
              <a:ext cx="980356" cy="1689090"/>
            </a:xfrm>
            <a:prstGeom prst="roundRect">
              <a:avLst>
                <a:gd name="adj" fmla="val 3299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Rounded Rectangle 40">
              <a:extLst>
                <a:ext uri="{FF2B5EF4-FFF2-40B4-BE49-F238E27FC236}">
                  <a16:creationId xmlns:a16="http://schemas.microsoft.com/office/drawing/2014/main" id="{3E2BC039-171C-4CBF-878C-EBB1AC491058}"/>
                </a:ext>
              </a:extLst>
            </p:cNvPr>
            <p:cNvSpPr/>
            <p:nvPr/>
          </p:nvSpPr>
          <p:spPr>
            <a:xfrm rot="11841365">
              <a:off x="5025818" y="2084841"/>
              <a:ext cx="420305" cy="977374"/>
            </a:xfrm>
            <a:prstGeom prst="roundRect">
              <a:avLst>
                <a:gd name="adj" fmla="val 3299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Rounded Rectangle 41">
              <a:extLst>
                <a:ext uri="{FF2B5EF4-FFF2-40B4-BE49-F238E27FC236}">
                  <a16:creationId xmlns:a16="http://schemas.microsoft.com/office/drawing/2014/main" id="{DFAB7655-2551-40A1-9BF8-EA207F0D7FEE}"/>
                </a:ext>
              </a:extLst>
            </p:cNvPr>
            <p:cNvSpPr/>
            <p:nvPr/>
          </p:nvSpPr>
          <p:spPr>
            <a:xfrm rot="14377661">
              <a:off x="4567325" y="2529425"/>
              <a:ext cx="368102" cy="127642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Rounded Rectangle 42">
              <a:extLst>
                <a:ext uri="{FF2B5EF4-FFF2-40B4-BE49-F238E27FC236}">
                  <a16:creationId xmlns:a16="http://schemas.microsoft.com/office/drawing/2014/main" id="{CC4DA8E0-9797-4203-8463-FB5B4A3B0FA0}"/>
                </a:ext>
              </a:extLst>
            </p:cNvPr>
            <p:cNvSpPr/>
            <p:nvPr/>
          </p:nvSpPr>
          <p:spPr>
            <a:xfrm rot="20638072">
              <a:off x="5015513" y="3311922"/>
              <a:ext cx="428088" cy="1879211"/>
            </a:xfrm>
            <a:prstGeom prst="roundRect">
              <a:avLst>
                <a:gd name="adj" fmla="val 3561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Rounded Rectangle 45">
              <a:extLst>
                <a:ext uri="{FF2B5EF4-FFF2-40B4-BE49-F238E27FC236}">
                  <a16:creationId xmlns:a16="http://schemas.microsoft.com/office/drawing/2014/main" id="{E271443C-35CB-4928-B4EB-5254E5D7D035}"/>
                </a:ext>
              </a:extLst>
            </p:cNvPr>
            <p:cNvSpPr/>
            <p:nvPr/>
          </p:nvSpPr>
          <p:spPr>
            <a:xfrm rot="15971823">
              <a:off x="5403072" y="2724405"/>
              <a:ext cx="598714" cy="169586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Rounded Rectangle 65">
              <a:extLst>
                <a:ext uri="{FF2B5EF4-FFF2-40B4-BE49-F238E27FC236}">
                  <a16:creationId xmlns:a16="http://schemas.microsoft.com/office/drawing/2014/main" id="{BD4006CE-CF1A-48E0-9CFA-18FE59273309}"/>
                </a:ext>
              </a:extLst>
            </p:cNvPr>
            <p:cNvSpPr/>
            <p:nvPr/>
          </p:nvSpPr>
          <p:spPr>
            <a:xfrm rot="15748961">
              <a:off x="5776542" y="2770489"/>
              <a:ext cx="1042386" cy="106337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Rounded Rectangle 66">
              <a:extLst>
                <a:ext uri="{FF2B5EF4-FFF2-40B4-BE49-F238E27FC236}">
                  <a16:creationId xmlns:a16="http://schemas.microsoft.com/office/drawing/2014/main" id="{09B47FD4-59FF-4104-88CA-D667546D8CEC}"/>
                </a:ext>
              </a:extLst>
            </p:cNvPr>
            <p:cNvSpPr/>
            <p:nvPr/>
          </p:nvSpPr>
          <p:spPr>
            <a:xfrm rot="16200000">
              <a:off x="6270448" y="3219364"/>
              <a:ext cx="92784" cy="148237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Rounded Rectangle 67">
              <a:extLst>
                <a:ext uri="{FF2B5EF4-FFF2-40B4-BE49-F238E27FC236}">
                  <a16:creationId xmlns:a16="http://schemas.microsoft.com/office/drawing/2014/main" id="{2E22FBD9-6BF3-4898-9872-AF5EF4EF1681}"/>
                </a:ext>
              </a:extLst>
            </p:cNvPr>
            <p:cNvSpPr/>
            <p:nvPr/>
          </p:nvSpPr>
          <p:spPr>
            <a:xfrm>
              <a:off x="5872264" y="3982749"/>
              <a:ext cx="84936" cy="112384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Rounded Rectangle 68">
              <a:extLst>
                <a:ext uri="{FF2B5EF4-FFF2-40B4-BE49-F238E27FC236}">
                  <a16:creationId xmlns:a16="http://schemas.microsoft.com/office/drawing/2014/main" id="{40A8EA36-C7D3-4E3E-9289-20D83690A187}"/>
                </a:ext>
              </a:extLst>
            </p:cNvPr>
            <p:cNvSpPr/>
            <p:nvPr/>
          </p:nvSpPr>
          <p:spPr>
            <a:xfrm>
              <a:off x="6695292" y="3982749"/>
              <a:ext cx="84936" cy="112384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Rounded Rectangle 69">
              <a:extLst>
                <a:ext uri="{FF2B5EF4-FFF2-40B4-BE49-F238E27FC236}">
                  <a16:creationId xmlns:a16="http://schemas.microsoft.com/office/drawing/2014/main" id="{093FFF06-372F-45EC-8A72-056D009CFC49}"/>
                </a:ext>
              </a:extLst>
            </p:cNvPr>
            <p:cNvSpPr/>
            <p:nvPr/>
          </p:nvSpPr>
          <p:spPr>
            <a:xfrm>
              <a:off x="6972306" y="2314575"/>
              <a:ext cx="93375" cy="169236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6B84EB25-0BFA-412B-980E-6C72BCD091FC}"/>
              </a:ext>
            </a:extLst>
          </p:cNvPr>
          <p:cNvSpPr txBox="1"/>
          <p:nvPr/>
        </p:nvSpPr>
        <p:spPr>
          <a:xfrm rot="21159332">
            <a:off x="4560303" y="2971980"/>
            <a:ext cx="63991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600" dirty="0">
                <a:solidFill>
                  <a:srgbClr val="404040"/>
                </a:solidFill>
                <a:latin typeface="KBIZ한마음고딕 R" panose="02020503020101020101" pitchFamily="18" charset="-127"/>
                <a:ea typeface="KBIZ한마음고딕 R" panose="02020503020101020101" pitchFamily="18" charset="-127"/>
              </a:rPr>
              <a:t>?</a:t>
            </a:r>
            <a:endParaRPr lang="ko-KR" altLang="en-US" sz="6600" dirty="0">
              <a:solidFill>
                <a:srgbClr val="404040"/>
              </a:solidFill>
              <a:latin typeface="KBIZ한마음고딕 R" panose="02020503020101020101" pitchFamily="18" charset="-127"/>
              <a:ea typeface="KBIZ한마음고딕 R" panose="02020503020101020101" pitchFamily="18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A9717F0-23B2-4FAD-9344-C04AC05CCE0B}"/>
              </a:ext>
            </a:extLst>
          </p:cNvPr>
          <p:cNvSpPr txBox="1"/>
          <p:nvPr/>
        </p:nvSpPr>
        <p:spPr>
          <a:xfrm rot="1806510">
            <a:off x="4940925" y="3225774"/>
            <a:ext cx="5164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dirty="0">
                <a:solidFill>
                  <a:srgbClr val="404040"/>
                </a:solidFill>
                <a:latin typeface="KBIZ한마음고딕 R" panose="02020503020101020101" pitchFamily="18" charset="-127"/>
                <a:ea typeface="KBIZ한마음고딕 R" panose="02020503020101020101" pitchFamily="18" charset="-127"/>
              </a:rPr>
              <a:t>?</a:t>
            </a:r>
            <a:endParaRPr lang="ko-KR" altLang="en-US" sz="4800" dirty="0">
              <a:solidFill>
                <a:srgbClr val="404040"/>
              </a:solidFill>
              <a:latin typeface="KBIZ한마음고딕 R" panose="02020503020101020101" pitchFamily="18" charset="-127"/>
              <a:ea typeface="KBIZ한마음고딕 R" panose="02020503020101020101" pitchFamily="18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D2851313-B929-4180-983F-43A6C3F2C4C7}"/>
              </a:ext>
            </a:extLst>
          </p:cNvPr>
          <p:cNvGrpSpPr/>
          <p:nvPr/>
        </p:nvGrpSpPr>
        <p:grpSpPr>
          <a:xfrm>
            <a:off x="6610638" y="3205342"/>
            <a:ext cx="2184313" cy="937699"/>
            <a:chOff x="6610638" y="3205342"/>
            <a:chExt cx="2184313" cy="937699"/>
          </a:xfrm>
        </p:grpSpPr>
        <p:sp>
          <p:nvSpPr>
            <p:cNvPr id="105" name="자유형: 도형 104">
              <a:extLst>
                <a:ext uri="{FF2B5EF4-FFF2-40B4-BE49-F238E27FC236}">
                  <a16:creationId xmlns:a16="http://schemas.microsoft.com/office/drawing/2014/main" id="{41DD4E22-03DC-441D-93AD-B6D97263222D}"/>
                </a:ext>
              </a:extLst>
            </p:cNvPr>
            <p:cNvSpPr/>
            <p:nvPr/>
          </p:nvSpPr>
          <p:spPr>
            <a:xfrm rot="16200000">
              <a:off x="7243704" y="2673239"/>
              <a:ext cx="836736" cy="2102867"/>
            </a:xfrm>
            <a:custGeom>
              <a:avLst/>
              <a:gdLst>
                <a:gd name="connsiteX0" fmla="*/ 863945 w 863945"/>
                <a:gd name="connsiteY0" fmla="*/ 629780 h 2171248"/>
                <a:gd name="connsiteX1" fmla="*/ 863945 w 863945"/>
                <a:gd name="connsiteY1" fmla="*/ 2027254 h 2171248"/>
                <a:gd name="connsiteX2" fmla="*/ 719951 w 863945"/>
                <a:gd name="connsiteY2" fmla="*/ 2171248 h 2171248"/>
                <a:gd name="connsiteX3" fmla="*/ 143994 w 863945"/>
                <a:gd name="connsiteY3" fmla="*/ 2171248 h 2171248"/>
                <a:gd name="connsiteX4" fmla="*/ 0 w 863945"/>
                <a:gd name="connsiteY4" fmla="*/ 2027254 h 2171248"/>
                <a:gd name="connsiteX5" fmla="*/ 0 w 863945"/>
                <a:gd name="connsiteY5" fmla="*/ 629780 h 2171248"/>
                <a:gd name="connsiteX6" fmla="*/ 143994 w 863945"/>
                <a:gd name="connsiteY6" fmla="*/ 485786 h 2171248"/>
                <a:gd name="connsiteX7" fmla="*/ 220975 w 863945"/>
                <a:gd name="connsiteY7" fmla="*/ 485786 h 2171248"/>
                <a:gd name="connsiteX8" fmla="*/ 243344 w 863945"/>
                <a:gd name="connsiteY8" fmla="*/ 0 h 2171248"/>
                <a:gd name="connsiteX9" fmla="*/ 322329 w 863945"/>
                <a:gd name="connsiteY9" fmla="*/ 485786 h 2171248"/>
                <a:gd name="connsiteX10" fmla="*/ 719951 w 863945"/>
                <a:gd name="connsiteY10" fmla="*/ 485786 h 2171248"/>
                <a:gd name="connsiteX11" fmla="*/ 863945 w 863945"/>
                <a:gd name="connsiteY11" fmla="*/ 629780 h 217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63945" h="2171248">
                  <a:moveTo>
                    <a:pt x="863945" y="629780"/>
                  </a:moveTo>
                  <a:lnTo>
                    <a:pt x="863945" y="2027254"/>
                  </a:lnTo>
                  <a:cubicBezTo>
                    <a:pt x="863945" y="2106780"/>
                    <a:pt x="799477" y="2171248"/>
                    <a:pt x="719951" y="2171248"/>
                  </a:cubicBezTo>
                  <a:lnTo>
                    <a:pt x="143994" y="2171248"/>
                  </a:lnTo>
                  <a:cubicBezTo>
                    <a:pt x="64468" y="2171248"/>
                    <a:pt x="0" y="2106780"/>
                    <a:pt x="0" y="2027254"/>
                  </a:cubicBezTo>
                  <a:lnTo>
                    <a:pt x="0" y="629780"/>
                  </a:lnTo>
                  <a:cubicBezTo>
                    <a:pt x="0" y="550254"/>
                    <a:pt x="64468" y="485786"/>
                    <a:pt x="143994" y="485786"/>
                  </a:cubicBezTo>
                  <a:lnTo>
                    <a:pt x="220975" y="485786"/>
                  </a:lnTo>
                  <a:lnTo>
                    <a:pt x="243344" y="0"/>
                  </a:lnTo>
                  <a:lnTo>
                    <a:pt x="322329" y="485786"/>
                  </a:lnTo>
                  <a:lnTo>
                    <a:pt x="719951" y="485786"/>
                  </a:lnTo>
                  <a:cubicBezTo>
                    <a:pt x="799477" y="485786"/>
                    <a:pt x="863945" y="550254"/>
                    <a:pt x="863945" y="62978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  <p:sp>
          <p:nvSpPr>
            <p:cNvPr id="98" name="자유형: 도형 97">
              <a:extLst>
                <a:ext uri="{FF2B5EF4-FFF2-40B4-BE49-F238E27FC236}">
                  <a16:creationId xmlns:a16="http://schemas.microsoft.com/office/drawing/2014/main" id="{1B1F0568-4A02-4E1C-B8BA-0D208C313687}"/>
                </a:ext>
              </a:extLst>
            </p:cNvPr>
            <p:cNvSpPr/>
            <p:nvPr/>
          </p:nvSpPr>
          <p:spPr>
            <a:xfrm rot="16200000">
              <a:off x="7277354" y="2551691"/>
              <a:ext cx="863945" cy="2171248"/>
            </a:xfrm>
            <a:custGeom>
              <a:avLst/>
              <a:gdLst>
                <a:gd name="connsiteX0" fmla="*/ 863945 w 863945"/>
                <a:gd name="connsiteY0" fmla="*/ 629780 h 2171248"/>
                <a:gd name="connsiteX1" fmla="*/ 863945 w 863945"/>
                <a:gd name="connsiteY1" fmla="*/ 2027254 h 2171248"/>
                <a:gd name="connsiteX2" fmla="*/ 719951 w 863945"/>
                <a:gd name="connsiteY2" fmla="*/ 2171248 h 2171248"/>
                <a:gd name="connsiteX3" fmla="*/ 143994 w 863945"/>
                <a:gd name="connsiteY3" fmla="*/ 2171248 h 2171248"/>
                <a:gd name="connsiteX4" fmla="*/ 0 w 863945"/>
                <a:gd name="connsiteY4" fmla="*/ 2027254 h 2171248"/>
                <a:gd name="connsiteX5" fmla="*/ 0 w 863945"/>
                <a:gd name="connsiteY5" fmla="*/ 629780 h 2171248"/>
                <a:gd name="connsiteX6" fmla="*/ 143994 w 863945"/>
                <a:gd name="connsiteY6" fmla="*/ 485786 h 2171248"/>
                <a:gd name="connsiteX7" fmla="*/ 220975 w 863945"/>
                <a:gd name="connsiteY7" fmla="*/ 485786 h 2171248"/>
                <a:gd name="connsiteX8" fmla="*/ 243344 w 863945"/>
                <a:gd name="connsiteY8" fmla="*/ 0 h 2171248"/>
                <a:gd name="connsiteX9" fmla="*/ 322329 w 863945"/>
                <a:gd name="connsiteY9" fmla="*/ 485786 h 2171248"/>
                <a:gd name="connsiteX10" fmla="*/ 719951 w 863945"/>
                <a:gd name="connsiteY10" fmla="*/ 485786 h 2171248"/>
                <a:gd name="connsiteX11" fmla="*/ 863945 w 863945"/>
                <a:gd name="connsiteY11" fmla="*/ 629780 h 217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63945" h="2171248">
                  <a:moveTo>
                    <a:pt x="863945" y="629780"/>
                  </a:moveTo>
                  <a:lnTo>
                    <a:pt x="863945" y="2027254"/>
                  </a:lnTo>
                  <a:cubicBezTo>
                    <a:pt x="863945" y="2106780"/>
                    <a:pt x="799477" y="2171248"/>
                    <a:pt x="719951" y="2171248"/>
                  </a:cubicBezTo>
                  <a:lnTo>
                    <a:pt x="143994" y="2171248"/>
                  </a:lnTo>
                  <a:cubicBezTo>
                    <a:pt x="64468" y="2171248"/>
                    <a:pt x="0" y="2106780"/>
                    <a:pt x="0" y="2027254"/>
                  </a:cubicBezTo>
                  <a:lnTo>
                    <a:pt x="0" y="629780"/>
                  </a:lnTo>
                  <a:cubicBezTo>
                    <a:pt x="0" y="550254"/>
                    <a:pt x="64468" y="485786"/>
                    <a:pt x="143994" y="485786"/>
                  </a:cubicBezTo>
                  <a:lnTo>
                    <a:pt x="220975" y="485786"/>
                  </a:lnTo>
                  <a:lnTo>
                    <a:pt x="243344" y="0"/>
                  </a:lnTo>
                  <a:lnTo>
                    <a:pt x="322329" y="485786"/>
                  </a:lnTo>
                  <a:lnTo>
                    <a:pt x="719951" y="485786"/>
                  </a:lnTo>
                  <a:cubicBezTo>
                    <a:pt x="799477" y="485786"/>
                    <a:pt x="863945" y="550254"/>
                    <a:pt x="863945" y="62978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3A35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FB873A4A-E1C0-4589-90BC-2FE9BEE07FAB}"/>
                </a:ext>
              </a:extLst>
            </p:cNvPr>
            <p:cNvSpPr/>
            <p:nvPr/>
          </p:nvSpPr>
          <p:spPr>
            <a:xfrm>
              <a:off x="7316161" y="3394061"/>
              <a:ext cx="124745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spcBef>
                  <a:spcPts val="500"/>
                </a:spcBef>
              </a:pPr>
              <a:r>
                <a:rPr lang="ko-KR" altLang="en-US" sz="2400" dirty="0">
                  <a:solidFill>
                    <a:srgbClr val="3A3532"/>
                  </a:solidFill>
                  <a:latin typeface="KBIZ한마음고딕 R" panose="02020503020101020101" pitchFamily="18" charset="-127"/>
                  <a:ea typeface="KBIZ한마음고딕 R" panose="02020503020101020101" pitchFamily="18" charset="-127"/>
                </a:rPr>
                <a:t>가정주부</a:t>
              </a:r>
              <a:endParaRPr lang="en-US" altLang="ko-KR" sz="2000" dirty="0">
                <a:solidFill>
                  <a:srgbClr val="3A3532"/>
                </a:solidFill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7DC0F3C0-81A9-4CD6-8E0B-89B7751F5786}"/>
              </a:ext>
            </a:extLst>
          </p:cNvPr>
          <p:cNvGrpSpPr/>
          <p:nvPr/>
        </p:nvGrpSpPr>
        <p:grpSpPr>
          <a:xfrm>
            <a:off x="5278168" y="1488113"/>
            <a:ext cx="1366025" cy="1542943"/>
            <a:chOff x="5278168" y="1488113"/>
            <a:chExt cx="1366025" cy="1542943"/>
          </a:xfrm>
        </p:grpSpPr>
        <p:sp>
          <p:nvSpPr>
            <p:cNvPr id="108" name="자유형: 도형 107">
              <a:extLst>
                <a:ext uri="{FF2B5EF4-FFF2-40B4-BE49-F238E27FC236}">
                  <a16:creationId xmlns:a16="http://schemas.microsoft.com/office/drawing/2014/main" id="{BD9AA75D-A2A4-4A9A-A9EE-17115F2FAB0F}"/>
                </a:ext>
              </a:extLst>
            </p:cNvPr>
            <p:cNvSpPr/>
            <p:nvPr/>
          </p:nvSpPr>
          <p:spPr>
            <a:xfrm rot="10800000">
              <a:off x="5303568" y="1573838"/>
              <a:ext cx="1340625" cy="1457218"/>
            </a:xfrm>
            <a:custGeom>
              <a:avLst/>
              <a:gdLst>
                <a:gd name="connsiteX0" fmla="*/ 1212809 w 1363720"/>
                <a:gd name="connsiteY0" fmla="*/ 1482321 h 1482321"/>
                <a:gd name="connsiteX1" fmla="*/ 150911 w 1363720"/>
                <a:gd name="connsiteY1" fmla="*/ 1482321 h 1482321"/>
                <a:gd name="connsiteX2" fmla="*/ 0 w 1363720"/>
                <a:gd name="connsiteY2" fmla="*/ 1331410 h 1482321"/>
                <a:gd name="connsiteX3" fmla="*/ 0 w 1363720"/>
                <a:gd name="connsiteY3" fmla="*/ 727784 h 1482321"/>
                <a:gd name="connsiteX4" fmla="*/ 150911 w 1363720"/>
                <a:gd name="connsiteY4" fmla="*/ 576873 h 1482321"/>
                <a:gd name="connsiteX5" fmla="*/ 944921 w 1363720"/>
                <a:gd name="connsiteY5" fmla="*/ 576873 h 1482321"/>
                <a:gd name="connsiteX6" fmla="*/ 1253974 w 1363720"/>
                <a:gd name="connsiteY6" fmla="*/ 0 h 1482321"/>
                <a:gd name="connsiteX7" fmla="*/ 1130676 w 1363720"/>
                <a:gd name="connsiteY7" fmla="*/ 576873 h 1482321"/>
                <a:gd name="connsiteX8" fmla="*/ 1212809 w 1363720"/>
                <a:gd name="connsiteY8" fmla="*/ 576873 h 1482321"/>
                <a:gd name="connsiteX9" fmla="*/ 1363720 w 1363720"/>
                <a:gd name="connsiteY9" fmla="*/ 727784 h 1482321"/>
                <a:gd name="connsiteX10" fmla="*/ 1363720 w 1363720"/>
                <a:gd name="connsiteY10" fmla="*/ 1331410 h 1482321"/>
                <a:gd name="connsiteX11" fmla="*/ 1212809 w 1363720"/>
                <a:gd name="connsiteY11" fmla="*/ 1482321 h 1482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63720" h="1482321">
                  <a:moveTo>
                    <a:pt x="1212809" y="1482321"/>
                  </a:moveTo>
                  <a:lnTo>
                    <a:pt x="150911" y="1482321"/>
                  </a:lnTo>
                  <a:cubicBezTo>
                    <a:pt x="67565" y="1482321"/>
                    <a:pt x="0" y="1414756"/>
                    <a:pt x="0" y="1331410"/>
                  </a:cubicBezTo>
                  <a:lnTo>
                    <a:pt x="0" y="727784"/>
                  </a:lnTo>
                  <a:cubicBezTo>
                    <a:pt x="0" y="644438"/>
                    <a:pt x="67565" y="576873"/>
                    <a:pt x="150911" y="576873"/>
                  </a:cubicBezTo>
                  <a:lnTo>
                    <a:pt x="944921" y="576873"/>
                  </a:lnTo>
                  <a:lnTo>
                    <a:pt x="1253974" y="0"/>
                  </a:lnTo>
                  <a:lnTo>
                    <a:pt x="1130676" y="576873"/>
                  </a:lnTo>
                  <a:lnTo>
                    <a:pt x="1212809" y="576873"/>
                  </a:lnTo>
                  <a:cubicBezTo>
                    <a:pt x="1296155" y="576873"/>
                    <a:pt x="1363720" y="644438"/>
                    <a:pt x="1363720" y="727784"/>
                  </a:cubicBezTo>
                  <a:lnTo>
                    <a:pt x="1363720" y="1331410"/>
                  </a:lnTo>
                  <a:cubicBezTo>
                    <a:pt x="1363720" y="1414756"/>
                    <a:pt x="1296155" y="1482321"/>
                    <a:pt x="1212809" y="148232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006F5958-1A59-4137-B556-0B5132A69DA0}"/>
                </a:ext>
              </a:extLst>
            </p:cNvPr>
            <p:cNvGrpSpPr/>
            <p:nvPr/>
          </p:nvGrpSpPr>
          <p:grpSpPr>
            <a:xfrm>
              <a:off x="5278168" y="1488113"/>
              <a:ext cx="1363720" cy="1482321"/>
              <a:chOff x="5278168" y="1488113"/>
              <a:chExt cx="1363720" cy="1482321"/>
            </a:xfrm>
          </p:grpSpPr>
          <p:sp>
            <p:nvSpPr>
              <p:cNvPr id="93" name="자유형: 도형 92">
                <a:extLst>
                  <a:ext uri="{FF2B5EF4-FFF2-40B4-BE49-F238E27FC236}">
                    <a16:creationId xmlns:a16="http://schemas.microsoft.com/office/drawing/2014/main" id="{343EC570-312E-4BE6-A8CA-809D2788655B}"/>
                  </a:ext>
                </a:extLst>
              </p:cNvPr>
              <p:cNvSpPr/>
              <p:nvPr/>
            </p:nvSpPr>
            <p:spPr>
              <a:xfrm rot="10800000">
                <a:off x="5278168" y="1488113"/>
                <a:ext cx="1363720" cy="1482321"/>
              </a:xfrm>
              <a:custGeom>
                <a:avLst/>
                <a:gdLst>
                  <a:gd name="connsiteX0" fmla="*/ 1212809 w 1363720"/>
                  <a:gd name="connsiteY0" fmla="*/ 1482321 h 1482321"/>
                  <a:gd name="connsiteX1" fmla="*/ 150911 w 1363720"/>
                  <a:gd name="connsiteY1" fmla="*/ 1482321 h 1482321"/>
                  <a:gd name="connsiteX2" fmla="*/ 0 w 1363720"/>
                  <a:gd name="connsiteY2" fmla="*/ 1331410 h 1482321"/>
                  <a:gd name="connsiteX3" fmla="*/ 0 w 1363720"/>
                  <a:gd name="connsiteY3" fmla="*/ 727784 h 1482321"/>
                  <a:gd name="connsiteX4" fmla="*/ 150911 w 1363720"/>
                  <a:gd name="connsiteY4" fmla="*/ 576873 h 1482321"/>
                  <a:gd name="connsiteX5" fmla="*/ 944921 w 1363720"/>
                  <a:gd name="connsiteY5" fmla="*/ 576873 h 1482321"/>
                  <a:gd name="connsiteX6" fmla="*/ 1253974 w 1363720"/>
                  <a:gd name="connsiteY6" fmla="*/ 0 h 1482321"/>
                  <a:gd name="connsiteX7" fmla="*/ 1130676 w 1363720"/>
                  <a:gd name="connsiteY7" fmla="*/ 576873 h 1482321"/>
                  <a:gd name="connsiteX8" fmla="*/ 1212809 w 1363720"/>
                  <a:gd name="connsiteY8" fmla="*/ 576873 h 1482321"/>
                  <a:gd name="connsiteX9" fmla="*/ 1363720 w 1363720"/>
                  <a:gd name="connsiteY9" fmla="*/ 727784 h 1482321"/>
                  <a:gd name="connsiteX10" fmla="*/ 1363720 w 1363720"/>
                  <a:gd name="connsiteY10" fmla="*/ 1331410 h 1482321"/>
                  <a:gd name="connsiteX11" fmla="*/ 1212809 w 1363720"/>
                  <a:gd name="connsiteY11" fmla="*/ 1482321 h 1482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63720" h="1482321">
                    <a:moveTo>
                      <a:pt x="1212809" y="1482321"/>
                    </a:moveTo>
                    <a:lnTo>
                      <a:pt x="150911" y="1482321"/>
                    </a:lnTo>
                    <a:cubicBezTo>
                      <a:pt x="67565" y="1482321"/>
                      <a:pt x="0" y="1414756"/>
                      <a:pt x="0" y="1331410"/>
                    </a:cubicBezTo>
                    <a:lnTo>
                      <a:pt x="0" y="727784"/>
                    </a:lnTo>
                    <a:cubicBezTo>
                      <a:pt x="0" y="644438"/>
                      <a:pt x="67565" y="576873"/>
                      <a:pt x="150911" y="576873"/>
                    </a:cubicBezTo>
                    <a:lnTo>
                      <a:pt x="944921" y="576873"/>
                    </a:lnTo>
                    <a:lnTo>
                      <a:pt x="1253974" y="0"/>
                    </a:lnTo>
                    <a:lnTo>
                      <a:pt x="1130676" y="576873"/>
                    </a:lnTo>
                    <a:lnTo>
                      <a:pt x="1212809" y="576873"/>
                    </a:lnTo>
                    <a:cubicBezTo>
                      <a:pt x="1296155" y="576873"/>
                      <a:pt x="1363720" y="644438"/>
                      <a:pt x="1363720" y="727784"/>
                    </a:cubicBezTo>
                    <a:lnTo>
                      <a:pt x="1363720" y="1331410"/>
                    </a:lnTo>
                    <a:cubicBezTo>
                      <a:pt x="1363720" y="1414756"/>
                      <a:pt x="1296155" y="1482321"/>
                      <a:pt x="1212809" y="1482321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rgbClr val="3A353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latin typeface="KBIZ한마음고딕 R" panose="02020503020101020101" pitchFamily="18" charset="-127"/>
                  <a:ea typeface="KBIZ한마음고딕 R" panose="02020503020101020101" pitchFamily="18" charset="-127"/>
                </a:endParaRPr>
              </a:p>
            </p:txBody>
          </p:sp>
          <p:sp>
            <p:nvSpPr>
              <p:cNvPr id="47" name="직사각형 46">
                <a:extLst>
                  <a:ext uri="{FF2B5EF4-FFF2-40B4-BE49-F238E27FC236}">
                    <a16:creationId xmlns:a16="http://schemas.microsoft.com/office/drawing/2014/main" id="{BBAF2D8C-3973-43E6-8336-25A1C1DA8E37}"/>
                  </a:ext>
                </a:extLst>
              </p:cNvPr>
              <p:cNvSpPr/>
              <p:nvPr/>
            </p:nvSpPr>
            <p:spPr>
              <a:xfrm>
                <a:off x="5462935" y="1710003"/>
                <a:ext cx="99418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spcBef>
                    <a:spcPts val="500"/>
                  </a:spcBef>
                </a:pPr>
                <a:r>
                  <a:rPr lang="ko-KR" altLang="en-US" sz="2400" dirty="0">
                    <a:solidFill>
                      <a:srgbClr val="3A3532"/>
                    </a:solidFill>
                    <a:latin typeface="KBIZ한마음고딕 R" panose="02020503020101020101" pitchFamily="18" charset="-127"/>
                    <a:ea typeface="KBIZ한마음고딕 R" panose="02020503020101020101" pitchFamily="18" charset="-127"/>
                  </a:rPr>
                  <a:t>소자본</a:t>
                </a:r>
                <a:endParaRPr lang="en-US" altLang="ko-KR" sz="2000" dirty="0">
                  <a:solidFill>
                    <a:srgbClr val="3A3532"/>
                  </a:solidFill>
                  <a:latin typeface="KBIZ한마음고딕 R" panose="02020503020101020101" pitchFamily="18" charset="-127"/>
                  <a:ea typeface="KBIZ한마음고딕 R" panose="02020503020101020101" pitchFamily="18" charset="-127"/>
                </a:endParaRPr>
              </a:p>
            </p:txBody>
          </p:sp>
        </p:grp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374413F5-CFAC-4B21-BE67-BA1CF03B4DC4}"/>
              </a:ext>
            </a:extLst>
          </p:cNvPr>
          <p:cNvGrpSpPr/>
          <p:nvPr/>
        </p:nvGrpSpPr>
        <p:grpSpPr>
          <a:xfrm>
            <a:off x="6687139" y="2180992"/>
            <a:ext cx="1455375" cy="1503358"/>
            <a:chOff x="6687139" y="2180992"/>
            <a:chExt cx="1455375" cy="1503358"/>
          </a:xfrm>
        </p:grpSpPr>
        <p:sp>
          <p:nvSpPr>
            <p:cNvPr id="106" name="자유형: 도형 105">
              <a:extLst>
                <a:ext uri="{FF2B5EF4-FFF2-40B4-BE49-F238E27FC236}">
                  <a16:creationId xmlns:a16="http://schemas.microsoft.com/office/drawing/2014/main" id="{26292BE0-2F1C-421A-AB73-BA212F13E7FC}"/>
                </a:ext>
              </a:extLst>
            </p:cNvPr>
            <p:cNvSpPr/>
            <p:nvPr/>
          </p:nvSpPr>
          <p:spPr>
            <a:xfrm>
              <a:off x="6708910" y="2264536"/>
              <a:ext cx="1433604" cy="1419814"/>
            </a:xfrm>
            <a:custGeom>
              <a:avLst/>
              <a:gdLst>
                <a:gd name="connsiteX0" fmla="*/ 232858 w 1450821"/>
                <a:gd name="connsiteY0" fmla="*/ 0 h 1436866"/>
                <a:gd name="connsiteX1" fmla="*/ 1299268 w 1450821"/>
                <a:gd name="connsiteY1" fmla="*/ 0 h 1436866"/>
                <a:gd name="connsiteX2" fmla="*/ 1450821 w 1450821"/>
                <a:gd name="connsiteY2" fmla="*/ 151553 h 1436866"/>
                <a:gd name="connsiteX3" fmla="*/ 1450821 w 1450821"/>
                <a:gd name="connsiteY3" fmla="*/ 757745 h 1436866"/>
                <a:gd name="connsiteX4" fmla="*/ 1299268 w 1450821"/>
                <a:gd name="connsiteY4" fmla="*/ 909298 h 1436866"/>
                <a:gd name="connsiteX5" fmla="*/ 470726 w 1450821"/>
                <a:gd name="connsiteY5" fmla="*/ 909298 h 1436866"/>
                <a:gd name="connsiteX6" fmla="*/ 0 w 1450821"/>
                <a:gd name="connsiteY6" fmla="*/ 1436866 h 1436866"/>
                <a:gd name="connsiteX7" fmla="*/ 295598 w 1450821"/>
                <a:gd name="connsiteY7" fmla="*/ 909298 h 1436866"/>
                <a:gd name="connsiteX8" fmla="*/ 232858 w 1450821"/>
                <a:gd name="connsiteY8" fmla="*/ 909298 h 1436866"/>
                <a:gd name="connsiteX9" fmla="*/ 81305 w 1450821"/>
                <a:gd name="connsiteY9" fmla="*/ 757745 h 1436866"/>
                <a:gd name="connsiteX10" fmla="*/ 81305 w 1450821"/>
                <a:gd name="connsiteY10" fmla="*/ 151553 h 1436866"/>
                <a:gd name="connsiteX11" fmla="*/ 232858 w 1450821"/>
                <a:gd name="connsiteY11" fmla="*/ 0 h 143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50821" h="1436866">
                  <a:moveTo>
                    <a:pt x="232858" y="0"/>
                  </a:moveTo>
                  <a:lnTo>
                    <a:pt x="1299268" y="0"/>
                  </a:lnTo>
                  <a:cubicBezTo>
                    <a:pt x="1382968" y="0"/>
                    <a:pt x="1450821" y="67853"/>
                    <a:pt x="1450821" y="151553"/>
                  </a:cubicBezTo>
                  <a:lnTo>
                    <a:pt x="1450821" y="757745"/>
                  </a:lnTo>
                  <a:cubicBezTo>
                    <a:pt x="1450821" y="841445"/>
                    <a:pt x="1382968" y="909298"/>
                    <a:pt x="1299268" y="909298"/>
                  </a:cubicBezTo>
                  <a:lnTo>
                    <a:pt x="470726" y="909298"/>
                  </a:lnTo>
                  <a:lnTo>
                    <a:pt x="0" y="1436866"/>
                  </a:lnTo>
                  <a:lnTo>
                    <a:pt x="295598" y="909298"/>
                  </a:lnTo>
                  <a:lnTo>
                    <a:pt x="232858" y="909298"/>
                  </a:lnTo>
                  <a:cubicBezTo>
                    <a:pt x="149158" y="909298"/>
                    <a:pt x="81305" y="841445"/>
                    <a:pt x="81305" y="757745"/>
                  </a:cubicBezTo>
                  <a:lnTo>
                    <a:pt x="81305" y="151553"/>
                  </a:lnTo>
                  <a:cubicBezTo>
                    <a:pt x="81305" y="67853"/>
                    <a:pt x="149158" y="0"/>
                    <a:pt x="232858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  <p:sp>
          <p:nvSpPr>
            <p:cNvPr id="96" name="자유형: 도형 95">
              <a:extLst>
                <a:ext uri="{FF2B5EF4-FFF2-40B4-BE49-F238E27FC236}">
                  <a16:creationId xmlns:a16="http://schemas.microsoft.com/office/drawing/2014/main" id="{2DDFB954-C886-4FCC-9A31-2092BBAC4088}"/>
                </a:ext>
              </a:extLst>
            </p:cNvPr>
            <p:cNvSpPr/>
            <p:nvPr/>
          </p:nvSpPr>
          <p:spPr>
            <a:xfrm>
              <a:off x="6687139" y="2180992"/>
              <a:ext cx="1450821" cy="1436866"/>
            </a:xfrm>
            <a:custGeom>
              <a:avLst/>
              <a:gdLst>
                <a:gd name="connsiteX0" fmla="*/ 232858 w 1450821"/>
                <a:gd name="connsiteY0" fmla="*/ 0 h 1436866"/>
                <a:gd name="connsiteX1" fmla="*/ 1299268 w 1450821"/>
                <a:gd name="connsiteY1" fmla="*/ 0 h 1436866"/>
                <a:gd name="connsiteX2" fmla="*/ 1450821 w 1450821"/>
                <a:gd name="connsiteY2" fmla="*/ 151553 h 1436866"/>
                <a:gd name="connsiteX3" fmla="*/ 1450821 w 1450821"/>
                <a:gd name="connsiteY3" fmla="*/ 757745 h 1436866"/>
                <a:gd name="connsiteX4" fmla="*/ 1299268 w 1450821"/>
                <a:gd name="connsiteY4" fmla="*/ 909298 h 1436866"/>
                <a:gd name="connsiteX5" fmla="*/ 470726 w 1450821"/>
                <a:gd name="connsiteY5" fmla="*/ 909298 h 1436866"/>
                <a:gd name="connsiteX6" fmla="*/ 0 w 1450821"/>
                <a:gd name="connsiteY6" fmla="*/ 1436866 h 1436866"/>
                <a:gd name="connsiteX7" fmla="*/ 295598 w 1450821"/>
                <a:gd name="connsiteY7" fmla="*/ 909298 h 1436866"/>
                <a:gd name="connsiteX8" fmla="*/ 232858 w 1450821"/>
                <a:gd name="connsiteY8" fmla="*/ 909298 h 1436866"/>
                <a:gd name="connsiteX9" fmla="*/ 81305 w 1450821"/>
                <a:gd name="connsiteY9" fmla="*/ 757745 h 1436866"/>
                <a:gd name="connsiteX10" fmla="*/ 81305 w 1450821"/>
                <a:gd name="connsiteY10" fmla="*/ 151553 h 1436866"/>
                <a:gd name="connsiteX11" fmla="*/ 232858 w 1450821"/>
                <a:gd name="connsiteY11" fmla="*/ 0 h 143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50821" h="1436866">
                  <a:moveTo>
                    <a:pt x="232858" y="0"/>
                  </a:moveTo>
                  <a:lnTo>
                    <a:pt x="1299268" y="0"/>
                  </a:lnTo>
                  <a:cubicBezTo>
                    <a:pt x="1382968" y="0"/>
                    <a:pt x="1450821" y="67853"/>
                    <a:pt x="1450821" y="151553"/>
                  </a:cubicBezTo>
                  <a:lnTo>
                    <a:pt x="1450821" y="757745"/>
                  </a:lnTo>
                  <a:cubicBezTo>
                    <a:pt x="1450821" y="841445"/>
                    <a:pt x="1382968" y="909298"/>
                    <a:pt x="1299268" y="909298"/>
                  </a:cubicBezTo>
                  <a:lnTo>
                    <a:pt x="470726" y="909298"/>
                  </a:lnTo>
                  <a:lnTo>
                    <a:pt x="0" y="1436866"/>
                  </a:lnTo>
                  <a:lnTo>
                    <a:pt x="295598" y="909298"/>
                  </a:lnTo>
                  <a:lnTo>
                    <a:pt x="232858" y="909298"/>
                  </a:lnTo>
                  <a:cubicBezTo>
                    <a:pt x="149158" y="909298"/>
                    <a:pt x="81305" y="841445"/>
                    <a:pt x="81305" y="757745"/>
                  </a:cubicBezTo>
                  <a:lnTo>
                    <a:pt x="81305" y="151553"/>
                  </a:lnTo>
                  <a:cubicBezTo>
                    <a:pt x="81305" y="67853"/>
                    <a:pt x="149158" y="0"/>
                    <a:pt x="232858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3A35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8BEAD01-988B-4C3E-94CB-03EF308D9129}"/>
                </a:ext>
              </a:extLst>
            </p:cNvPr>
            <p:cNvSpPr/>
            <p:nvPr/>
          </p:nvSpPr>
          <p:spPr>
            <a:xfrm>
              <a:off x="6972942" y="2392999"/>
              <a:ext cx="9605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spcBef>
                  <a:spcPts val="500"/>
                </a:spcBef>
              </a:pPr>
              <a:r>
                <a:rPr lang="ko-KR" altLang="en-US" sz="2400" dirty="0">
                  <a:solidFill>
                    <a:srgbClr val="3A3532"/>
                  </a:solidFill>
                  <a:latin typeface="KBIZ한마음고딕 R" panose="02020503020101020101" pitchFamily="18" charset="-127"/>
                  <a:ea typeface="KBIZ한마음고딕 R" panose="02020503020101020101" pitchFamily="18" charset="-127"/>
                </a:rPr>
                <a:t>트렌드</a:t>
              </a:r>
              <a:endParaRPr lang="en-US" altLang="ko-KR" sz="2000" dirty="0">
                <a:solidFill>
                  <a:srgbClr val="3A3532"/>
                </a:solidFill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66119CA3-0C31-4F42-AD2B-080757D71659}"/>
              </a:ext>
            </a:extLst>
          </p:cNvPr>
          <p:cNvGrpSpPr/>
          <p:nvPr/>
        </p:nvGrpSpPr>
        <p:grpSpPr>
          <a:xfrm>
            <a:off x="1377512" y="3133300"/>
            <a:ext cx="2042255" cy="925682"/>
            <a:chOff x="1377512" y="3133300"/>
            <a:chExt cx="2042255" cy="925682"/>
          </a:xfrm>
        </p:grpSpPr>
        <p:sp>
          <p:nvSpPr>
            <p:cNvPr id="103" name="자유형: 도형 102">
              <a:extLst>
                <a:ext uri="{FF2B5EF4-FFF2-40B4-BE49-F238E27FC236}">
                  <a16:creationId xmlns:a16="http://schemas.microsoft.com/office/drawing/2014/main" id="{472603AE-A4E3-4FDA-9B10-9A60E2BA79EF}"/>
                </a:ext>
              </a:extLst>
            </p:cNvPr>
            <p:cNvSpPr/>
            <p:nvPr/>
          </p:nvSpPr>
          <p:spPr>
            <a:xfrm>
              <a:off x="1434115" y="3224643"/>
              <a:ext cx="1985652" cy="834339"/>
            </a:xfrm>
            <a:custGeom>
              <a:avLst/>
              <a:gdLst>
                <a:gd name="connsiteX0" fmla="*/ 141811 w 2024942"/>
                <a:gd name="connsiteY0" fmla="*/ 0 h 850848"/>
                <a:gd name="connsiteX1" fmla="*/ 1408333 w 2024942"/>
                <a:gd name="connsiteY1" fmla="*/ 0 h 850848"/>
                <a:gd name="connsiteX2" fmla="*/ 1550144 w 2024942"/>
                <a:gd name="connsiteY2" fmla="*/ 141811 h 850848"/>
                <a:gd name="connsiteX3" fmla="*/ 1550144 w 2024942"/>
                <a:gd name="connsiteY3" fmla="*/ 566160 h 850848"/>
                <a:gd name="connsiteX4" fmla="*/ 2024942 w 2024942"/>
                <a:gd name="connsiteY4" fmla="*/ 686966 h 850848"/>
                <a:gd name="connsiteX5" fmla="*/ 1547503 w 2024942"/>
                <a:gd name="connsiteY5" fmla="*/ 722119 h 850848"/>
                <a:gd name="connsiteX6" fmla="*/ 1539000 w 2024942"/>
                <a:gd name="connsiteY6" fmla="*/ 764236 h 850848"/>
                <a:gd name="connsiteX7" fmla="*/ 1408333 w 2024942"/>
                <a:gd name="connsiteY7" fmla="*/ 850848 h 850848"/>
                <a:gd name="connsiteX8" fmla="*/ 141811 w 2024942"/>
                <a:gd name="connsiteY8" fmla="*/ 850848 h 850848"/>
                <a:gd name="connsiteX9" fmla="*/ 0 w 2024942"/>
                <a:gd name="connsiteY9" fmla="*/ 709037 h 850848"/>
                <a:gd name="connsiteX10" fmla="*/ 0 w 2024942"/>
                <a:gd name="connsiteY10" fmla="*/ 141811 h 850848"/>
                <a:gd name="connsiteX11" fmla="*/ 141811 w 2024942"/>
                <a:gd name="connsiteY11" fmla="*/ 0 h 85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4942" h="850848">
                  <a:moveTo>
                    <a:pt x="141811" y="0"/>
                  </a:moveTo>
                  <a:lnTo>
                    <a:pt x="1408333" y="0"/>
                  </a:lnTo>
                  <a:cubicBezTo>
                    <a:pt x="1486653" y="0"/>
                    <a:pt x="1550144" y="63491"/>
                    <a:pt x="1550144" y="141811"/>
                  </a:cubicBezTo>
                  <a:lnTo>
                    <a:pt x="1550144" y="566160"/>
                  </a:lnTo>
                  <a:lnTo>
                    <a:pt x="2024942" y="686966"/>
                  </a:lnTo>
                  <a:lnTo>
                    <a:pt x="1547503" y="722119"/>
                  </a:lnTo>
                  <a:lnTo>
                    <a:pt x="1539000" y="764236"/>
                  </a:lnTo>
                  <a:cubicBezTo>
                    <a:pt x="1517472" y="815134"/>
                    <a:pt x="1467073" y="850848"/>
                    <a:pt x="1408333" y="850848"/>
                  </a:cubicBezTo>
                  <a:lnTo>
                    <a:pt x="141811" y="850848"/>
                  </a:lnTo>
                  <a:cubicBezTo>
                    <a:pt x="63491" y="850848"/>
                    <a:pt x="0" y="787357"/>
                    <a:pt x="0" y="709037"/>
                  </a:cubicBezTo>
                  <a:lnTo>
                    <a:pt x="0" y="141811"/>
                  </a:lnTo>
                  <a:cubicBezTo>
                    <a:pt x="0" y="63491"/>
                    <a:pt x="63491" y="0"/>
                    <a:pt x="14181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  <p:sp>
          <p:nvSpPr>
            <p:cNvPr id="100" name="자유형: 도형 99">
              <a:extLst>
                <a:ext uri="{FF2B5EF4-FFF2-40B4-BE49-F238E27FC236}">
                  <a16:creationId xmlns:a16="http://schemas.microsoft.com/office/drawing/2014/main" id="{C0324B17-72B9-42A9-87D4-23C38260EA49}"/>
                </a:ext>
              </a:extLst>
            </p:cNvPr>
            <p:cNvSpPr/>
            <p:nvPr/>
          </p:nvSpPr>
          <p:spPr>
            <a:xfrm>
              <a:off x="1377512" y="3133300"/>
              <a:ext cx="2024942" cy="850848"/>
            </a:xfrm>
            <a:custGeom>
              <a:avLst/>
              <a:gdLst>
                <a:gd name="connsiteX0" fmla="*/ 141811 w 2024942"/>
                <a:gd name="connsiteY0" fmla="*/ 0 h 850848"/>
                <a:gd name="connsiteX1" fmla="*/ 1408333 w 2024942"/>
                <a:gd name="connsiteY1" fmla="*/ 0 h 850848"/>
                <a:gd name="connsiteX2" fmla="*/ 1550144 w 2024942"/>
                <a:gd name="connsiteY2" fmla="*/ 141811 h 850848"/>
                <a:gd name="connsiteX3" fmla="*/ 1550144 w 2024942"/>
                <a:gd name="connsiteY3" fmla="*/ 566160 h 850848"/>
                <a:gd name="connsiteX4" fmla="*/ 2024942 w 2024942"/>
                <a:gd name="connsiteY4" fmla="*/ 686966 h 850848"/>
                <a:gd name="connsiteX5" fmla="*/ 1547503 w 2024942"/>
                <a:gd name="connsiteY5" fmla="*/ 722119 h 850848"/>
                <a:gd name="connsiteX6" fmla="*/ 1539000 w 2024942"/>
                <a:gd name="connsiteY6" fmla="*/ 764236 h 850848"/>
                <a:gd name="connsiteX7" fmla="*/ 1408333 w 2024942"/>
                <a:gd name="connsiteY7" fmla="*/ 850848 h 850848"/>
                <a:gd name="connsiteX8" fmla="*/ 141811 w 2024942"/>
                <a:gd name="connsiteY8" fmla="*/ 850848 h 850848"/>
                <a:gd name="connsiteX9" fmla="*/ 0 w 2024942"/>
                <a:gd name="connsiteY9" fmla="*/ 709037 h 850848"/>
                <a:gd name="connsiteX10" fmla="*/ 0 w 2024942"/>
                <a:gd name="connsiteY10" fmla="*/ 141811 h 850848"/>
                <a:gd name="connsiteX11" fmla="*/ 141811 w 2024942"/>
                <a:gd name="connsiteY11" fmla="*/ 0 h 85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4942" h="850848">
                  <a:moveTo>
                    <a:pt x="141811" y="0"/>
                  </a:moveTo>
                  <a:lnTo>
                    <a:pt x="1408333" y="0"/>
                  </a:lnTo>
                  <a:cubicBezTo>
                    <a:pt x="1486653" y="0"/>
                    <a:pt x="1550144" y="63491"/>
                    <a:pt x="1550144" y="141811"/>
                  </a:cubicBezTo>
                  <a:lnTo>
                    <a:pt x="1550144" y="566160"/>
                  </a:lnTo>
                  <a:lnTo>
                    <a:pt x="2024942" y="686966"/>
                  </a:lnTo>
                  <a:lnTo>
                    <a:pt x="1547503" y="722119"/>
                  </a:lnTo>
                  <a:lnTo>
                    <a:pt x="1539000" y="764236"/>
                  </a:lnTo>
                  <a:cubicBezTo>
                    <a:pt x="1517472" y="815134"/>
                    <a:pt x="1467073" y="850848"/>
                    <a:pt x="1408333" y="850848"/>
                  </a:cubicBezTo>
                  <a:lnTo>
                    <a:pt x="141811" y="850848"/>
                  </a:lnTo>
                  <a:cubicBezTo>
                    <a:pt x="63491" y="850848"/>
                    <a:pt x="0" y="787357"/>
                    <a:pt x="0" y="709037"/>
                  </a:cubicBezTo>
                  <a:lnTo>
                    <a:pt x="0" y="141811"/>
                  </a:lnTo>
                  <a:cubicBezTo>
                    <a:pt x="0" y="63491"/>
                    <a:pt x="63491" y="0"/>
                    <a:pt x="141811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3A35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E29B103-3B0E-4A71-B063-4DB75F3FEEA3}"/>
                </a:ext>
              </a:extLst>
            </p:cNvPr>
            <p:cNvSpPr/>
            <p:nvPr/>
          </p:nvSpPr>
          <p:spPr>
            <a:xfrm>
              <a:off x="1492525" y="3337195"/>
              <a:ext cx="12682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spcBef>
                  <a:spcPts val="500"/>
                </a:spcBef>
              </a:pPr>
              <a:r>
                <a:rPr lang="ko-KR" altLang="en-US" sz="2400" dirty="0">
                  <a:solidFill>
                    <a:srgbClr val="3A3532"/>
                  </a:solidFill>
                  <a:latin typeface="KBIZ한마음고딕 R" panose="02020503020101020101" pitchFamily="18" charset="-127"/>
                  <a:ea typeface="KBIZ한마음고딕 R" panose="02020503020101020101" pitchFamily="18" charset="-127"/>
                </a:rPr>
                <a:t>판로개척</a:t>
              </a:r>
              <a:endParaRPr lang="en-US" altLang="ko-KR" sz="2000" dirty="0">
                <a:solidFill>
                  <a:srgbClr val="3A3532"/>
                </a:solidFill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002DCB26-4578-4294-91A2-FC5DFB90A820}"/>
              </a:ext>
            </a:extLst>
          </p:cNvPr>
          <p:cNvGrpSpPr/>
          <p:nvPr/>
        </p:nvGrpSpPr>
        <p:grpSpPr>
          <a:xfrm>
            <a:off x="2927656" y="1793298"/>
            <a:ext cx="1272458" cy="1454206"/>
            <a:chOff x="2927656" y="1793298"/>
            <a:chExt cx="1272458" cy="1454206"/>
          </a:xfrm>
        </p:grpSpPr>
        <p:sp>
          <p:nvSpPr>
            <p:cNvPr id="110" name="자유형: 도형 109">
              <a:extLst>
                <a:ext uri="{FF2B5EF4-FFF2-40B4-BE49-F238E27FC236}">
                  <a16:creationId xmlns:a16="http://schemas.microsoft.com/office/drawing/2014/main" id="{D59850A4-3E37-4788-8E42-84415A3F8C28}"/>
                </a:ext>
              </a:extLst>
            </p:cNvPr>
            <p:cNvSpPr/>
            <p:nvPr/>
          </p:nvSpPr>
          <p:spPr>
            <a:xfrm>
              <a:off x="2988616" y="1901884"/>
              <a:ext cx="1211498" cy="1345620"/>
            </a:xfrm>
            <a:custGeom>
              <a:avLst/>
              <a:gdLst>
                <a:gd name="connsiteX0" fmla="*/ 139385 w 1259564"/>
                <a:gd name="connsiteY0" fmla="*/ 0 h 1399007"/>
                <a:gd name="connsiteX1" fmla="*/ 1120179 w 1259564"/>
                <a:gd name="connsiteY1" fmla="*/ 0 h 1399007"/>
                <a:gd name="connsiteX2" fmla="*/ 1259564 w 1259564"/>
                <a:gd name="connsiteY2" fmla="*/ 139385 h 1399007"/>
                <a:gd name="connsiteX3" fmla="*/ 1259564 w 1259564"/>
                <a:gd name="connsiteY3" fmla="*/ 696909 h 1399007"/>
                <a:gd name="connsiteX4" fmla="*/ 1120179 w 1259564"/>
                <a:gd name="connsiteY4" fmla="*/ 836294 h 1399007"/>
                <a:gd name="connsiteX5" fmla="*/ 1007136 w 1259564"/>
                <a:gd name="connsiteY5" fmla="*/ 836294 h 1399007"/>
                <a:gd name="connsiteX6" fmla="*/ 1191992 w 1259564"/>
                <a:gd name="connsiteY6" fmla="*/ 1399007 h 1399007"/>
                <a:gd name="connsiteX7" fmla="*/ 820341 w 1259564"/>
                <a:gd name="connsiteY7" fmla="*/ 836294 h 1399007"/>
                <a:gd name="connsiteX8" fmla="*/ 139385 w 1259564"/>
                <a:gd name="connsiteY8" fmla="*/ 836294 h 1399007"/>
                <a:gd name="connsiteX9" fmla="*/ 0 w 1259564"/>
                <a:gd name="connsiteY9" fmla="*/ 696909 h 1399007"/>
                <a:gd name="connsiteX10" fmla="*/ 0 w 1259564"/>
                <a:gd name="connsiteY10" fmla="*/ 139385 h 1399007"/>
                <a:gd name="connsiteX11" fmla="*/ 139385 w 1259564"/>
                <a:gd name="connsiteY11" fmla="*/ 0 h 1399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59564" h="1399007">
                  <a:moveTo>
                    <a:pt x="139385" y="0"/>
                  </a:moveTo>
                  <a:lnTo>
                    <a:pt x="1120179" y="0"/>
                  </a:lnTo>
                  <a:cubicBezTo>
                    <a:pt x="1197159" y="0"/>
                    <a:pt x="1259564" y="62405"/>
                    <a:pt x="1259564" y="139385"/>
                  </a:cubicBezTo>
                  <a:lnTo>
                    <a:pt x="1259564" y="696909"/>
                  </a:lnTo>
                  <a:cubicBezTo>
                    <a:pt x="1259564" y="773889"/>
                    <a:pt x="1197159" y="836294"/>
                    <a:pt x="1120179" y="836294"/>
                  </a:cubicBezTo>
                  <a:lnTo>
                    <a:pt x="1007136" y="836294"/>
                  </a:lnTo>
                  <a:lnTo>
                    <a:pt x="1191992" y="1399007"/>
                  </a:lnTo>
                  <a:lnTo>
                    <a:pt x="820341" y="836294"/>
                  </a:lnTo>
                  <a:lnTo>
                    <a:pt x="139385" y="836294"/>
                  </a:lnTo>
                  <a:cubicBezTo>
                    <a:pt x="62405" y="836294"/>
                    <a:pt x="0" y="773889"/>
                    <a:pt x="0" y="696909"/>
                  </a:cubicBezTo>
                  <a:lnTo>
                    <a:pt x="0" y="139385"/>
                  </a:lnTo>
                  <a:cubicBezTo>
                    <a:pt x="0" y="62405"/>
                    <a:pt x="62405" y="0"/>
                    <a:pt x="13938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  <p:sp>
          <p:nvSpPr>
            <p:cNvPr id="94" name="자유형: 도형 93">
              <a:extLst>
                <a:ext uri="{FF2B5EF4-FFF2-40B4-BE49-F238E27FC236}">
                  <a16:creationId xmlns:a16="http://schemas.microsoft.com/office/drawing/2014/main" id="{BC394E20-C203-4C28-B7B6-7E4B42391B9B}"/>
                </a:ext>
              </a:extLst>
            </p:cNvPr>
            <p:cNvSpPr/>
            <p:nvPr/>
          </p:nvSpPr>
          <p:spPr>
            <a:xfrm>
              <a:off x="2927656" y="1793298"/>
              <a:ext cx="1259564" cy="1399007"/>
            </a:xfrm>
            <a:custGeom>
              <a:avLst/>
              <a:gdLst>
                <a:gd name="connsiteX0" fmla="*/ 139385 w 1259564"/>
                <a:gd name="connsiteY0" fmla="*/ 0 h 1399007"/>
                <a:gd name="connsiteX1" fmla="*/ 1120179 w 1259564"/>
                <a:gd name="connsiteY1" fmla="*/ 0 h 1399007"/>
                <a:gd name="connsiteX2" fmla="*/ 1259564 w 1259564"/>
                <a:gd name="connsiteY2" fmla="*/ 139385 h 1399007"/>
                <a:gd name="connsiteX3" fmla="*/ 1259564 w 1259564"/>
                <a:gd name="connsiteY3" fmla="*/ 696909 h 1399007"/>
                <a:gd name="connsiteX4" fmla="*/ 1120179 w 1259564"/>
                <a:gd name="connsiteY4" fmla="*/ 836294 h 1399007"/>
                <a:gd name="connsiteX5" fmla="*/ 1007136 w 1259564"/>
                <a:gd name="connsiteY5" fmla="*/ 836294 h 1399007"/>
                <a:gd name="connsiteX6" fmla="*/ 1191992 w 1259564"/>
                <a:gd name="connsiteY6" fmla="*/ 1399007 h 1399007"/>
                <a:gd name="connsiteX7" fmla="*/ 820341 w 1259564"/>
                <a:gd name="connsiteY7" fmla="*/ 836294 h 1399007"/>
                <a:gd name="connsiteX8" fmla="*/ 139385 w 1259564"/>
                <a:gd name="connsiteY8" fmla="*/ 836294 h 1399007"/>
                <a:gd name="connsiteX9" fmla="*/ 0 w 1259564"/>
                <a:gd name="connsiteY9" fmla="*/ 696909 h 1399007"/>
                <a:gd name="connsiteX10" fmla="*/ 0 w 1259564"/>
                <a:gd name="connsiteY10" fmla="*/ 139385 h 1399007"/>
                <a:gd name="connsiteX11" fmla="*/ 139385 w 1259564"/>
                <a:gd name="connsiteY11" fmla="*/ 0 h 1399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59564" h="1399007">
                  <a:moveTo>
                    <a:pt x="139385" y="0"/>
                  </a:moveTo>
                  <a:lnTo>
                    <a:pt x="1120179" y="0"/>
                  </a:lnTo>
                  <a:cubicBezTo>
                    <a:pt x="1197159" y="0"/>
                    <a:pt x="1259564" y="62405"/>
                    <a:pt x="1259564" y="139385"/>
                  </a:cubicBezTo>
                  <a:lnTo>
                    <a:pt x="1259564" y="696909"/>
                  </a:lnTo>
                  <a:cubicBezTo>
                    <a:pt x="1259564" y="773889"/>
                    <a:pt x="1197159" y="836294"/>
                    <a:pt x="1120179" y="836294"/>
                  </a:cubicBezTo>
                  <a:lnTo>
                    <a:pt x="1007136" y="836294"/>
                  </a:lnTo>
                  <a:lnTo>
                    <a:pt x="1191992" y="1399007"/>
                  </a:lnTo>
                  <a:lnTo>
                    <a:pt x="820341" y="836294"/>
                  </a:lnTo>
                  <a:lnTo>
                    <a:pt x="139385" y="836294"/>
                  </a:lnTo>
                  <a:cubicBezTo>
                    <a:pt x="62405" y="836294"/>
                    <a:pt x="0" y="773889"/>
                    <a:pt x="0" y="696909"/>
                  </a:cubicBezTo>
                  <a:lnTo>
                    <a:pt x="0" y="139385"/>
                  </a:lnTo>
                  <a:cubicBezTo>
                    <a:pt x="0" y="62405"/>
                    <a:pt x="62405" y="0"/>
                    <a:pt x="13938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3A35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96B8D11-2C4E-4E40-9E15-BB1FC4194C2E}"/>
                </a:ext>
              </a:extLst>
            </p:cNvPr>
            <p:cNvSpPr/>
            <p:nvPr/>
          </p:nvSpPr>
          <p:spPr>
            <a:xfrm>
              <a:off x="3082788" y="1980612"/>
              <a:ext cx="94929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spcBef>
                  <a:spcPts val="500"/>
                </a:spcBef>
              </a:pPr>
              <a:r>
                <a:rPr lang="ko-KR" altLang="en-US" sz="2400" dirty="0">
                  <a:solidFill>
                    <a:srgbClr val="3A3532"/>
                  </a:solidFill>
                  <a:latin typeface="KBIZ한마음고딕 R" panose="02020503020101020101" pitchFamily="18" charset="-127"/>
                  <a:ea typeface="KBIZ한마음고딕 R" panose="02020503020101020101" pitchFamily="18" charset="-127"/>
                </a:rPr>
                <a:t>농산물</a:t>
              </a:r>
              <a:endParaRPr lang="en-US" altLang="ko-KR" sz="2000" dirty="0">
                <a:solidFill>
                  <a:srgbClr val="3A3532"/>
                </a:solidFill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F756FCEE-3C2B-4E77-95C7-E0C436565AF8}"/>
              </a:ext>
            </a:extLst>
          </p:cNvPr>
          <p:cNvGrpSpPr/>
          <p:nvPr/>
        </p:nvGrpSpPr>
        <p:grpSpPr>
          <a:xfrm>
            <a:off x="2775845" y="2758515"/>
            <a:ext cx="976372" cy="892373"/>
            <a:chOff x="2775845" y="2758515"/>
            <a:chExt cx="976372" cy="892373"/>
          </a:xfrm>
        </p:grpSpPr>
        <p:sp>
          <p:nvSpPr>
            <p:cNvPr id="104" name="자유형: 도형 103">
              <a:extLst>
                <a:ext uri="{FF2B5EF4-FFF2-40B4-BE49-F238E27FC236}">
                  <a16:creationId xmlns:a16="http://schemas.microsoft.com/office/drawing/2014/main" id="{2847BC34-18BE-4C55-B5FB-4AFE2ACD856F}"/>
                </a:ext>
              </a:extLst>
            </p:cNvPr>
            <p:cNvSpPr/>
            <p:nvPr/>
          </p:nvSpPr>
          <p:spPr>
            <a:xfrm rot="10800000">
              <a:off x="2780194" y="2842059"/>
              <a:ext cx="958791" cy="808829"/>
            </a:xfrm>
            <a:custGeom>
              <a:avLst/>
              <a:gdLst>
                <a:gd name="connsiteX0" fmla="*/ 872407 w 976372"/>
                <a:gd name="connsiteY0" fmla="*/ 762700 h 762700"/>
                <a:gd name="connsiteX1" fmla="*/ 103965 w 976372"/>
                <a:gd name="connsiteY1" fmla="*/ 762700 h 762700"/>
                <a:gd name="connsiteX2" fmla="*/ 0 w 976372"/>
                <a:gd name="connsiteY2" fmla="*/ 658735 h 762700"/>
                <a:gd name="connsiteX3" fmla="*/ 0 w 976372"/>
                <a:gd name="connsiteY3" fmla="*/ 242885 h 762700"/>
                <a:gd name="connsiteX4" fmla="*/ 103965 w 976372"/>
                <a:gd name="connsiteY4" fmla="*/ 138920 h 762700"/>
                <a:gd name="connsiteX5" fmla="*/ 389001 w 976372"/>
                <a:gd name="connsiteY5" fmla="*/ 138920 h 762700"/>
                <a:gd name="connsiteX6" fmla="*/ 488188 w 976372"/>
                <a:gd name="connsiteY6" fmla="*/ 0 h 762700"/>
                <a:gd name="connsiteX7" fmla="*/ 587375 w 976372"/>
                <a:gd name="connsiteY7" fmla="*/ 138920 h 762700"/>
                <a:gd name="connsiteX8" fmla="*/ 872407 w 976372"/>
                <a:gd name="connsiteY8" fmla="*/ 138920 h 762700"/>
                <a:gd name="connsiteX9" fmla="*/ 976372 w 976372"/>
                <a:gd name="connsiteY9" fmla="*/ 242885 h 762700"/>
                <a:gd name="connsiteX10" fmla="*/ 976372 w 976372"/>
                <a:gd name="connsiteY10" fmla="*/ 658735 h 762700"/>
                <a:gd name="connsiteX11" fmla="*/ 872407 w 976372"/>
                <a:gd name="connsiteY11" fmla="*/ 762700 h 762700"/>
                <a:gd name="connsiteX0" fmla="*/ 872407 w 976372"/>
                <a:gd name="connsiteY0" fmla="*/ 823660 h 823660"/>
                <a:gd name="connsiteX1" fmla="*/ 103965 w 976372"/>
                <a:gd name="connsiteY1" fmla="*/ 823660 h 823660"/>
                <a:gd name="connsiteX2" fmla="*/ 0 w 976372"/>
                <a:gd name="connsiteY2" fmla="*/ 719695 h 823660"/>
                <a:gd name="connsiteX3" fmla="*/ 0 w 976372"/>
                <a:gd name="connsiteY3" fmla="*/ 303845 h 823660"/>
                <a:gd name="connsiteX4" fmla="*/ 103965 w 976372"/>
                <a:gd name="connsiteY4" fmla="*/ 199880 h 823660"/>
                <a:gd name="connsiteX5" fmla="*/ 389001 w 976372"/>
                <a:gd name="connsiteY5" fmla="*/ 199880 h 823660"/>
                <a:gd name="connsiteX6" fmla="*/ 322726 w 976372"/>
                <a:gd name="connsiteY6" fmla="*/ 0 h 823660"/>
                <a:gd name="connsiteX7" fmla="*/ 587375 w 976372"/>
                <a:gd name="connsiteY7" fmla="*/ 199880 h 823660"/>
                <a:gd name="connsiteX8" fmla="*/ 872407 w 976372"/>
                <a:gd name="connsiteY8" fmla="*/ 199880 h 823660"/>
                <a:gd name="connsiteX9" fmla="*/ 976372 w 976372"/>
                <a:gd name="connsiteY9" fmla="*/ 303845 h 823660"/>
                <a:gd name="connsiteX10" fmla="*/ 976372 w 976372"/>
                <a:gd name="connsiteY10" fmla="*/ 719695 h 823660"/>
                <a:gd name="connsiteX11" fmla="*/ 872407 w 976372"/>
                <a:gd name="connsiteY11" fmla="*/ 823660 h 82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6372" h="823660">
                  <a:moveTo>
                    <a:pt x="872407" y="823660"/>
                  </a:moveTo>
                  <a:lnTo>
                    <a:pt x="103965" y="823660"/>
                  </a:lnTo>
                  <a:cubicBezTo>
                    <a:pt x="46547" y="823660"/>
                    <a:pt x="0" y="777113"/>
                    <a:pt x="0" y="719695"/>
                  </a:cubicBezTo>
                  <a:lnTo>
                    <a:pt x="0" y="303845"/>
                  </a:lnTo>
                  <a:cubicBezTo>
                    <a:pt x="0" y="246427"/>
                    <a:pt x="46547" y="199880"/>
                    <a:pt x="103965" y="199880"/>
                  </a:cubicBezTo>
                  <a:lnTo>
                    <a:pt x="389001" y="199880"/>
                  </a:lnTo>
                  <a:lnTo>
                    <a:pt x="322726" y="0"/>
                  </a:lnTo>
                  <a:lnTo>
                    <a:pt x="587375" y="199880"/>
                  </a:lnTo>
                  <a:lnTo>
                    <a:pt x="872407" y="199880"/>
                  </a:lnTo>
                  <a:cubicBezTo>
                    <a:pt x="929825" y="199880"/>
                    <a:pt x="976372" y="246427"/>
                    <a:pt x="976372" y="303845"/>
                  </a:cubicBezTo>
                  <a:lnTo>
                    <a:pt x="976372" y="719695"/>
                  </a:lnTo>
                  <a:cubicBezTo>
                    <a:pt x="976372" y="777113"/>
                    <a:pt x="929825" y="823660"/>
                    <a:pt x="872407" y="82366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9B090883-E28B-42B3-9689-FEC8F3FE353B}"/>
                </a:ext>
              </a:extLst>
            </p:cNvPr>
            <p:cNvGrpSpPr/>
            <p:nvPr/>
          </p:nvGrpSpPr>
          <p:grpSpPr>
            <a:xfrm>
              <a:off x="2775845" y="2758515"/>
              <a:ext cx="976372" cy="823660"/>
              <a:chOff x="2775845" y="2758515"/>
              <a:chExt cx="976372" cy="823660"/>
            </a:xfrm>
          </p:grpSpPr>
          <p:sp>
            <p:nvSpPr>
              <p:cNvPr id="85" name="자유형: 도형 84">
                <a:extLst>
                  <a:ext uri="{FF2B5EF4-FFF2-40B4-BE49-F238E27FC236}">
                    <a16:creationId xmlns:a16="http://schemas.microsoft.com/office/drawing/2014/main" id="{7136254A-E8A9-4EED-B2FE-2876B8F29FDB}"/>
                  </a:ext>
                </a:extLst>
              </p:cNvPr>
              <p:cNvSpPr/>
              <p:nvPr/>
            </p:nvSpPr>
            <p:spPr>
              <a:xfrm rot="10800000">
                <a:off x="2775845" y="2758515"/>
                <a:ext cx="976372" cy="823660"/>
              </a:xfrm>
              <a:custGeom>
                <a:avLst/>
                <a:gdLst>
                  <a:gd name="connsiteX0" fmla="*/ 872407 w 976372"/>
                  <a:gd name="connsiteY0" fmla="*/ 762700 h 762700"/>
                  <a:gd name="connsiteX1" fmla="*/ 103965 w 976372"/>
                  <a:gd name="connsiteY1" fmla="*/ 762700 h 762700"/>
                  <a:gd name="connsiteX2" fmla="*/ 0 w 976372"/>
                  <a:gd name="connsiteY2" fmla="*/ 658735 h 762700"/>
                  <a:gd name="connsiteX3" fmla="*/ 0 w 976372"/>
                  <a:gd name="connsiteY3" fmla="*/ 242885 h 762700"/>
                  <a:gd name="connsiteX4" fmla="*/ 103965 w 976372"/>
                  <a:gd name="connsiteY4" fmla="*/ 138920 h 762700"/>
                  <a:gd name="connsiteX5" fmla="*/ 389001 w 976372"/>
                  <a:gd name="connsiteY5" fmla="*/ 138920 h 762700"/>
                  <a:gd name="connsiteX6" fmla="*/ 488188 w 976372"/>
                  <a:gd name="connsiteY6" fmla="*/ 0 h 762700"/>
                  <a:gd name="connsiteX7" fmla="*/ 587375 w 976372"/>
                  <a:gd name="connsiteY7" fmla="*/ 138920 h 762700"/>
                  <a:gd name="connsiteX8" fmla="*/ 872407 w 976372"/>
                  <a:gd name="connsiteY8" fmla="*/ 138920 h 762700"/>
                  <a:gd name="connsiteX9" fmla="*/ 976372 w 976372"/>
                  <a:gd name="connsiteY9" fmla="*/ 242885 h 762700"/>
                  <a:gd name="connsiteX10" fmla="*/ 976372 w 976372"/>
                  <a:gd name="connsiteY10" fmla="*/ 658735 h 762700"/>
                  <a:gd name="connsiteX11" fmla="*/ 872407 w 976372"/>
                  <a:gd name="connsiteY11" fmla="*/ 762700 h 762700"/>
                  <a:gd name="connsiteX0" fmla="*/ 872407 w 976372"/>
                  <a:gd name="connsiteY0" fmla="*/ 823660 h 823660"/>
                  <a:gd name="connsiteX1" fmla="*/ 103965 w 976372"/>
                  <a:gd name="connsiteY1" fmla="*/ 823660 h 823660"/>
                  <a:gd name="connsiteX2" fmla="*/ 0 w 976372"/>
                  <a:gd name="connsiteY2" fmla="*/ 719695 h 823660"/>
                  <a:gd name="connsiteX3" fmla="*/ 0 w 976372"/>
                  <a:gd name="connsiteY3" fmla="*/ 303845 h 823660"/>
                  <a:gd name="connsiteX4" fmla="*/ 103965 w 976372"/>
                  <a:gd name="connsiteY4" fmla="*/ 199880 h 823660"/>
                  <a:gd name="connsiteX5" fmla="*/ 389001 w 976372"/>
                  <a:gd name="connsiteY5" fmla="*/ 199880 h 823660"/>
                  <a:gd name="connsiteX6" fmla="*/ 322726 w 976372"/>
                  <a:gd name="connsiteY6" fmla="*/ 0 h 823660"/>
                  <a:gd name="connsiteX7" fmla="*/ 587375 w 976372"/>
                  <a:gd name="connsiteY7" fmla="*/ 199880 h 823660"/>
                  <a:gd name="connsiteX8" fmla="*/ 872407 w 976372"/>
                  <a:gd name="connsiteY8" fmla="*/ 199880 h 823660"/>
                  <a:gd name="connsiteX9" fmla="*/ 976372 w 976372"/>
                  <a:gd name="connsiteY9" fmla="*/ 303845 h 823660"/>
                  <a:gd name="connsiteX10" fmla="*/ 976372 w 976372"/>
                  <a:gd name="connsiteY10" fmla="*/ 719695 h 823660"/>
                  <a:gd name="connsiteX11" fmla="*/ 872407 w 976372"/>
                  <a:gd name="connsiteY11" fmla="*/ 823660 h 823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76372" h="823660">
                    <a:moveTo>
                      <a:pt x="872407" y="823660"/>
                    </a:moveTo>
                    <a:lnTo>
                      <a:pt x="103965" y="823660"/>
                    </a:lnTo>
                    <a:cubicBezTo>
                      <a:pt x="46547" y="823660"/>
                      <a:pt x="0" y="777113"/>
                      <a:pt x="0" y="719695"/>
                    </a:cubicBezTo>
                    <a:lnTo>
                      <a:pt x="0" y="303845"/>
                    </a:lnTo>
                    <a:cubicBezTo>
                      <a:pt x="0" y="246427"/>
                      <a:pt x="46547" y="199880"/>
                      <a:pt x="103965" y="199880"/>
                    </a:cubicBezTo>
                    <a:lnTo>
                      <a:pt x="389001" y="199880"/>
                    </a:lnTo>
                    <a:lnTo>
                      <a:pt x="322726" y="0"/>
                    </a:lnTo>
                    <a:lnTo>
                      <a:pt x="587375" y="199880"/>
                    </a:lnTo>
                    <a:lnTo>
                      <a:pt x="872407" y="199880"/>
                    </a:lnTo>
                    <a:cubicBezTo>
                      <a:pt x="929825" y="199880"/>
                      <a:pt x="976372" y="246427"/>
                      <a:pt x="976372" y="303845"/>
                    </a:cubicBezTo>
                    <a:lnTo>
                      <a:pt x="976372" y="719695"/>
                    </a:lnTo>
                    <a:cubicBezTo>
                      <a:pt x="976372" y="777113"/>
                      <a:pt x="929825" y="823660"/>
                      <a:pt x="872407" y="8236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rgbClr val="3A353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bg1"/>
                  </a:solidFill>
                  <a:latin typeface="KBIZ한마음고딕 R" panose="02020503020101020101" pitchFamily="18" charset="-127"/>
                  <a:ea typeface="KBIZ한마음고딕 R" panose="02020503020101020101" pitchFamily="18" charset="-127"/>
                </a:endParaRPr>
              </a:p>
            </p:txBody>
          </p:sp>
          <p:sp>
            <p:nvSpPr>
              <p:cNvPr id="43" name="직사각형 42">
                <a:extLst>
                  <a:ext uri="{FF2B5EF4-FFF2-40B4-BE49-F238E27FC236}">
                    <a16:creationId xmlns:a16="http://schemas.microsoft.com/office/drawing/2014/main" id="{6AEA04F7-519F-4507-A3EF-AE3451EFB4D9}"/>
                  </a:ext>
                </a:extLst>
              </p:cNvPr>
              <p:cNvSpPr/>
              <p:nvPr/>
            </p:nvSpPr>
            <p:spPr>
              <a:xfrm>
                <a:off x="2901592" y="2839573"/>
                <a:ext cx="72487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spcBef>
                    <a:spcPts val="500"/>
                  </a:spcBef>
                </a:pPr>
                <a:r>
                  <a:rPr lang="ko-KR" altLang="en-US" sz="2400" dirty="0" err="1">
                    <a:solidFill>
                      <a:srgbClr val="3A3532"/>
                    </a:solidFill>
                    <a:latin typeface="KBIZ한마음고딕 R" panose="02020503020101020101" pitchFamily="18" charset="-127"/>
                    <a:ea typeface="KBIZ한마음고딕 R" panose="02020503020101020101" pitchFamily="18" charset="-127"/>
                  </a:rPr>
                  <a:t>투잡</a:t>
                </a:r>
                <a:endParaRPr lang="en-US" altLang="ko-KR" sz="2000" dirty="0">
                  <a:solidFill>
                    <a:srgbClr val="3A3532"/>
                  </a:solidFill>
                  <a:latin typeface="KBIZ한마음고딕 R" panose="02020503020101020101" pitchFamily="18" charset="-127"/>
                  <a:ea typeface="KBIZ한마음고딕 R" panose="02020503020101020101" pitchFamily="18" charset="-127"/>
                </a:endParaRPr>
              </a:p>
            </p:txBody>
          </p:sp>
        </p:grp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484ACA4-84C5-4C4C-874C-1317039E8AF6}"/>
              </a:ext>
            </a:extLst>
          </p:cNvPr>
          <p:cNvGrpSpPr/>
          <p:nvPr/>
        </p:nvGrpSpPr>
        <p:grpSpPr>
          <a:xfrm>
            <a:off x="4123242" y="1294337"/>
            <a:ext cx="1292952" cy="1550489"/>
            <a:chOff x="4123242" y="1294337"/>
            <a:chExt cx="1292952" cy="1550489"/>
          </a:xfrm>
        </p:grpSpPr>
        <p:sp>
          <p:nvSpPr>
            <p:cNvPr id="109" name="자유형: 도형 108">
              <a:extLst>
                <a:ext uri="{FF2B5EF4-FFF2-40B4-BE49-F238E27FC236}">
                  <a16:creationId xmlns:a16="http://schemas.microsoft.com/office/drawing/2014/main" id="{3340E1E5-D72B-4CCE-A192-C6EDC8BF9849}"/>
                </a:ext>
              </a:extLst>
            </p:cNvPr>
            <p:cNvSpPr/>
            <p:nvPr/>
          </p:nvSpPr>
          <p:spPr>
            <a:xfrm rot="10800000">
              <a:off x="4224842" y="1405462"/>
              <a:ext cx="1191352" cy="1439364"/>
            </a:xfrm>
            <a:custGeom>
              <a:avLst/>
              <a:gdLst>
                <a:gd name="connsiteX0" fmla="*/ 1120179 w 1259564"/>
                <a:gd name="connsiteY0" fmla="*/ 1521776 h 1521776"/>
                <a:gd name="connsiteX1" fmla="*/ 139385 w 1259564"/>
                <a:gd name="connsiteY1" fmla="*/ 1521776 h 1521776"/>
                <a:gd name="connsiteX2" fmla="*/ 0 w 1259564"/>
                <a:gd name="connsiteY2" fmla="*/ 1382391 h 1521776"/>
                <a:gd name="connsiteX3" fmla="*/ 0 w 1259564"/>
                <a:gd name="connsiteY3" fmla="*/ 824867 h 1521776"/>
                <a:gd name="connsiteX4" fmla="*/ 139385 w 1259564"/>
                <a:gd name="connsiteY4" fmla="*/ 685482 h 1521776"/>
                <a:gd name="connsiteX5" fmla="*/ 409006 w 1259564"/>
                <a:gd name="connsiteY5" fmla="*/ 685482 h 1521776"/>
                <a:gd name="connsiteX6" fmla="*/ 502545 w 1259564"/>
                <a:gd name="connsiteY6" fmla="*/ 0 h 1521776"/>
                <a:gd name="connsiteX7" fmla="*/ 596083 w 1259564"/>
                <a:gd name="connsiteY7" fmla="*/ 685482 h 1521776"/>
                <a:gd name="connsiteX8" fmla="*/ 1120179 w 1259564"/>
                <a:gd name="connsiteY8" fmla="*/ 685482 h 1521776"/>
                <a:gd name="connsiteX9" fmla="*/ 1259564 w 1259564"/>
                <a:gd name="connsiteY9" fmla="*/ 824867 h 1521776"/>
                <a:gd name="connsiteX10" fmla="*/ 1259564 w 1259564"/>
                <a:gd name="connsiteY10" fmla="*/ 1382391 h 1521776"/>
                <a:gd name="connsiteX11" fmla="*/ 1120179 w 1259564"/>
                <a:gd name="connsiteY11" fmla="*/ 1521776 h 1521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59564" h="1521776">
                  <a:moveTo>
                    <a:pt x="1120179" y="1521776"/>
                  </a:moveTo>
                  <a:lnTo>
                    <a:pt x="139385" y="1521776"/>
                  </a:lnTo>
                  <a:cubicBezTo>
                    <a:pt x="62405" y="1521776"/>
                    <a:pt x="0" y="1459371"/>
                    <a:pt x="0" y="1382391"/>
                  </a:cubicBezTo>
                  <a:lnTo>
                    <a:pt x="0" y="824867"/>
                  </a:lnTo>
                  <a:cubicBezTo>
                    <a:pt x="0" y="747887"/>
                    <a:pt x="62405" y="685482"/>
                    <a:pt x="139385" y="685482"/>
                  </a:cubicBezTo>
                  <a:lnTo>
                    <a:pt x="409006" y="685482"/>
                  </a:lnTo>
                  <a:lnTo>
                    <a:pt x="502545" y="0"/>
                  </a:lnTo>
                  <a:lnTo>
                    <a:pt x="596083" y="685482"/>
                  </a:lnTo>
                  <a:lnTo>
                    <a:pt x="1120179" y="685482"/>
                  </a:lnTo>
                  <a:cubicBezTo>
                    <a:pt x="1197159" y="685482"/>
                    <a:pt x="1259564" y="747887"/>
                    <a:pt x="1259564" y="824867"/>
                  </a:cubicBezTo>
                  <a:lnTo>
                    <a:pt x="1259564" y="1382391"/>
                  </a:lnTo>
                  <a:cubicBezTo>
                    <a:pt x="1259564" y="1459371"/>
                    <a:pt x="1197159" y="1521776"/>
                    <a:pt x="1120179" y="15217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0BA8A9F3-ECDF-4EC6-A22F-53E6E58527D7}"/>
                </a:ext>
              </a:extLst>
            </p:cNvPr>
            <p:cNvGrpSpPr/>
            <p:nvPr/>
          </p:nvGrpSpPr>
          <p:grpSpPr>
            <a:xfrm>
              <a:off x="4123242" y="1294337"/>
              <a:ext cx="1259564" cy="1521776"/>
              <a:chOff x="4123242" y="1294337"/>
              <a:chExt cx="1259564" cy="1521776"/>
            </a:xfrm>
          </p:grpSpPr>
          <p:sp>
            <p:nvSpPr>
              <p:cNvPr id="101" name="자유형: 도형 100">
                <a:extLst>
                  <a:ext uri="{FF2B5EF4-FFF2-40B4-BE49-F238E27FC236}">
                    <a16:creationId xmlns:a16="http://schemas.microsoft.com/office/drawing/2014/main" id="{21234729-AFBF-4069-AADB-72759F1F6B52}"/>
                  </a:ext>
                </a:extLst>
              </p:cNvPr>
              <p:cNvSpPr/>
              <p:nvPr/>
            </p:nvSpPr>
            <p:spPr>
              <a:xfrm rot="10800000">
                <a:off x="4123242" y="1294337"/>
                <a:ext cx="1259564" cy="1521776"/>
              </a:xfrm>
              <a:custGeom>
                <a:avLst/>
                <a:gdLst>
                  <a:gd name="connsiteX0" fmla="*/ 1120179 w 1259564"/>
                  <a:gd name="connsiteY0" fmla="*/ 1521776 h 1521776"/>
                  <a:gd name="connsiteX1" fmla="*/ 139385 w 1259564"/>
                  <a:gd name="connsiteY1" fmla="*/ 1521776 h 1521776"/>
                  <a:gd name="connsiteX2" fmla="*/ 0 w 1259564"/>
                  <a:gd name="connsiteY2" fmla="*/ 1382391 h 1521776"/>
                  <a:gd name="connsiteX3" fmla="*/ 0 w 1259564"/>
                  <a:gd name="connsiteY3" fmla="*/ 824867 h 1521776"/>
                  <a:gd name="connsiteX4" fmla="*/ 139385 w 1259564"/>
                  <a:gd name="connsiteY4" fmla="*/ 685482 h 1521776"/>
                  <a:gd name="connsiteX5" fmla="*/ 409006 w 1259564"/>
                  <a:gd name="connsiteY5" fmla="*/ 685482 h 1521776"/>
                  <a:gd name="connsiteX6" fmla="*/ 502545 w 1259564"/>
                  <a:gd name="connsiteY6" fmla="*/ 0 h 1521776"/>
                  <a:gd name="connsiteX7" fmla="*/ 596083 w 1259564"/>
                  <a:gd name="connsiteY7" fmla="*/ 685482 h 1521776"/>
                  <a:gd name="connsiteX8" fmla="*/ 1120179 w 1259564"/>
                  <a:gd name="connsiteY8" fmla="*/ 685482 h 1521776"/>
                  <a:gd name="connsiteX9" fmla="*/ 1259564 w 1259564"/>
                  <a:gd name="connsiteY9" fmla="*/ 824867 h 1521776"/>
                  <a:gd name="connsiteX10" fmla="*/ 1259564 w 1259564"/>
                  <a:gd name="connsiteY10" fmla="*/ 1382391 h 1521776"/>
                  <a:gd name="connsiteX11" fmla="*/ 1120179 w 1259564"/>
                  <a:gd name="connsiteY11" fmla="*/ 1521776 h 1521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59564" h="1521776">
                    <a:moveTo>
                      <a:pt x="1120179" y="1521776"/>
                    </a:moveTo>
                    <a:lnTo>
                      <a:pt x="139385" y="1521776"/>
                    </a:lnTo>
                    <a:cubicBezTo>
                      <a:pt x="62405" y="1521776"/>
                      <a:pt x="0" y="1459371"/>
                      <a:pt x="0" y="1382391"/>
                    </a:cubicBezTo>
                    <a:lnTo>
                      <a:pt x="0" y="824867"/>
                    </a:lnTo>
                    <a:cubicBezTo>
                      <a:pt x="0" y="747887"/>
                      <a:pt x="62405" y="685482"/>
                      <a:pt x="139385" y="685482"/>
                    </a:cubicBezTo>
                    <a:lnTo>
                      <a:pt x="409006" y="685482"/>
                    </a:lnTo>
                    <a:lnTo>
                      <a:pt x="502545" y="0"/>
                    </a:lnTo>
                    <a:lnTo>
                      <a:pt x="596083" y="685482"/>
                    </a:lnTo>
                    <a:lnTo>
                      <a:pt x="1120179" y="685482"/>
                    </a:lnTo>
                    <a:cubicBezTo>
                      <a:pt x="1197159" y="685482"/>
                      <a:pt x="1259564" y="747887"/>
                      <a:pt x="1259564" y="824867"/>
                    </a:cubicBezTo>
                    <a:lnTo>
                      <a:pt x="1259564" y="1382391"/>
                    </a:lnTo>
                    <a:cubicBezTo>
                      <a:pt x="1259564" y="1459371"/>
                      <a:pt x="1197159" y="1521776"/>
                      <a:pt x="1120179" y="1521776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rgbClr val="3A353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>
                  <a:latin typeface="KBIZ한마음고딕 R" panose="02020503020101020101" pitchFamily="18" charset="-127"/>
                  <a:ea typeface="KBIZ한마음고딕 R" panose="02020503020101020101" pitchFamily="18" charset="-127"/>
                </a:endParaRPr>
              </a:p>
            </p:txBody>
          </p:sp>
          <p:sp>
            <p:nvSpPr>
              <p:cNvPr id="46" name="직사각형 45">
                <a:extLst>
                  <a:ext uri="{FF2B5EF4-FFF2-40B4-BE49-F238E27FC236}">
                    <a16:creationId xmlns:a16="http://schemas.microsoft.com/office/drawing/2014/main" id="{31DBD2CB-006D-4F85-9A67-B006B4591C5D}"/>
                  </a:ext>
                </a:extLst>
              </p:cNvPr>
              <p:cNvSpPr/>
              <p:nvPr/>
            </p:nvSpPr>
            <p:spPr>
              <a:xfrm>
                <a:off x="4281580" y="1481651"/>
                <a:ext cx="94288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spcBef>
                    <a:spcPts val="500"/>
                  </a:spcBef>
                </a:pPr>
                <a:r>
                  <a:rPr lang="ko-KR" altLang="en-US" sz="2400" dirty="0">
                    <a:solidFill>
                      <a:srgbClr val="3A3532"/>
                    </a:solidFill>
                    <a:latin typeface="KBIZ한마음고딕 R" panose="02020503020101020101" pitchFamily="18" charset="-127"/>
                    <a:ea typeface="KBIZ한마음고딕 R" panose="02020503020101020101" pitchFamily="18" charset="-127"/>
                  </a:rPr>
                  <a:t>쇼핑몰</a:t>
                </a:r>
                <a:endParaRPr lang="en-US" altLang="ko-KR" sz="2000" dirty="0">
                  <a:solidFill>
                    <a:srgbClr val="3A3532"/>
                  </a:solidFill>
                  <a:latin typeface="KBIZ한마음고딕 R" panose="02020503020101020101" pitchFamily="18" charset="-127"/>
                  <a:ea typeface="KBIZ한마음고딕 R" panose="02020503020101020101" pitchFamily="18" charset="-127"/>
                </a:endParaRPr>
              </a:p>
            </p:txBody>
          </p:sp>
        </p:grp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ED6BF9BC-062E-42C0-9E9F-B2375B73F05B}"/>
              </a:ext>
            </a:extLst>
          </p:cNvPr>
          <p:cNvGrpSpPr/>
          <p:nvPr/>
        </p:nvGrpSpPr>
        <p:grpSpPr>
          <a:xfrm>
            <a:off x="1768710" y="2146270"/>
            <a:ext cx="999332" cy="901887"/>
            <a:chOff x="1768710" y="2146270"/>
            <a:chExt cx="999332" cy="901887"/>
          </a:xfrm>
        </p:grpSpPr>
        <p:sp>
          <p:nvSpPr>
            <p:cNvPr id="111" name="자유형: 도형 110">
              <a:extLst>
                <a:ext uri="{FF2B5EF4-FFF2-40B4-BE49-F238E27FC236}">
                  <a16:creationId xmlns:a16="http://schemas.microsoft.com/office/drawing/2014/main" id="{3759CC80-CFD9-4E81-A92F-A6D030731ADF}"/>
                </a:ext>
              </a:extLst>
            </p:cNvPr>
            <p:cNvSpPr/>
            <p:nvPr/>
          </p:nvSpPr>
          <p:spPr>
            <a:xfrm rot="10800000">
              <a:off x="1822050" y="2231995"/>
              <a:ext cx="945992" cy="816162"/>
            </a:xfrm>
            <a:custGeom>
              <a:avLst/>
              <a:gdLst>
                <a:gd name="connsiteX0" fmla="*/ 872407 w 976372"/>
                <a:gd name="connsiteY0" fmla="*/ 763996 h 763996"/>
                <a:gd name="connsiteX1" fmla="*/ 103965 w 976372"/>
                <a:gd name="connsiteY1" fmla="*/ 763996 h 763996"/>
                <a:gd name="connsiteX2" fmla="*/ 0 w 976372"/>
                <a:gd name="connsiteY2" fmla="*/ 660031 h 763996"/>
                <a:gd name="connsiteX3" fmla="*/ 0 w 976372"/>
                <a:gd name="connsiteY3" fmla="*/ 244181 h 763996"/>
                <a:gd name="connsiteX4" fmla="*/ 103965 w 976372"/>
                <a:gd name="connsiteY4" fmla="*/ 140216 h 763996"/>
                <a:gd name="connsiteX5" fmla="*/ 388074 w 976372"/>
                <a:gd name="connsiteY5" fmla="*/ 140216 h 763996"/>
                <a:gd name="connsiteX6" fmla="*/ 488187 w 976372"/>
                <a:gd name="connsiteY6" fmla="*/ 0 h 763996"/>
                <a:gd name="connsiteX7" fmla="*/ 588299 w 976372"/>
                <a:gd name="connsiteY7" fmla="*/ 140216 h 763996"/>
                <a:gd name="connsiteX8" fmla="*/ 872407 w 976372"/>
                <a:gd name="connsiteY8" fmla="*/ 140216 h 763996"/>
                <a:gd name="connsiteX9" fmla="*/ 976372 w 976372"/>
                <a:gd name="connsiteY9" fmla="*/ 244181 h 763996"/>
                <a:gd name="connsiteX10" fmla="*/ 976372 w 976372"/>
                <a:gd name="connsiteY10" fmla="*/ 660031 h 763996"/>
                <a:gd name="connsiteX11" fmla="*/ 872407 w 976372"/>
                <a:gd name="connsiteY11" fmla="*/ 763996 h 763996"/>
                <a:gd name="connsiteX0" fmla="*/ 872407 w 976372"/>
                <a:gd name="connsiteY0" fmla="*/ 842373 h 842373"/>
                <a:gd name="connsiteX1" fmla="*/ 103965 w 976372"/>
                <a:gd name="connsiteY1" fmla="*/ 842373 h 842373"/>
                <a:gd name="connsiteX2" fmla="*/ 0 w 976372"/>
                <a:gd name="connsiteY2" fmla="*/ 738408 h 842373"/>
                <a:gd name="connsiteX3" fmla="*/ 0 w 976372"/>
                <a:gd name="connsiteY3" fmla="*/ 322558 h 842373"/>
                <a:gd name="connsiteX4" fmla="*/ 103965 w 976372"/>
                <a:gd name="connsiteY4" fmla="*/ 218593 h 842373"/>
                <a:gd name="connsiteX5" fmla="*/ 388074 w 976372"/>
                <a:gd name="connsiteY5" fmla="*/ 218593 h 842373"/>
                <a:gd name="connsiteX6" fmla="*/ 244347 w 976372"/>
                <a:gd name="connsiteY6" fmla="*/ 0 h 842373"/>
                <a:gd name="connsiteX7" fmla="*/ 588299 w 976372"/>
                <a:gd name="connsiteY7" fmla="*/ 218593 h 842373"/>
                <a:gd name="connsiteX8" fmla="*/ 872407 w 976372"/>
                <a:gd name="connsiteY8" fmla="*/ 218593 h 842373"/>
                <a:gd name="connsiteX9" fmla="*/ 976372 w 976372"/>
                <a:gd name="connsiteY9" fmla="*/ 322558 h 842373"/>
                <a:gd name="connsiteX10" fmla="*/ 976372 w 976372"/>
                <a:gd name="connsiteY10" fmla="*/ 738408 h 842373"/>
                <a:gd name="connsiteX11" fmla="*/ 872407 w 976372"/>
                <a:gd name="connsiteY11" fmla="*/ 842373 h 84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6372" h="842373">
                  <a:moveTo>
                    <a:pt x="872407" y="842373"/>
                  </a:moveTo>
                  <a:lnTo>
                    <a:pt x="103965" y="842373"/>
                  </a:lnTo>
                  <a:cubicBezTo>
                    <a:pt x="46547" y="842373"/>
                    <a:pt x="0" y="795826"/>
                    <a:pt x="0" y="738408"/>
                  </a:cubicBezTo>
                  <a:lnTo>
                    <a:pt x="0" y="322558"/>
                  </a:lnTo>
                  <a:cubicBezTo>
                    <a:pt x="0" y="265140"/>
                    <a:pt x="46547" y="218593"/>
                    <a:pt x="103965" y="218593"/>
                  </a:cubicBezTo>
                  <a:lnTo>
                    <a:pt x="388074" y="218593"/>
                  </a:lnTo>
                  <a:lnTo>
                    <a:pt x="244347" y="0"/>
                  </a:lnTo>
                  <a:lnTo>
                    <a:pt x="588299" y="218593"/>
                  </a:lnTo>
                  <a:lnTo>
                    <a:pt x="872407" y="218593"/>
                  </a:lnTo>
                  <a:cubicBezTo>
                    <a:pt x="929825" y="218593"/>
                    <a:pt x="976372" y="265140"/>
                    <a:pt x="976372" y="322558"/>
                  </a:cubicBezTo>
                  <a:lnTo>
                    <a:pt x="976372" y="738408"/>
                  </a:lnTo>
                  <a:cubicBezTo>
                    <a:pt x="976372" y="795826"/>
                    <a:pt x="929825" y="842373"/>
                    <a:pt x="872407" y="84237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  <p:sp>
          <p:nvSpPr>
            <p:cNvPr id="87" name="자유형: 도형 86">
              <a:extLst>
                <a:ext uri="{FF2B5EF4-FFF2-40B4-BE49-F238E27FC236}">
                  <a16:creationId xmlns:a16="http://schemas.microsoft.com/office/drawing/2014/main" id="{6E465BA0-E561-45B9-8580-BD8593563789}"/>
                </a:ext>
              </a:extLst>
            </p:cNvPr>
            <p:cNvSpPr/>
            <p:nvPr/>
          </p:nvSpPr>
          <p:spPr>
            <a:xfrm rot="10800000">
              <a:off x="1768710" y="2146270"/>
              <a:ext cx="976372" cy="842373"/>
            </a:xfrm>
            <a:custGeom>
              <a:avLst/>
              <a:gdLst>
                <a:gd name="connsiteX0" fmla="*/ 872407 w 976372"/>
                <a:gd name="connsiteY0" fmla="*/ 763996 h 763996"/>
                <a:gd name="connsiteX1" fmla="*/ 103965 w 976372"/>
                <a:gd name="connsiteY1" fmla="*/ 763996 h 763996"/>
                <a:gd name="connsiteX2" fmla="*/ 0 w 976372"/>
                <a:gd name="connsiteY2" fmla="*/ 660031 h 763996"/>
                <a:gd name="connsiteX3" fmla="*/ 0 w 976372"/>
                <a:gd name="connsiteY3" fmla="*/ 244181 h 763996"/>
                <a:gd name="connsiteX4" fmla="*/ 103965 w 976372"/>
                <a:gd name="connsiteY4" fmla="*/ 140216 h 763996"/>
                <a:gd name="connsiteX5" fmla="*/ 388074 w 976372"/>
                <a:gd name="connsiteY5" fmla="*/ 140216 h 763996"/>
                <a:gd name="connsiteX6" fmla="*/ 488187 w 976372"/>
                <a:gd name="connsiteY6" fmla="*/ 0 h 763996"/>
                <a:gd name="connsiteX7" fmla="*/ 588299 w 976372"/>
                <a:gd name="connsiteY7" fmla="*/ 140216 h 763996"/>
                <a:gd name="connsiteX8" fmla="*/ 872407 w 976372"/>
                <a:gd name="connsiteY8" fmla="*/ 140216 h 763996"/>
                <a:gd name="connsiteX9" fmla="*/ 976372 w 976372"/>
                <a:gd name="connsiteY9" fmla="*/ 244181 h 763996"/>
                <a:gd name="connsiteX10" fmla="*/ 976372 w 976372"/>
                <a:gd name="connsiteY10" fmla="*/ 660031 h 763996"/>
                <a:gd name="connsiteX11" fmla="*/ 872407 w 976372"/>
                <a:gd name="connsiteY11" fmla="*/ 763996 h 763996"/>
                <a:gd name="connsiteX0" fmla="*/ 872407 w 976372"/>
                <a:gd name="connsiteY0" fmla="*/ 842373 h 842373"/>
                <a:gd name="connsiteX1" fmla="*/ 103965 w 976372"/>
                <a:gd name="connsiteY1" fmla="*/ 842373 h 842373"/>
                <a:gd name="connsiteX2" fmla="*/ 0 w 976372"/>
                <a:gd name="connsiteY2" fmla="*/ 738408 h 842373"/>
                <a:gd name="connsiteX3" fmla="*/ 0 w 976372"/>
                <a:gd name="connsiteY3" fmla="*/ 322558 h 842373"/>
                <a:gd name="connsiteX4" fmla="*/ 103965 w 976372"/>
                <a:gd name="connsiteY4" fmla="*/ 218593 h 842373"/>
                <a:gd name="connsiteX5" fmla="*/ 388074 w 976372"/>
                <a:gd name="connsiteY5" fmla="*/ 218593 h 842373"/>
                <a:gd name="connsiteX6" fmla="*/ 244347 w 976372"/>
                <a:gd name="connsiteY6" fmla="*/ 0 h 842373"/>
                <a:gd name="connsiteX7" fmla="*/ 588299 w 976372"/>
                <a:gd name="connsiteY7" fmla="*/ 218593 h 842373"/>
                <a:gd name="connsiteX8" fmla="*/ 872407 w 976372"/>
                <a:gd name="connsiteY8" fmla="*/ 218593 h 842373"/>
                <a:gd name="connsiteX9" fmla="*/ 976372 w 976372"/>
                <a:gd name="connsiteY9" fmla="*/ 322558 h 842373"/>
                <a:gd name="connsiteX10" fmla="*/ 976372 w 976372"/>
                <a:gd name="connsiteY10" fmla="*/ 738408 h 842373"/>
                <a:gd name="connsiteX11" fmla="*/ 872407 w 976372"/>
                <a:gd name="connsiteY11" fmla="*/ 842373 h 84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6372" h="842373">
                  <a:moveTo>
                    <a:pt x="872407" y="842373"/>
                  </a:moveTo>
                  <a:lnTo>
                    <a:pt x="103965" y="842373"/>
                  </a:lnTo>
                  <a:cubicBezTo>
                    <a:pt x="46547" y="842373"/>
                    <a:pt x="0" y="795826"/>
                    <a:pt x="0" y="738408"/>
                  </a:cubicBezTo>
                  <a:lnTo>
                    <a:pt x="0" y="322558"/>
                  </a:lnTo>
                  <a:cubicBezTo>
                    <a:pt x="0" y="265140"/>
                    <a:pt x="46547" y="218593"/>
                    <a:pt x="103965" y="218593"/>
                  </a:cubicBezTo>
                  <a:lnTo>
                    <a:pt x="388074" y="218593"/>
                  </a:lnTo>
                  <a:lnTo>
                    <a:pt x="244347" y="0"/>
                  </a:lnTo>
                  <a:lnTo>
                    <a:pt x="588299" y="218593"/>
                  </a:lnTo>
                  <a:lnTo>
                    <a:pt x="872407" y="218593"/>
                  </a:lnTo>
                  <a:cubicBezTo>
                    <a:pt x="929825" y="218593"/>
                    <a:pt x="976372" y="265140"/>
                    <a:pt x="976372" y="322558"/>
                  </a:cubicBezTo>
                  <a:lnTo>
                    <a:pt x="976372" y="738408"/>
                  </a:lnTo>
                  <a:cubicBezTo>
                    <a:pt x="976372" y="795826"/>
                    <a:pt x="929825" y="842373"/>
                    <a:pt x="872407" y="842373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3A35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E55876F7-3D42-4E26-B554-11431A0E13EB}"/>
                </a:ext>
              </a:extLst>
            </p:cNvPr>
            <p:cNvSpPr/>
            <p:nvPr/>
          </p:nvSpPr>
          <p:spPr>
            <a:xfrm>
              <a:off x="1893628" y="2221854"/>
              <a:ext cx="71365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spcBef>
                  <a:spcPts val="500"/>
                </a:spcBef>
              </a:pPr>
              <a:r>
                <a:rPr lang="ko-KR" altLang="en-US" sz="2400" dirty="0">
                  <a:solidFill>
                    <a:srgbClr val="3A3532"/>
                  </a:solidFill>
                  <a:latin typeface="KBIZ한마음고딕 R" panose="02020503020101020101" pitchFamily="18" charset="-127"/>
                  <a:ea typeface="KBIZ한마음고딕 R" panose="02020503020101020101" pitchFamily="18" charset="-127"/>
                </a:rPr>
                <a:t>유통</a:t>
              </a:r>
              <a:endParaRPr lang="en-US" altLang="ko-KR" sz="2000" dirty="0">
                <a:solidFill>
                  <a:srgbClr val="3A3532"/>
                </a:solidFill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55314697-031A-4916-93B7-71112B7145DE}"/>
              </a:ext>
            </a:extLst>
          </p:cNvPr>
          <p:cNvGrpSpPr/>
          <p:nvPr/>
        </p:nvGrpSpPr>
        <p:grpSpPr>
          <a:xfrm>
            <a:off x="5622182" y="2532061"/>
            <a:ext cx="1060180" cy="940204"/>
            <a:chOff x="5622182" y="2532061"/>
            <a:chExt cx="1060180" cy="940204"/>
          </a:xfrm>
        </p:grpSpPr>
        <p:sp>
          <p:nvSpPr>
            <p:cNvPr id="107" name="자유형: 도형 106">
              <a:extLst>
                <a:ext uri="{FF2B5EF4-FFF2-40B4-BE49-F238E27FC236}">
                  <a16:creationId xmlns:a16="http://schemas.microsoft.com/office/drawing/2014/main" id="{3C37D071-6AA7-424E-A4FB-58581AE245A7}"/>
                </a:ext>
              </a:extLst>
            </p:cNvPr>
            <p:cNvSpPr/>
            <p:nvPr/>
          </p:nvSpPr>
          <p:spPr>
            <a:xfrm rot="10800000">
              <a:off x="5635243" y="2607623"/>
              <a:ext cx="1047119" cy="864642"/>
            </a:xfrm>
            <a:custGeom>
              <a:avLst/>
              <a:gdLst>
                <a:gd name="connsiteX0" fmla="*/ 935621 w 1047120"/>
                <a:gd name="connsiteY0" fmla="*/ 812391 h 812391"/>
                <a:gd name="connsiteX1" fmla="*/ 111499 w 1047120"/>
                <a:gd name="connsiteY1" fmla="*/ 812391 h 812391"/>
                <a:gd name="connsiteX2" fmla="*/ 0 w 1047120"/>
                <a:gd name="connsiteY2" fmla="*/ 700892 h 812391"/>
                <a:gd name="connsiteX3" fmla="*/ 0 w 1047120"/>
                <a:gd name="connsiteY3" fmla="*/ 254910 h 812391"/>
                <a:gd name="connsiteX4" fmla="*/ 111499 w 1047120"/>
                <a:gd name="connsiteY4" fmla="*/ 143411 h 812391"/>
                <a:gd name="connsiteX5" fmla="*/ 421167 w 1047120"/>
                <a:gd name="connsiteY5" fmla="*/ 143411 h 812391"/>
                <a:gd name="connsiteX6" fmla="*/ 523561 w 1047120"/>
                <a:gd name="connsiteY6" fmla="*/ 0 h 812391"/>
                <a:gd name="connsiteX7" fmla="*/ 625954 w 1047120"/>
                <a:gd name="connsiteY7" fmla="*/ 143411 h 812391"/>
                <a:gd name="connsiteX8" fmla="*/ 935621 w 1047120"/>
                <a:gd name="connsiteY8" fmla="*/ 143411 h 812391"/>
                <a:gd name="connsiteX9" fmla="*/ 1047120 w 1047120"/>
                <a:gd name="connsiteY9" fmla="*/ 254910 h 812391"/>
                <a:gd name="connsiteX10" fmla="*/ 1047120 w 1047120"/>
                <a:gd name="connsiteY10" fmla="*/ 700892 h 812391"/>
                <a:gd name="connsiteX11" fmla="*/ 935621 w 1047120"/>
                <a:gd name="connsiteY11" fmla="*/ 812391 h 812391"/>
                <a:gd name="connsiteX0" fmla="*/ 935621 w 1047120"/>
                <a:gd name="connsiteY0" fmla="*/ 864642 h 864642"/>
                <a:gd name="connsiteX1" fmla="*/ 111499 w 1047120"/>
                <a:gd name="connsiteY1" fmla="*/ 864642 h 864642"/>
                <a:gd name="connsiteX2" fmla="*/ 0 w 1047120"/>
                <a:gd name="connsiteY2" fmla="*/ 753143 h 864642"/>
                <a:gd name="connsiteX3" fmla="*/ 0 w 1047120"/>
                <a:gd name="connsiteY3" fmla="*/ 307161 h 864642"/>
                <a:gd name="connsiteX4" fmla="*/ 111499 w 1047120"/>
                <a:gd name="connsiteY4" fmla="*/ 195662 h 864642"/>
                <a:gd name="connsiteX5" fmla="*/ 421167 w 1047120"/>
                <a:gd name="connsiteY5" fmla="*/ 195662 h 864642"/>
                <a:gd name="connsiteX6" fmla="*/ 723858 w 1047120"/>
                <a:gd name="connsiteY6" fmla="*/ 0 h 864642"/>
                <a:gd name="connsiteX7" fmla="*/ 625954 w 1047120"/>
                <a:gd name="connsiteY7" fmla="*/ 195662 h 864642"/>
                <a:gd name="connsiteX8" fmla="*/ 935621 w 1047120"/>
                <a:gd name="connsiteY8" fmla="*/ 195662 h 864642"/>
                <a:gd name="connsiteX9" fmla="*/ 1047120 w 1047120"/>
                <a:gd name="connsiteY9" fmla="*/ 307161 h 864642"/>
                <a:gd name="connsiteX10" fmla="*/ 1047120 w 1047120"/>
                <a:gd name="connsiteY10" fmla="*/ 753143 h 864642"/>
                <a:gd name="connsiteX11" fmla="*/ 935621 w 1047120"/>
                <a:gd name="connsiteY11" fmla="*/ 864642 h 86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47120" h="864642">
                  <a:moveTo>
                    <a:pt x="935621" y="864642"/>
                  </a:moveTo>
                  <a:lnTo>
                    <a:pt x="111499" y="864642"/>
                  </a:lnTo>
                  <a:cubicBezTo>
                    <a:pt x="49920" y="864642"/>
                    <a:pt x="0" y="814722"/>
                    <a:pt x="0" y="753143"/>
                  </a:cubicBezTo>
                  <a:lnTo>
                    <a:pt x="0" y="307161"/>
                  </a:lnTo>
                  <a:cubicBezTo>
                    <a:pt x="0" y="245582"/>
                    <a:pt x="49920" y="195662"/>
                    <a:pt x="111499" y="195662"/>
                  </a:cubicBezTo>
                  <a:lnTo>
                    <a:pt x="421167" y="195662"/>
                  </a:lnTo>
                  <a:lnTo>
                    <a:pt x="723858" y="0"/>
                  </a:lnTo>
                  <a:lnTo>
                    <a:pt x="625954" y="195662"/>
                  </a:lnTo>
                  <a:lnTo>
                    <a:pt x="935621" y="195662"/>
                  </a:lnTo>
                  <a:cubicBezTo>
                    <a:pt x="997200" y="195662"/>
                    <a:pt x="1047120" y="245582"/>
                    <a:pt x="1047120" y="307161"/>
                  </a:cubicBezTo>
                  <a:lnTo>
                    <a:pt x="1047120" y="753143"/>
                  </a:lnTo>
                  <a:cubicBezTo>
                    <a:pt x="1047120" y="814722"/>
                    <a:pt x="997200" y="864642"/>
                    <a:pt x="935621" y="86464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  <p:sp>
          <p:nvSpPr>
            <p:cNvPr id="84" name="자유형: 도형 83">
              <a:extLst>
                <a:ext uri="{FF2B5EF4-FFF2-40B4-BE49-F238E27FC236}">
                  <a16:creationId xmlns:a16="http://schemas.microsoft.com/office/drawing/2014/main" id="{B5E63B08-B36D-4AF0-8033-D4CDFF34D8AB}"/>
                </a:ext>
              </a:extLst>
            </p:cNvPr>
            <p:cNvSpPr/>
            <p:nvPr/>
          </p:nvSpPr>
          <p:spPr>
            <a:xfrm rot="10800000">
              <a:off x="5622182" y="2532061"/>
              <a:ext cx="1047120" cy="864642"/>
            </a:xfrm>
            <a:custGeom>
              <a:avLst/>
              <a:gdLst>
                <a:gd name="connsiteX0" fmla="*/ 935621 w 1047120"/>
                <a:gd name="connsiteY0" fmla="*/ 812391 h 812391"/>
                <a:gd name="connsiteX1" fmla="*/ 111499 w 1047120"/>
                <a:gd name="connsiteY1" fmla="*/ 812391 h 812391"/>
                <a:gd name="connsiteX2" fmla="*/ 0 w 1047120"/>
                <a:gd name="connsiteY2" fmla="*/ 700892 h 812391"/>
                <a:gd name="connsiteX3" fmla="*/ 0 w 1047120"/>
                <a:gd name="connsiteY3" fmla="*/ 254910 h 812391"/>
                <a:gd name="connsiteX4" fmla="*/ 111499 w 1047120"/>
                <a:gd name="connsiteY4" fmla="*/ 143411 h 812391"/>
                <a:gd name="connsiteX5" fmla="*/ 421167 w 1047120"/>
                <a:gd name="connsiteY5" fmla="*/ 143411 h 812391"/>
                <a:gd name="connsiteX6" fmla="*/ 523561 w 1047120"/>
                <a:gd name="connsiteY6" fmla="*/ 0 h 812391"/>
                <a:gd name="connsiteX7" fmla="*/ 625954 w 1047120"/>
                <a:gd name="connsiteY7" fmla="*/ 143411 h 812391"/>
                <a:gd name="connsiteX8" fmla="*/ 935621 w 1047120"/>
                <a:gd name="connsiteY8" fmla="*/ 143411 h 812391"/>
                <a:gd name="connsiteX9" fmla="*/ 1047120 w 1047120"/>
                <a:gd name="connsiteY9" fmla="*/ 254910 h 812391"/>
                <a:gd name="connsiteX10" fmla="*/ 1047120 w 1047120"/>
                <a:gd name="connsiteY10" fmla="*/ 700892 h 812391"/>
                <a:gd name="connsiteX11" fmla="*/ 935621 w 1047120"/>
                <a:gd name="connsiteY11" fmla="*/ 812391 h 812391"/>
                <a:gd name="connsiteX0" fmla="*/ 935621 w 1047120"/>
                <a:gd name="connsiteY0" fmla="*/ 864642 h 864642"/>
                <a:gd name="connsiteX1" fmla="*/ 111499 w 1047120"/>
                <a:gd name="connsiteY1" fmla="*/ 864642 h 864642"/>
                <a:gd name="connsiteX2" fmla="*/ 0 w 1047120"/>
                <a:gd name="connsiteY2" fmla="*/ 753143 h 864642"/>
                <a:gd name="connsiteX3" fmla="*/ 0 w 1047120"/>
                <a:gd name="connsiteY3" fmla="*/ 307161 h 864642"/>
                <a:gd name="connsiteX4" fmla="*/ 111499 w 1047120"/>
                <a:gd name="connsiteY4" fmla="*/ 195662 h 864642"/>
                <a:gd name="connsiteX5" fmla="*/ 421167 w 1047120"/>
                <a:gd name="connsiteY5" fmla="*/ 195662 h 864642"/>
                <a:gd name="connsiteX6" fmla="*/ 723858 w 1047120"/>
                <a:gd name="connsiteY6" fmla="*/ 0 h 864642"/>
                <a:gd name="connsiteX7" fmla="*/ 625954 w 1047120"/>
                <a:gd name="connsiteY7" fmla="*/ 195662 h 864642"/>
                <a:gd name="connsiteX8" fmla="*/ 935621 w 1047120"/>
                <a:gd name="connsiteY8" fmla="*/ 195662 h 864642"/>
                <a:gd name="connsiteX9" fmla="*/ 1047120 w 1047120"/>
                <a:gd name="connsiteY9" fmla="*/ 307161 h 864642"/>
                <a:gd name="connsiteX10" fmla="*/ 1047120 w 1047120"/>
                <a:gd name="connsiteY10" fmla="*/ 753143 h 864642"/>
                <a:gd name="connsiteX11" fmla="*/ 935621 w 1047120"/>
                <a:gd name="connsiteY11" fmla="*/ 864642 h 86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47120" h="864642">
                  <a:moveTo>
                    <a:pt x="935621" y="864642"/>
                  </a:moveTo>
                  <a:lnTo>
                    <a:pt x="111499" y="864642"/>
                  </a:lnTo>
                  <a:cubicBezTo>
                    <a:pt x="49920" y="864642"/>
                    <a:pt x="0" y="814722"/>
                    <a:pt x="0" y="753143"/>
                  </a:cubicBezTo>
                  <a:lnTo>
                    <a:pt x="0" y="307161"/>
                  </a:lnTo>
                  <a:cubicBezTo>
                    <a:pt x="0" y="245582"/>
                    <a:pt x="49920" y="195662"/>
                    <a:pt x="111499" y="195662"/>
                  </a:cubicBezTo>
                  <a:lnTo>
                    <a:pt x="421167" y="195662"/>
                  </a:lnTo>
                  <a:lnTo>
                    <a:pt x="723858" y="0"/>
                  </a:lnTo>
                  <a:lnTo>
                    <a:pt x="625954" y="195662"/>
                  </a:lnTo>
                  <a:lnTo>
                    <a:pt x="935621" y="195662"/>
                  </a:lnTo>
                  <a:cubicBezTo>
                    <a:pt x="997200" y="195662"/>
                    <a:pt x="1047120" y="245582"/>
                    <a:pt x="1047120" y="307161"/>
                  </a:cubicBezTo>
                  <a:lnTo>
                    <a:pt x="1047120" y="753143"/>
                  </a:lnTo>
                  <a:cubicBezTo>
                    <a:pt x="1047120" y="814722"/>
                    <a:pt x="997200" y="864642"/>
                    <a:pt x="935621" y="864642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3A35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094F008D-5C26-4745-949A-2270CCD2651F}"/>
                </a:ext>
              </a:extLst>
            </p:cNvPr>
            <p:cNvSpPr/>
            <p:nvPr/>
          </p:nvSpPr>
          <p:spPr>
            <a:xfrm>
              <a:off x="5756753" y="2623910"/>
              <a:ext cx="745718" cy="461665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>
                <a:spcBef>
                  <a:spcPts val="500"/>
                </a:spcBef>
              </a:pPr>
              <a:r>
                <a:rPr lang="ko-KR" altLang="en-US" sz="2400" dirty="0">
                  <a:solidFill>
                    <a:srgbClr val="3A3532"/>
                  </a:solidFill>
                  <a:latin typeface="KBIZ한마음고딕 R" panose="02020503020101020101" pitchFamily="18" charset="-127"/>
                  <a:ea typeface="KBIZ한마음고딕 R" panose="02020503020101020101" pitchFamily="18" charset="-127"/>
                </a:rPr>
                <a:t>패션</a:t>
              </a:r>
              <a:endParaRPr lang="en-US" altLang="ko-KR" sz="2000" dirty="0">
                <a:solidFill>
                  <a:srgbClr val="3A3532"/>
                </a:solidFill>
                <a:latin typeface="KBIZ한마음고딕 R" panose="02020503020101020101" pitchFamily="18" charset="-127"/>
                <a:ea typeface="KBIZ한마음고딕 R" panose="02020503020101020101" pitchFamily="18" charset="-127"/>
              </a:endParaRPr>
            </a:p>
          </p:txBody>
        </p:sp>
      </p:grp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B974267F-4211-4996-AE40-F8316BF6D3E8}"/>
              </a:ext>
            </a:extLst>
          </p:cNvPr>
          <p:cNvSpPr/>
          <p:nvPr/>
        </p:nvSpPr>
        <p:spPr>
          <a:xfrm>
            <a:off x="1191394" y="6174209"/>
            <a:ext cx="7523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나의 </a:t>
            </a:r>
            <a:r>
              <a:rPr lang="ko-KR" altLang="en-US" sz="24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창업 목적</a:t>
            </a:r>
            <a:r>
              <a:rPr lang="en-US" altLang="ko-KR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나의 </a:t>
            </a:r>
            <a:r>
              <a:rPr lang="ko-KR" altLang="en-US" sz="24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강점</a:t>
            </a:r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과 </a:t>
            </a:r>
            <a:r>
              <a:rPr lang="ko-KR" altLang="en-US" sz="24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약점</a:t>
            </a:r>
            <a:r>
              <a:rPr lang="en-US" altLang="ko-KR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나의 </a:t>
            </a:r>
            <a:r>
              <a:rPr lang="ko-KR" altLang="en-US" sz="24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환경</a:t>
            </a:r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과 </a:t>
            </a:r>
            <a:r>
              <a:rPr lang="ko-KR" altLang="en-US" sz="24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기회</a:t>
            </a:r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를 알아야 한다</a:t>
            </a:r>
            <a:r>
              <a:rPr lang="en-US" altLang="ko-KR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</p:txBody>
      </p:sp>
      <p:sp>
        <p:nvSpPr>
          <p:cNvPr id="42" name="슬라이드 번호 개체 틀 41">
            <a:extLst>
              <a:ext uri="{FF2B5EF4-FFF2-40B4-BE49-F238E27FC236}">
                <a16:creationId xmlns:a16="http://schemas.microsoft.com/office/drawing/2014/main" id="{EF3B0545-C5A0-4A4B-84FC-6DBBEC8AC9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9FBEFBD9-BFAB-4B1F-93C8-278BAAEC544F}"/>
              </a:ext>
            </a:extLst>
          </p:cNvPr>
          <p:cNvSpPr/>
          <p:nvPr/>
        </p:nvSpPr>
        <p:spPr>
          <a:xfrm>
            <a:off x="760731" y="275207"/>
            <a:ext cx="40847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500"/>
              </a:spcBef>
            </a:pP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온라인 유통</a:t>
            </a:r>
            <a:r>
              <a:rPr lang="en-US" altLang="ko-KR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·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판매</a:t>
            </a:r>
            <a:r>
              <a:rPr lang="en-US" altLang="ko-KR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, </a:t>
            </a:r>
            <a:r>
              <a:rPr lang="ko-KR" altLang="en-US" sz="2000" dirty="0">
                <a:solidFill>
                  <a:srgbClr val="FFC000"/>
                </a:soli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나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는 어떤 유형일까</a:t>
            </a:r>
            <a:r>
              <a:rPr lang="en-US" altLang="ko-KR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?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B" panose="02020503020101020101" pitchFamily="18" charset="-127"/>
              <a:ea typeface="KBIZ한마음고딕 B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944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5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FA99787-1E90-474C-B57F-F3DC3754F609}"/>
              </a:ext>
            </a:extLst>
          </p:cNvPr>
          <p:cNvSpPr/>
          <p:nvPr/>
        </p:nvSpPr>
        <p:spPr>
          <a:xfrm>
            <a:off x="1510718" y="267567"/>
            <a:ext cx="25458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온라인 유통</a:t>
            </a:r>
            <a:r>
              <a:rPr lang="en-US" altLang="ko-KR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·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판매 과정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B" panose="02020503020101020101" pitchFamily="18" charset="-127"/>
              <a:ea typeface="KBIZ한마음고딕 B" panose="02020503020101020101" pitchFamily="18" charset="-127"/>
            </a:endParaRPr>
          </a:p>
        </p:txBody>
      </p:sp>
      <p:grpSp>
        <p:nvGrpSpPr>
          <p:cNvPr id="6" name="그룹 1">
            <a:extLst>
              <a:ext uri="{FF2B5EF4-FFF2-40B4-BE49-F238E27FC236}">
                <a16:creationId xmlns:a16="http://schemas.microsoft.com/office/drawing/2014/main" id="{C9A6719C-CBEF-4FC4-9D1A-2C295F49B019}"/>
              </a:ext>
            </a:extLst>
          </p:cNvPr>
          <p:cNvGrpSpPr/>
          <p:nvPr/>
        </p:nvGrpSpPr>
        <p:grpSpPr>
          <a:xfrm>
            <a:off x="534111" y="2577787"/>
            <a:ext cx="1261884" cy="1869561"/>
            <a:chOff x="534111" y="2358712"/>
            <a:chExt cx="1261884" cy="1869561"/>
          </a:xfrm>
        </p:grpSpPr>
        <p:cxnSp>
          <p:nvCxnSpPr>
            <p:cNvPr id="107" name="직선 연결선 106">
              <a:extLst>
                <a:ext uri="{FF2B5EF4-FFF2-40B4-BE49-F238E27FC236}">
                  <a16:creationId xmlns:a16="http://schemas.microsoft.com/office/drawing/2014/main" id="{06225B0E-2E79-4121-AF68-40FD16E04AEB}"/>
                </a:ext>
              </a:extLst>
            </p:cNvPr>
            <p:cNvCxnSpPr>
              <a:cxnSpLocks/>
            </p:cNvCxnSpPr>
            <p:nvPr/>
          </p:nvCxnSpPr>
          <p:spPr>
            <a:xfrm>
              <a:off x="1165053" y="3658224"/>
              <a:ext cx="0" cy="471114"/>
            </a:xfrm>
            <a:prstGeom prst="line">
              <a:avLst/>
            </a:prstGeom>
            <a:ln w="19050">
              <a:solidFill>
                <a:srgbClr val="3A353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그룹 94">
              <a:extLst>
                <a:ext uri="{FF2B5EF4-FFF2-40B4-BE49-F238E27FC236}">
                  <a16:creationId xmlns:a16="http://schemas.microsoft.com/office/drawing/2014/main" id="{DD5648F4-BF8F-4D48-BFCA-D4065EEA5402}"/>
                </a:ext>
              </a:extLst>
            </p:cNvPr>
            <p:cNvGrpSpPr/>
            <p:nvPr/>
          </p:nvGrpSpPr>
          <p:grpSpPr>
            <a:xfrm>
              <a:off x="534111" y="2358712"/>
              <a:ext cx="1261884" cy="1261885"/>
              <a:chOff x="534111" y="2358712"/>
              <a:chExt cx="1261884" cy="1261885"/>
            </a:xfrm>
          </p:grpSpPr>
          <p:sp>
            <p:nvSpPr>
              <p:cNvPr id="37" name="Oval 24">
                <a:extLst>
                  <a:ext uri="{FF2B5EF4-FFF2-40B4-BE49-F238E27FC236}">
                    <a16:creationId xmlns:a16="http://schemas.microsoft.com/office/drawing/2014/main" id="{5C2A634A-B2AD-47E3-A424-D18CEAFA4AEB}"/>
                  </a:ext>
                </a:extLst>
              </p:cNvPr>
              <p:cNvSpPr/>
              <p:nvPr/>
            </p:nvSpPr>
            <p:spPr>
              <a:xfrm>
                <a:off x="534111" y="2358712"/>
                <a:ext cx="1261884" cy="1261885"/>
              </a:xfrm>
              <a:prstGeom prst="ellipse">
                <a:avLst/>
              </a:prstGeom>
              <a:noFill/>
              <a:ln w="76200">
                <a:solidFill>
                  <a:srgbClr val="BF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Oval 25">
                <a:extLst>
                  <a:ext uri="{FF2B5EF4-FFF2-40B4-BE49-F238E27FC236}">
                    <a16:creationId xmlns:a16="http://schemas.microsoft.com/office/drawing/2014/main" id="{5C5A65F5-606A-41C8-9CEC-8375CCBFC90B}"/>
                  </a:ext>
                </a:extLst>
              </p:cNvPr>
              <p:cNvSpPr/>
              <p:nvPr/>
            </p:nvSpPr>
            <p:spPr>
              <a:xfrm>
                <a:off x="603644" y="2428245"/>
                <a:ext cx="1122819" cy="1122820"/>
              </a:xfrm>
              <a:prstGeom prst="ellipse">
                <a:avLst/>
              </a:prstGeom>
              <a:noFill/>
              <a:ln w="76200">
                <a:solidFill>
                  <a:srgbClr val="FFC000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8BC957A-C65A-4B2C-82ED-B848F230EF2A}"/>
                  </a:ext>
                </a:extLst>
              </p:cNvPr>
              <p:cNvSpPr txBox="1"/>
              <p:nvPr/>
            </p:nvSpPr>
            <p:spPr>
              <a:xfrm>
                <a:off x="848753" y="2796775"/>
                <a:ext cx="5886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ctr">
                  <a:defRPr sz="2000">
                    <a:latin typeface="KoPub돋움체 Medium" panose="02020603020101020101" pitchFamily="18" charset="-127"/>
                    <a:ea typeface="KoPub돋움체 Medium" panose="02020603020101020101" pitchFamily="18" charset="-127"/>
                  </a:defRPr>
                </a:lvl1pPr>
              </a:lstStyle>
              <a:p>
                <a:pPr algn="l"/>
                <a:r>
                  <a:rPr lang="ko-KR" altLang="en-US" sz="1800" dirty="0"/>
                  <a:t>기획</a:t>
                </a:r>
              </a:p>
            </p:txBody>
          </p:sp>
        </p:grpSp>
        <p:grpSp>
          <p:nvGrpSpPr>
            <p:cNvPr id="12" name="그룹 100">
              <a:extLst>
                <a:ext uri="{FF2B5EF4-FFF2-40B4-BE49-F238E27FC236}">
                  <a16:creationId xmlns:a16="http://schemas.microsoft.com/office/drawing/2014/main" id="{7EE988F5-621B-40DE-A3AA-B0244CE676A0}"/>
                </a:ext>
              </a:extLst>
            </p:cNvPr>
            <p:cNvGrpSpPr/>
            <p:nvPr/>
          </p:nvGrpSpPr>
          <p:grpSpPr>
            <a:xfrm>
              <a:off x="603644" y="3889719"/>
              <a:ext cx="1143014" cy="338554"/>
              <a:chOff x="603644" y="3889719"/>
              <a:chExt cx="1143014" cy="338554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949CBF94-706F-4384-A3B5-1624C7250A89}"/>
                  </a:ext>
                </a:extLst>
              </p:cNvPr>
              <p:cNvSpPr/>
              <p:nvPr/>
            </p:nvSpPr>
            <p:spPr>
              <a:xfrm>
                <a:off x="623839" y="3889719"/>
                <a:ext cx="1122819" cy="338554"/>
              </a:xfrm>
              <a:prstGeom prst="rect">
                <a:avLst/>
              </a:prstGeom>
              <a:solidFill>
                <a:srgbClr val="3A35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8B5A6CB-C636-4973-B630-7742FB608893}"/>
                  </a:ext>
                </a:extLst>
              </p:cNvPr>
              <p:cNvSpPr txBox="1"/>
              <p:nvPr/>
            </p:nvSpPr>
            <p:spPr>
              <a:xfrm>
                <a:off x="603644" y="3889719"/>
                <a:ext cx="11416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sz="2000">
                    <a:latin typeface="KoPub돋움체 Medium" panose="02020603020101020101" pitchFamily="18" charset="-127"/>
                    <a:ea typeface="KoPub돋움체 Medium" panose="02020603020101020101" pitchFamily="18" charset="-127"/>
                  </a:defRPr>
                </a:lvl1pPr>
              </a:lstStyle>
              <a:p>
                <a:pPr algn="l"/>
                <a:r>
                  <a:rPr lang="ko-KR" altLang="en-US" sz="1600" dirty="0">
                    <a:solidFill>
                      <a:schemeClr val="bg1"/>
                    </a:solidFill>
                  </a:rPr>
                  <a:t>사업 계획서</a:t>
                </a:r>
              </a:p>
            </p:txBody>
          </p:sp>
        </p:grpSp>
      </p:grpSp>
      <p:grpSp>
        <p:nvGrpSpPr>
          <p:cNvPr id="13" name="그룹 4">
            <a:extLst>
              <a:ext uri="{FF2B5EF4-FFF2-40B4-BE49-F238E27FC236}">
                <a16:creationId xmlns:a16="http://schemas.microsoft.com/office/drawing/2014/main" id="{805CB41D-1549-4E8A-92CB-FEA9290E3B70}"/>
              </a:ext>
            </a:extLst>
          </p:cNvPr>
          <p:cNvGrpSpPr/>
          <p:nvPr/>
        </p:nvGrpSpPr>
        <p:grpSpPr>
          <a:xfrm>
            <a:off x="1878882" y="2615414"/>
            <a:ext cx="1459965" cy="2331867"/>
            <a:chOff x="1878882" y="2396339"/>
            <a:chExt cx="1459965" cy="2331867"/>
          </a:xfrm>
        </p:grpSpPr>
        <p:cxnSp>
          <p:nvCxnSpPr>
            <p:cNvPr id="112" name="직선 연결선 111">
              <a:extLst>
                <a:ext uri="{FF2B5EF4-FFF2-40B4-BE49-F238E27FC236}">
                  <a16:creationId xmlns:a16="http://schemas.microsoft.com/office/drawing/2014/main" id="{EF1D6D41-40B2-408A-9F48-F4F686E2D41B}"/>
                </a:ext>
              </a:extLst>
            </p:cNvPr>
            <p:cNvCxnSpPr>
              <a:cxnSpLocks/>
            </p:cNvCxnSpPr>
            <p:nvPr/>
          </p:nvCxnSpPr>
          <p:spPr>
            <a:xfrm>
              <a:off x="2735947" y="3658224"/>
              <a:ext cx="0" cy="471114"/>
            </a:xfrm>
            <a:prstGeom prst="line">
              <a:avLst/>
            </a:prstGeom>
            <a:ln w="19050">
              <a:solidFill>
                <a:srgbClr val="3A353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그룹 95">
              <a:extLst>
                <a:ext uri="{FF2B5EF4-FFF2-40B4-BE49-F238E27FC236}">
                  <a16:creationId xmlns:a16="http://schemas.microsoft.com/office/drawing/2014/main" id="{F4FB1872-84E6-4079-BF2D-3E30B19E0A35}"/>
                </a:ext>
              </a:extLst>
            </p:cNvPr>
            <p:cNvGrpSpPr/>
            <p:nvPr/>
          </p:nvGrpSpPr>
          <p:grpSpPr>
            <a:xfrm>
              <a:off x="2076963" y="2396339"/>
              <a:ext cx="1261884" cy="1261885"/>
              <a:chOff x="2076963" y="2396339"/>
              <a:chExt cx="1261884" cy="1261885"/>
            </a:xfrm>
          </p:grpSpPr>
          <p:sp>
            <p:nvSpPr>
              <p:cNvPr id="42" name="Oval 24">
                <a:extLst>
                  <a:ext uri="{FF2B5EF4-FFF2-40B4-BE49-F238E27FC236}">
                    <a16:creationId xmlns:a16="http://schemas.microsoft.com/office/drawing/2014/main" id="{42048E37-CAFD-442A-8DDF-F912781C2C3E}"/>
                  </a:ext>
                </a:extLst>
              </p:cNvPr>
              <p:cNvSpPr/>
              <p:nvPr/>
            </p:nvSpPr>
            <p:spPr>
              <a:xfrm>
                <a:off x="2076963" y="2396339"/>
                <a:ext cx="1261884" cy="1261885"/>
              </a:xfrm>
              <a:prstGeom prst="ellipse">
                <a:avLst/>
              </a:prstGeom>
              <a:noFill/>
              <a:ln w="76200">
                <a:solidFill>
                  <a:srgbClr val="BF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Oval 25">
                <a:extLst>
                  <a:ext uri="{FF2B5EF4-FFF2-40B4-BE49-F238E27FC236}">
                    <a16:creationId xmlns:a16="http://schemas.microsoft.com/office/drawing/2014/main" id="{21E04D71-4E06-4E6A-9AB1-48081C59A1A3}"/>
                  </a:ext>
                </a:extLst>
              </p:cNvPr>
              <p:cNvSpPr/>
              <p:nvPr/>
            </p:nvSpPr>
            <p:spPr>
              <a:xfrm>
                <a:off x="2146496" y="2465872"/>
                <a:ext cx="1122819" cy="1122820"/>
              </a:xfrm>
              <a:prstGeom prst="ellipse">
                <a:avLst/>
              </a:prstGeom>
              <a:noFill/>
              <a:ln w="76200">
                <a:solidFill>
                  <a:srgbClr val="FFC000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BD0F5E4-2805-4B20-965F-685279B1D326}"/>
                  </a:ext>
                </a:extLst>
              </p:cNvPr>
              <p:cNvSpPr txBox="1"/>
              <p:nvPr/>
            </p:nvSpPr>
            <p:spPr>
              <a:xfrm>
                <a:off x="2300463" y="2727099"/>
                <a:ext cx="79060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ctr">
                  <a:defRPr sz="2000">
                    <a:latin typeface="KoPub돋움체 Medium" panose="02020603020101020101" pitchFamily="18" charset="-127"/>
                    <a:ea typeface="KoPub돋움체 Medium" panose="02020603020101020101" pitchFamily="18" charset="-127"/>
                  </a:defRPr>
                </a:lvl1pPr>
              </a:lstStyle>
              <a:p>
                <a:r>
                  <a:rPr lang="ko-KR" altLang="en-US" sz="1800" dirty="0"/>
                  <a:t>아이템</a:t>
                </a:r>
                <a:endParaRPr lang="en-US" altLang="ko-KR" sz="1800" dirty="0"/>
              </a:p>
              <a:p>
                <a:r>
                  <a:rPr lang="ko-KR" altLang="en-US" sz="1800" dirty="0"/>
                  <a:t>선정</a:t>
                </a:r>
              </a:p>
            </p:txBody>
          </p:sp>
        </p:grpSp>
        <p:grpSp>
          <p:nvGrpSpPr>
            <p:cNvPr id="17" name="그룹 101">
              <a:extLst>
                <a:ext uri="{FF2B5EF4-FFF2-40B4-BE49-F238E27FC236}">
                  <a16:creationId xmlns:a16="http://schemas.microsoft.com/office/drawing/2014/main" id="{E8DBF7BA-8C7A-4B53-A3AD-AD02B9F062EC}"/>
                </a:ext>
              </a:extLst>
            </p:cNvPr>
            <p:cNvGrpSpPr/>
            <p:nvPr/>
          </p:nvGrpSpPr>
          <p:grpSpPr>
            <a:xfrm>
              <a:off x="2165118" y="3889719"/>
              <a:ext cx="1141659" cy="338554"/>
              <a:chOff x="2165118" y="3889719"/>
              <a:chExt cx="1141659" cy="338554"/>
            </a:xfrm>
          </p:grpSpPr>
          <p:sp>
            <p:nvSpPr>
              <p:cNvPr id="77" name="직사각형 76">
                <a:extLst>
                  <a:ext uri="{FF2B5EF4-FFF2-40B4-BE49-F238E27FC236}">
                    <a16:creationId xmlns:a16="http://schemas.microsoft.com/office/drawing/2014/main" id="{1165097E-6EED-4159-8BF9-2ABFD483982C}"/>
                  </a:ext>
                </a:extLst>
              </p:cNvPr>
              <p:cNvSpPr/>
              <p:nvPr/>
            </p:nvSpPr>
            <p:spPr>
              <a:xfrm>
                <a:off x="2174538" y="3889719"/>
                <a:ext cx="1122819" cy="338554"/>
              </a:xfrm>
              <a:prstGeom prst="rect">
                <a:avLst/>
              </a:prstGeom>
              <a:solidFill>
                <a:srgbClr val="3A35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71A4461-A863-4C6B-AFB7-E2DB3849C1A4}"/>
                  </a:ext>
                </a:extLst>
              </p:cNvPr>
              <p:cNvSpPr txBox="1"/>
              <p:nvPr/>
            </p:nvSpPr>
            <p:spPr>
              <a:xfrm>
                <a:off x="2165118" y="3889719"/>
                <a:ext cx="114165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ctr">
                  <a:defRPr sz="2000">
                    <a:latin typeface="KoPub돋움체 Medium" panose="02020603020101020101" pitchFamily="18" charset="-127"/>
                    <a:ea typeface="KoPub돋움체 Medium" panose="02020603020101020101" pitchFamily="18" charset="-127"/>
                  </a:defRPr>
                </a:lvl1pPr>
              </a:lstStyle>
              <a:p>
                <a:pPr algn="l"/>
                <a:r>
                  <a:rPr lang="ko-KR" altLang="en-US" sz="1600" dirty="0">
                    <a:solidFill>
                      <a:schemeClr val="bg1"/>
                    </a:solidFill>
                  </a:rPr>
                  <a:t>공급처 </a:t>
                </a:r>
                <a:r>
                  <a:rPr lang="ko-KR" altLang="en-US" sz="1600" dirty="0" err="1">
                    <a:solidFill>
                      <a:schemeClr val="bg1"/>
                    </a:solidFill>
                  </a:rPr>
                  <a:t>컨택</a:t>
                </a:r>
                <a:endParaRPr lang="ko-KR" altLang="en-US" sz="16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" name="그룹 102">
              <a:extLst>
                <a:ext uri="{FF2B5EF4-FFF2-40B4-BE49-F238E27FC236}">
                  <a16:creationId xmlns:a16="http://schemas.microsoft.com/office/drawing/2014/main" id="{DB65CD90-2442-4ABC-ACFF-04B11E89CC17}"/>
                </a:ext>
              </a:extLst>
            </p:cNvPr>
            <p:cNvGrpSpPr/>
            <p:nvPr/>
          </p:nvGrpSpPr>
          <p:grpSpPr>
            <a:xfrm>
              <a:off x="2165118" y="4389652"/>
              <a:ext cx="1141659" cy="338554"/>
              <a:chOff x="2165118" y="4389652"/>
              <a:chExt cx="1141659" cy="338554"/>
            </a:xfrm>
          </p:grpSpPr>
          <p:sp>
            <p:nvSpPr>
              <p:cNvPr id="76" name="직사각형 75">
                <a:extLst>
                  <a:ext uri="{FF2B5EF4-FFF2-40B4-BE49-F238E27FC236}">
                    <a16:creationId xmlns:a16="http://schemas.microsoft.com/office/drawing/2014/main" id="{70902CF5-AE59-4B41-B23D-703BAAB7D537}"/>
                  </a:ext>
                </a:extLst>
              </p:cNvPr>
              <p:cNvSpPr/>
              <p:nvPr/>
            </p:nvSpPr>
            <p:spPr>
              <a:xfrm>
                <a:off x="2174538" y="4389652"/>
                <a:ext cx="1122819" cy="338554"/>
              </a:xfrm>
              <a:prstGeom prst="rect">
                <a:avLst/>
              </a:prstGeom>
              <a:solidFill>
                <a:srgbClr val="3A35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E10C699-4404-41CC-8AF8-9158BAA591C3}"/>
                  </a:ext>
                </a:extLst>
              </p:cNvPr>
              <p:cNvSpPr txBox="1"/>
              <p:nvPr/>
            </p:nvSpPr>
            <p:spPr>
              <a:xfrm>
                <a:off x="2165118" y="4389652"/>
                <a:ext cx="114165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ctr">
                  <a:defRPr sz="2000">
                    <a:latin typeface="KoPub돋움체 Medium" panose="02020603020101020101" pitchFamily="18" charset="-127"/>
                    <a:ea typeface="KoPub돋움체 Medium" panose="02020603020101020101" pitchFamily="18" charset="-127"/>
                  </a:defRPr>
                </a:lvl1pPr>
              </a:lstStyle>
              <a:p>
                <a:pPr algn="l"/>
                <a:r>
                  <a:rPr lang="ko-KR" altLang="en-US" sz="1600" dirty="0">
                    <a:solidFill>
                      <a:schemeClr val="bg1"/>
                    </a:solidFill>
                  </a:rPr>
                  <a:t>판매가 책정</a:t>
                </a:r>
              </a:p>
            </p:txBody>
          </p:sp>
        </p:grpSp>
        <p:sp>
          <p:nvSpPr>
            <p:cNvPr id="58" name="이등변 삼각형 57">
              <a:extLst>
                <a:ext uri="{FF2B5EF4-FFF2-40B4-BE49-F238E27FC236}">
                  <a16:creationId xmlns:a16="http://schemas.microsoft.com/office/drawing/2014/main" id="{F6B34207-0D61-45C8-95F8-5BFFDAA07EAE}"/>
                </a:ext>
              </a:extLst>
            </p:cNvPr>
            <p:cNvSpPr/>
            <p:nvPr/>
          </p:nvSpPr>
          <p:spPr>
            <a:xfrm rot="5400000">
              <a:off x="1841755" y="2952140"/>
              <a:ext cx="206076" cy="131822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24" name="그룹 5">
            <a:extLst>
              <a:ext uri="{FF2B5EF4-FFF2-40B4-BE49-F238E27FC236}">
                <a16:creationId xmlns:a16="http://schemas.microsoft.com/office/drawing/2014/main" id="{836382D8-A83C-4BCF-8368-BDE08699BE28}"/>
              </a:ext>
            </a:extLst>
          </p:cNvPr>
          <p:cNvGrpSpPr/>
          <p:nvPr/>
        </p:nvGrpSpPr>
        <p:grpSpPr>
          <a:xfrm>
            <a:off x="3396873" y="2588623"/>
            <a:ext cx="1456154" cy="1261885"/>
            <a:chOff x="3396873" y="2369548"/>
            <a:chExt cx="1456154" cy="1261885"/>
          </a:xfrm>
        </p:grpSpPr>
        <p:grpSp>
          <p:nvGrpSpPr>
            <p:cNvPr id="26" name="그룹 96">
              <a:extLst>
                <a:ext uri="{FF2B5EF4-FFF2-40B4-BE49-F238E27FC236}">
                  <a16:creationId xmlns:a16="http://schemas.microsoft.com/office/drawing/2014/main" id="{04208A44-35D6-439F-BFAE-0E4A57F8E1FA}"/>
                </a:ext>
              </a:extLst>
            </p:cNvPr>
            <p:cNvGrpSpPr/>
            <p:nvPr/>
          </p:nvGrpSpPr>
          <p:grpSpPr>
            <a:xfrm>
              <a:off x="3591143" y="2369548"/>
              <a:ext cx="1261884" cy="1261885"/>
              <a:chOff x="3591143" y="2369548"/>
              <a:chExt cx="1261884" cy="1261885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DFD2CE5-3068-42C5-8711-9B9B938E6873}"/>
                  </a:ext>
                </a:extLst>
              </p:cNvPr>
              <p:cNvSpPr txBox="1"/>
              <p:nvPr/>
            </p:nvSpPr>
            <p:spPr>
              <a:xfrm>
                <a:off x="3701292" y="2796775"/>
                <a:ext cx="1059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ctr">
                  <a:defRPr sz="2000">
                    <a:latin typeface="KoPub돋움체 Medium" panose="02020603020101020101" pitchFamily="18" charset="-127"/>
                    <a:ea typeface="KoPub돋움체 Medium" panose="02020603020101020101" pitchFamily="18" charset="-127"/>
                  </a:defRPr>
                </a:lvl1pPr>
              </a:lstStyle>
              <a:p>
                <a:pPr algn="l"/>
                <a:r>
                  <a:rPr lang="ko-KR" altLang="en-US" sz="1800" dirty="0"/>
                  <a:t>상품 조달</a:t>
                </a:r>
              </a:p>
            </p:txBody>
          </p:sp>
          <p:sp>
            <p:nvSpPr>
              <p:cNvPr id="45" name="Oval 24">
                <a:extLst>
                  <a:ext uri="{FF2B5EF4-FFF2-40B4-BE49-F238E27FC236}">
                    <a16:creationId xmlns:a16="http://schemas.microsoft.com/office/drawing/2014/main" id="{A15153F3-D04B-4372-8E31-8B9D8E6FBCEC}"/>
                  </a:ext>
                </a:extLst>
              </p:cNvPr>
              <p:cNvSpPr/>
              <p:nvPr/>
            </p:nvSpPr>
            <p:spPr>
              <a:xfrm>
                <a:off x="3591143" y="2369548"/>
                <a:ext cx="1261884" cy="1261885"/>
              </a:xfrm>
              <a:prstGeom prst="ellipse">
                <a:avLst/>
              </a:prstGeom>
              <a:noFill/>
              <a:ln w="76200">
                <a:solidFill>
                  <a:srgbClr val="BF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Oval 25">
                <a:extLst>
                  <a:ext uri="{FF2B5EF4-FFF2-40B4-BE49-F238E27FC236}">
                    <a16:creationId xmlns:a16="http://schemas.microsoft.com/office/drawing/2014/main" id="{8DA13E5E-AF83-4A97-9FA6-F42196A41332}"/>
                  </a:ext>
                </a:extLst>
              </p:cNvPr>
              <p:cNvSpPr/>
              <p:nvPr/>
            </p:nvSpPr>
            <p:spPr>
              <a:xfrm>
                <a:off x="3660676" y="2439081"/>
                <a:ext cx="1122819" cy="1122820"/>
              </a:xfrm>
              <a:prstGeom prst="ellipse">
                <a:avLst/>
              </a:prstGeom>
              <a:noFill/>
              <a:ln w="76200">
                <a:solidFill>
                  <a:srgbClr val="FFC000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6" name="이등변 삼각형 65">
              <a:extLst>
                <a:ext uri="{FF2B5EF4-FFF2-40B4-BE49-F238E27FC236}">
                  <a16:creationId xmlns:a16="http://schemas.microsoft.com/office/drawing/2014/main" id="{BA47CD6F-A52F-4986-AE9C-404CC11CBE9C}"/>
                </a:ext>
              </a:extLst>
            </p:cNvPr>
            <p:cNvSpPr/>
            <p:nvPr/>
          </p:nvSpPr>
          <p:spPr>
            <a:xfrm rot="5400000">
              <a:off x="3359746" y="2941784"/>
              <a:ext cx="206076" cy="131822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27" name="그룹 7">
            <a:extLst>
              <a:ext uri="{FF2B5EF4-FFF2-40B4-BE49-F238E27FC236}">
                <a16:creationId xmlns:a16="http://schemas.microsoft.com/office/drawing/2014/main" id="{F879B114-92F8-4896-BAD9-86B08E94B401}"/>
              </a:ext>
            </a:extLst>
          </p:cNvPr>
          <p:cNvGrpSpPr/>
          <p:nvPr/>
        </p:nvGrpSpPr>
        <p:grpSpPr>
          <a:xfrm>
            <a:off x="4914864" y="2561832"/>
            <a:ext cx="1452343" cy="2877776"/>
            <a:chOff x="4914864" y="2342757"/>
            <a:chExt cx="1452343" cy="2877776"/>
          </a:xfrm>
        </p:grpSpPr>
        <p:cxnSp>
          <p:nvCxnSpPr>
            <p:cNvPr id="113" name="직선 연결선 112">
              <a:extLst>
                <a:ext uri="{FF2B5EF4-FFF2-40B4-BE49-F238E27FC236}">
                  <a16:creationId xmlns:a16="http://schemas.microsoft.com/office/drawing/2014/main" id="{9CD23A28-42F5-4ED9-8963-C6987C43CF18}"/>
                </a:ext>
              </a:extLst>
            </p:cNvPr>
            <p:cNvCxnSpPr>
              <a:cxnSpLocks/>
            </p:cNvCxnSpPr>
            <p:nvPr/>
          </p:nvCxnSpPr>
          <p:spPr>
            <a:xfrm>
              <a:off x="5733418" y="3654162"/>
              <a:ext cx="0" cy="471114"/>
            </a:xfrm>
            <a:prstGeom prst="line">
              <a:avLst/>
            </a:prstGeom>
            <a:ln w="19050">
              <a:solidFill>
                <a:srgbClr val="3A353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그룹 97">
              <a:extLst>
                <a:ext uri="{FF2B5EF4-FFF2-40B4-BE49-F238E27FC236}">
                  <a16:creationId xmlns:a16="http://schemas.microsoft.com/office/drawing/2014/main" id="{F0135531-5358-4463-A25E-43F6364E928A}"/>
                </a:ext>
              </a:extLst>
            </p:cNvPr>
            <p:cNvGrpSpPr/>
            <p:nvPr/>
          </p:nvGrpSpPr>
          <p:grpSpPr>
            <a:xfrm>
              <a:off x="5105323" y="2342757"/>
              <a:ext cx="1261884" cy="1261885"/>
              <a:chOff x="5105323" y="2342757"/>
              <a:chExt cx="1261884" cy="1261885"/>
            </a:xfrm>
          </p:grpSpPr>
          <p:sp>
            <p:nvSpPr>
              <p:cNvPr id="48" name="Oval 24">
                <a:extLst>
                  <a:ext uri="{FF2B5EF4-FFF2-40B4-BE49-F238E27FC236}">
                    <a16:creationId xmlns:a16="http://schemas.microsoft.com/office/drawing/2014/main" id="{0A5BF6F8-CB66-4F94-9CAE-C29357341D9B}"/>
                  </a:ext>
                </a:extLst>
              </p:cNvPr>
              <p:cNvSpPr/>
              <p:nvPr/>
            </p:nvSpPr>
            <p:spPr>
              <a:xfrm>
                <a:off x="5105323" y="2342757"/>
                <a:ext cx="1261884" cy="1261885"/>
              </a:xfrm>
              <a:prstGeom prst="ellipse">
                <a:avLst/>
              </a:prstGeom>
              <a:noFill/>
              <a:ln w="76200">
                <a:solidFill>
                  <a:srgbClr val="BF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Oval 25">
                <a:extLst>
                  <a:ext uri="{FF2B5EF4-FFF2-40B4-BE49-F238E27FC236}">
                    <a16:creationId xmlns:a16="http://schemas.microsoft.com/office/drawing/2014/main" id="{A4F4B362-7E59-4A11-9670-C7C5588C1AAD}"/>
                  </a:ext>
                </a:extLst>
              </p:cNvPr>
              <p:cNvSpPr/>
              <p:nvPr/>
            </p:nvSpPr>
            <p:spPr>
              <a:xfrm>
                <a:off x="5174856" y="2412290"/>
                <a:ext cx="1122819" cy="1122820"/>
              </a:xfrm>
              <a:prstGeom prst="ellipse">
                <a:avLst/>
              </a:prstGeom>
              <a:noFill/>
              <a:ln w="76200">
                <a:solidFill>
                  <a:srgbClr val="FFC000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98E6CE5-5DEF-4A70-A936-0B9747215A17}"/>
                  </a:ext>
                </a:extLst>
              </p:cNvPr>
              <p:cNvSpPr txBox="1"/>
              <p:nvPr/>
            </p:nvSpPr>
            <p:spPr>
              <a:xfrm>
                <a:off x="5190451" y="2796775"/>
                <a:ext cx="10967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ctr">
                  <a:defRPr sz="2000">
                    <a:latin typeface="KoPub돋움체 Medium" panose="02020603020101020101" pitchFamily="18" charset="-127"/>
                    <a:ea typeface="KoPub돋움체 Medium" panose="02020603020101020101" pitchFamily="18" charset="-127"/>
                  </a:defRPr>
                </a:lvl1pPr>
              </a:lstStyle>
              <a:p>
                <a:pPr algn="l"/>
                <a:r>
                  <a:rPr lang="ko-KR" altLang="en-US" sz="1800" dirty="0"/>
                  <a:t>유통</a:t>
                </a:r>
                <a:r>
                  <a:rPr lang="en-US" altLang="ko-KR" sz="1800" dirty="0"/>
                  <a:t>·</a:t>
                </a:r>
                <a:r>
                  <a:rPr lang="ko-KR" altLang="en-US" sz="1800" dirty="0"/>
                  <a:t>판매</a:t>
                </a:r>
              </a:p>
            </p:txBody>
          </p:sp>
        </p:grpSp>
        <p:grpSp>
          <p:nvGrpSpPr>
            <p:cNvPr id="35" name="그룹 103">
              <a:extLst>
                <a:ext uri="{FF2B5EF4-FFF2-40B4-BE49-F238E27FC236}">
                  <a16:creationId xmlns:a16="http://schemas.microsoft.com/office/drawing/2014/main" id="{1B49180E-CEFA-4A3B-9353-EB6FB0DFF741}"/>
                </a:ext>
              </a:extLst>
            </p:cNvPr>
            <p:cNvGrpSpPr/>
            <p:nvPr/>
          </p:nvGrpSpPr>
          <p:grpSpPr>
            <a:xfrm>
              <a:off x="5162589" y="3889719"/>
              <a:ext cx="1141659" cy="338554"/>
              <a:chOff x="5162589" y="3889719"/>
              <a:chExt cx="1141659" cy="338554"/>
            </a:xfrm>
          </p:grpSpPr>
          <p:sp>
            <p:nvSpPr>
              <p:cNvPr id="73" name="직사각형 72">
                <a:extLst>
                  <a:ext uri="{FF2B5EF4-FFF2-40B4-BE49-F238E27FC236}">
                    <a16:creationId xmlns:a16="http://schemas.microsoft.com/office/drawing/2014/main" id="{5DD25051-F6BB-4181-A0BE-C0D44A298AB3}"/>
                  </a:ext>
                </a:extLst>
              </p:cNvPr>
              <p:cNvSpPr/>
              <p:nvPr/>
            </p:nvSpPr>
            <p:spPr>
              <a:xfrm>
                <a:off x="5172009" y="3889719"/>
                <a:ext cx="1122819" cy="338554"/>
              </a:xfrm>
              <a:prstGeom prst="rect">
                <a:avLst/>
              </a:prstGeom>
              <a:solidFill>
                <a:srgbClr val="3A35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9654CA2-563E-4243-8934-3389E81C277D}"/>
                  </a:ext>
                </a:extLst>
              </p:cNvPr>
              <p:cNvSpPr txBox="1"/>
              <p:nvPr/>
            </p:nvSpPr>
            <p:spPr>
              <a:xfrm>
                <a:off x="5162589" y="3889719"/>
                <a:ext cx="114165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ctr">
                  <a:defRPr sz="2000">
                    <a:latin typeface="KoPub돋움체 Medium" panose="02020603020101020101" pitchFamily="18" charset="-127"/>
                    <a:ea typeface="KoPub돋움체 Medium" panose="02020603020101020101" pitchFamily="18" charset="-127"/>
                  </a:defRPr>
                </a:lvl1pPr>
              </a:lstStyle>
              <a:p>
                <a:pPr algn="l"/>
                <a:r>
                  <a:rPr lang="ko-KR" altLang="en-US" sz="1600" dirty="0">
                    <a:solidFill>
                      <a:schemeClr val="bg1"/>
                    </a:solidFill>
                  </a:rPr>
                  <a:t>사이트 관리</a:t>
                </a:r>
              </a:p>
            </p:txBody>
          </p:sp>
        </p:grpSp>
        <p:grpSp>
          <p:nvGrpSpPr>
            <p:cNvPr id="36" name="그룹 104">
              <a:extLst>
                <a:ext uri="{FF2B5EF4-FFF2-40B4-BE49-F238E27FC236}">
                  <a16:creationId xmlns:a16="http://schemas.microsoft.com/office/drawing/2014/main" id="{F5B238CC-3498-40CD-A853-5982C4A24429}"/>
                </a:ext>
              </a:extLst>
            </p:cNvPr>
            <p:cNvGrpSpPr/>
            <p:nvPr/>
          </p:nvGrpSpPr>
          <p:grpSpPr>
            <a:xfrm>
              <a:off x="5172009" y="4385849"/>
              <a:ext cx="1122819" cy="338554"/>
              <a:chOff x="5172009" y="4385849"/>
              <a:chExt cx="1122819" cy="338554"/>
            </a:xfrm>
          </p:grpSpPr>
          <p:sp>
            <p:nvSpPr>
              <p:cNvPr id="74" name="직사각형 73">
                <a:extLst>
                  <a:ext uri="{FF2B5EF4-FFF2-40B4-BE49-F238E27FC236}">
                    <a16:creationId xmlns:a16="http://schemas.microsoft.com/office/drawing/2014/main" id="{BA0BDC77-6C9A-4EA2-A9DB-2AE51F8D2F5F}"/>
                  </a:ext>
                </a:extLst>
              </p:cNvPr>
              <p:cNvSpPr/>
              <p:nvPr/>
            </p:nvSpPr>
            <p:spPr>
              <a:xfrm>
                <a:off x="5172009" y="4385849"/>
                <a:ext cx="1122819" cy="338554"/>
              </a:xfrm>
              <a:prstGeom prst="rect">
                <a:avLst/>
              </a:prstGeom>
              <a:solidFill>
                <a:srgbClr val="3A35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CCC39E5-3343-41F4-B56C-9D39E6E2DDBD}"/>
                  </a:ext>
                </a:extLst>
              </p:cNvPr>
              <p:cNvSpPr txBox="1"/>
              <p:nvPr/>
            </p:nvSpPr>
            <p:spPr>
              <a:xfrm>
                <a:off x="5235526" y="4385849"/>
                <a:ext cx="99578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ctr">
                  <a:defRPr sz="2000">
                    <a:latin typeface="KoPub돋움체 Medium" panose="02020603020101020101" pitchFamily="18" charset="-127"/>
                    <a:ea typeface="KoPub돋움체 Medium" panose="02020603020101020101" pitchFamily="18" charset="-127"/>
                  </a:defRPr>
                </a:lvl1pPr>
              </a:lstStyle>
              <a:p>
                <a:pPr algn="l"/>
                <a:r>
                  <a:rPr lang="ko-KR" altLang="en-US" sz="1600" dirty="0">
                    <a:solidFill>
                      <a:schemeClr val="bg1"/>
                    </a:solidFill>
                  </a:rPr>
                  <a:t>광고</a:t>
                </a:r>
                <a:r>
                  <a:rPr lang="en-US" altLang="ko-KR" sz="1600" dirty="0">
                    <a:solidFill>
                      <a:schemeClr val="bg1"/>
                    </a:solidFill>
                  </a:rPr>
                  <a:t>·</a:t>
                </a:r>
                <a:r>
                  <a:rPr lang="ko-KR" altLang="en-US" sz="1600" dirty="0">
                    <a:solidFill>
                      <a:schemeClr val="bg1"/>
                    </a:solidFill>
                  </a:rPr>
                  <a:t>촉진</a:t>
                </a:r>
              </a:p>
            </p:txBody>
          </p:sp>
        </p:grpSp>
        <p:grpSp>
          <p:nvGrpSpPr>
            <p:cNvPr id="39" name="그룹 105">
              <a:extLst>
                <a:ext uri="{FF2B5EF4-FFF2-40B4-BE49-F238E27FC236}">
                  <a16:creationId xmlns:a16="http://schemas.microsoft.com/office/drawing/2014/main" id="{B075DC20-D884-4D19-A1B2-269420AD6A11}"/>
                </a:ext>
              </a:extLst>
            </p:cNvPr>
            <p:cNvGrpSpPr/>
            <p:nvPr/>
          </p:nvGrpSpPr>
          <p:grpSpPr>
            <a:xfrm>
              <a:off x="5172009" y="4881979"/>
              <a:ext cx="1122819" cy="338554"/>
              <a:chOff x="5172009" y="4881979"/>
              <a:chExt cx="1122819" cy="338554"/>
            </a:xfrm>
          </p:grpSpPr>
          <p:sp>
            <p:nvSpPr>
              <p:cNvPr id="75" name="직사각형 74">
                <a:extLst>
                  <a:ext uri="{FF2B5EF4-FFF2-40B4-BE49-F238E27FC236}">
                    <a16:creationId xmlns:a16="http://schemas.microsoft.com/office/drawing/2014/main" id="{1E12A8E8-27AF-47E9-B3A8-FB0B47A3EE60}"/>
                  </a:ext>
                </a:extLst>
              </p:cNvPr>
              <p:cNvSpPr/>
              <p:nvPr/>
            </p:nvSpPr>
            <p:spPr>
              <a:xfrm>
                <a:off x="5172009" y="4881979"/>
                <a:ext cx="1122819" cy="338554"/>
              </a:xfrm>
              <a:prstGeom prst="rect">
                <a:avLst/>
              </a:prstGeom>
              <a:solidFill>
                <a:srgbClr val="3A35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4DF7248-7E65-4CCD-AEBD-114F059FF211}"/>
                  </a:ext>
                </a:extLst>
              </p:cNvPr>
              <p:cNvSpPr txBox="1"/>
              <p:nvPr/>
            </p:nvSpPr>
            <p:spPr>
              <a:xfrm>
                <a:off x="5511242" y="4881979"/>
                <a:ext cx="44435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ctr">
                  <a:defRPr sz="2000">
                    <a:latin typeface="KoPub돋움체 Medium" panose="02020603020101020101" pitchFamily="18" charset="-127"/>
                    <a:ea typeface="KoPub돋움체 Medium" panose="02020603020101020101" pitchFamily="18" charset="-127"/>
                  </a:defRPr>
                </a:lvl1pPr>
              </a:lstStyle>
              <a:p>
                <a:pPr algn="l"/>
                <a:r>
                  <a:rPr lang="en-US" altLang="ko-KR" sz="1600" dirty="0">
                    <a:solidFill>
                      <a:schemeClr val="bg1"/>
                    </a:solidFill>
                  </a:rPr>
                  <a:t>CS</a:t>
                </a:r>
                <a:endParaRPr lang="ko-KR" altLang="en-US" sz="16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7" name="이등변 삼각형 66">
              <a:extLst>
                <a:ext uri="{FF2B5EF4-FFF2-40B4-BE49-F238E27FC236}">
                  <a16:creationId xmlns:a16="http://schemas.microsoft.com/office/drawing/2014/main" id="{2A119061-68FE-4744-B05B-ABD61A8491A3}"/>
                </a:ext>
              </a:extLst>
            </p:cNvPr>
            <p:cNvSpPr/>
            <p:nvPr/>
          </p:nvSpPr>
          <p:spPr>
            <a:xfrm rot="5400000">
              <a:off x="4877737" y="2932415"/>
              <a:ext cx="206076" cy="131822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40" name="그룹 13">
            <a:extLst>
              <a:ext uri="{FF2B5EF4-FFF2-40B4-BE49-F238E27FC236}">
                <a16:creationId xmlns:a16="http://schemas.microsoft.com/office/drawing/2014/main" id="{BD2EFABC-ABD3-4652-9EC8-B0BE3C43CDA4}"/>
              </a:ext>
            </a:extLst>
          </p:cNvPr>
          <p:cNvGrpSpPr/>
          <p:nvPr/>
        </p:nvGrpSpPr>
        <p:grpSpPr>
          <a:xfrm>
            <a:off x="6432855" y="2535041"/>
            <a:ext cx="1448532" cy="1261885"/>
            <a:chOff x="6432855" y="2315966"/>
            <a:chExt cx="1448532" cy="1261885"/>
          </a:xfrm>
        </p:grpSpPr>
        <p:grpSp>
          <p:nvGrpSpPr>
            <p:cNvPr id="41" name="그룹 98">
              <a:extLst>
                <a:ext uri="{FF2B5EF4-FFF2-40B4-BE49-F238E27FC236}">
                  <a16:creationId xmlns:a16="http://schemas.microsoft.com/office/drawing/2014/main" id="{8AC57014-EE03-4C50-84C8-69F3E71BE158}"/>
                </a:ext>
              </a:extLst>
            </p:cNvPr>
            <p:cNvGrpSpPr/>
            <p:nvPr/>
          </p:nvGrpSpPr>
          <p:grpSpPr>
            <a:xfrm>
              <a:off x="6619503" y="2315966"/>
              <a:ext cx="1261884" cy="1261885"/>
              <a:chOff x="6619503" y="2315966"/>
              <a:chExt cx="1261884" cy="1261885"/>
            </a:xfrm>
          </p:grpSpPr>
          <p:sp>
            <p:nvSpPr>
              <p:cNvPr id="51" name="Oval 24">
                <a:extLst>
                  <a:ext uri="{FF2B5EF4-FFF2-40B4-BE49-F238E27FC236}">
                    <a16:creationId xmlns:a16="http://schemas.microsoft.com/office/drawing/2014/main" id="{1BF2C152-7C0E-4D19-808F-D16A1FCCCFAD}"/>
                  </a:ext>
                </a:extLst>
              </p:cNvPr>
              <p:cNvSpPr/>
              <p:nvPr/>
            </p:nvSpPr>
            <p:spPr>
              <a:xfrm>
                <a:off x="6619503" y="2315966"/>
                <a:ext cx="1261884" cy="1261885"/>
              </a:xfrm>
              <a:prstGeom prst="ellipse">
                <a:avLst/>
              </a:prstGeom>
              <a:noFill/>
              <a:ln w="76200">
                <a:solidFill>
                  <a:srgbClr val="BF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Oval 25">
                <a:extLst>
                  <a:ext uri="{FF2B5EF4-FFF2-40B4-BE49-F238E27FC236}">
                    <a16:creationId xmlns:a16="http://schemas.microsoft.com/office/drawing/2014/main" id="{575C5601-ABD2-4BD0-9D47-DA78BC1A1F46}"/>
                  </a:ext>
                </a:extLst>
              </p:cNvPr>
              <p:cNvSpPr/>
              <p:nvPr/>
            </p:nvSpPr>
            <p:spPr>
              <a:xfrm>
                <a:off x="6689036" y="2385499"/>
                <a:ext cx="1122819" cy="1122820"/>
              </a:xfrm>
              <a:prstGeom prst="ellipse">
                <a:avLst/>
              </a:prstGeom>
              <a:noFill/>
              <a:ln w="76200">
                <a:solidFill>
                  <a:srgbClr val="FFC000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84C6EC5-A77A-466B-A68E-95BBCBCDEC69}"/>
                  </a:ext>
                </a:extLst>
              </p:cNvPr>
              <p:cNvSpPr txBox="1"/>
              <p:nvPr/>
            </p:nvSpPr>
            <p:spPr>
              <a:xfrm>
                <a:off x="6726004" y="2796775"/>
                <a:ext cx="1059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ctr">
                  <a:defRPr sz="2000">
                    <a:latin typeface="KoPub돋움체 Medium" panose="02020603020101020101" pitchFamily="18" charset="-127"/>
                    <a:ea typeface="KoPub돋움체 Medium" panose="02020603020101020101" pitchFamily="18" charset="-127"/>
                  </a:defRPr>
                </a:lvl1pPr>
              </a:lstStyle>
              <a:p>
                <a:pPr algn="l"/>
                <a:r>
                  <a:rPr lang="ko-KR" altLang="en-US" sz="1800" dirty="0"/>
                  <a:t>재고 관리</a:t>
                </a:r>
              </a:p>
            </p:txBody>
          </p:sp>
        </p:grpSp>
        <p:sp>
          <p:nvSpPr>
            <p:cNvPr id="68" name="이등변 삼각형 67">
              <a:extLst>
                <a:ext uri="{FF2B5EF4-FFF2-40B4-BE49-F238E27FC236}">
                  <a16:creationId xmlns:a16="http://schemas.microsoft.com/office/drawing/2014/main" id="{24F6D24F-9FC9-4DC2-876F-5FD28A280138}"/>
                </a:ext>
              </a:extLst>
            </p:cNvPr>
            <p:cNvSpPr/>
            <p:nvPr/>
          </p:nvSpPr>
          <p:spPr>
            <a:xfrm rot="5400000">
              <a:off x="6395728" y="2923046"/>
              <a:ext cx="206076" cy="131822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44" name="그룹 16">
            <a:extLst>
              <a:ext uri="{FF2B5EF4-FFF2-40B4-BE49-F238E27FC236}">
                <a16:creationId xmlns:a16="http://schemas.microsoft.com/office/drawing/2014/main" id="{AFF812F3-A344-4E1B-8376-72B7C225D1C9}"/>
              </a:ext>
            </a:extLst>
          </p:cNvPr>
          <p:cNvGrpSpPr/>
          <p:nvPr/>
        </p:nvGrpSpPr>
        <p:grpSpPr>
          <a:xfrm>
            <a:off x="7950846" y="2508250"/>
            <a:ext cx="1444721" cy="1261885"/>
            <a:chOff x="7950846" y="2289175"/>
            <a:chExt cx="1444721" cy="1261885"/>
          </a:xfrm>
        </p:grpSpPr>
        <p:grpSp>
          <p:nvGrpSpPr>
            <p:cNvPr id="47" name="그룹 99">
              <a:extLst>
                <a:ext uri="{FF2B5EF4-FFF2-40B4-BE49-F238E27FC236}">
                  <a16:creationId xmlns:a16="http://schemas.microsoft.com/office/drawing/2014/main" id="{BEB55774-4BE7-4FE8-BF8A-82B0A8B1918B}"/>
                </a:ext>
              </a:extLst>
            </p:cNvPr>
            <p:cNvGrpSpPr/>
            <p:nvPr/>
          </p:nvGrpSpPr>
          <p:grpSpPr>
            <a:xfrm>
              <a:off x="8133683" y="2289175"/>
              <a:ext cx="1261884" cy="1261885"/>
              <a:chOff x="8133683" y="2289175"/>
              <a:chExt cx="1261884" cy="1261885"/>
            </a:xfrm>
          </p:grpSpPr>
          <p:sp>
            <p:nvSpPr>
              <p:cNvPr id="54" name="Oval 24">
                <a:extLst>
                  <a:ext uri="{FF2B5EF4-FFF2-40B4-BE49-F238E27FC236}">
                    <a16:creationId xmlns:a16="http://schemas.microsoft.com/office/drawing/2014/main" id="{6CCC60CF-C6DA-4098-A275-75B18D79BA73}"/>
                  </a:ext>
                </a:extLst>
              </p:cNvPr>
              <p:cNvSpPr/>
              <p:nvPr/>
            </p:nvSpPr>
            <p:spPr>
              <a:xfrm>
                <a:off x="8133683" y="2289175"/>
                <a:ext cx="1261884" cy="1261885"/>
              </a:xfrm>
              <a:prstGeom prst="ellipse">
                <a:avLst/>
              </a:prstGeom>
              <a:noFill/>
              <a:ln w="76200">
                <a:solidFill>
                  <a:srgbClr val="BF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Oval 25">
                <a:extLst>
                  <a:ext uri="{FF2B5EF4-FFF2-40B4-BE49-F238E27FC236}">
                    <a16:creationId xmlns:a16="http://schemas.microsoft.com/office/drawing/2014/main" id="{6943A3C9-1AB3-4697-A5A2-715A7F49CA6B}"/>
                  </a:ext>
                </a:extLst>
              </p:cNvPr>
              <p:cNvSpPr/>
              <p:nvPr/>
            </p:nvSpPr>
            <p:spPr>
              <a:xfrm>
                <a:off x="8203216" y="2358708"/>
                <a:ext cx="1122819" cy="1122820"/>
              </a:xfrm>
              <a:prstGeom prst="ellipse">
                <a:avLst/>
              </a:prstGeom>
              <a:noFill/>
              <a:ln w="76200">
                <a:solidFill>
                  <a:srgbClr val="FFC000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158AFC6-CD79-4AB5-A81E-679E7FCF3F30}"/>
                  </a:ext>
                </a:extLst>
              </p:cNvPr>
              <p:cNvSpPr txBox="1"/>
              <p:nvPr/>
            </p:nvSpPr>
            <p:spPr>
              <a:xfrm>
                <a:off x="8242450" y="2762242"/>
                <a:ext cx="10967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ctr">
                  <a:defRPr sz="2000">
                    <a:latin typeface="KoPub돋움체 Medium" panose="02020603020101020101" pitchFamily="18" charset="-127"/>
                    <a:ea typeface="KoPub돋움체 Medium" panose="02020603020101020101" pitchFamily="18" charset="-127"/>
                  </a:defRPr>
                </a:lvl1pPr>
              </a:lstStyle>
              <a:p>
                <a:pPr algn="l"/>
                <a:r>
                  <a:rPr lang="ko-KR" altLang="en-US" sz="1800" dirty="0"/>
                  <a:t>회계</a:t>
                </a:r>
                <a:r>
                  <a:rPr lang="en-US" altLang="ko-KR" sz="1800" dirty="0"/>
                  <a:t>·</a:t>
                </a:r>
                <a:r>
                  <a:rPr lang="ko-KR" altLang="en-US" sz="1800" dirty="0"/>
                  <a:t>세금</a:t>
                </a:r>
              </a:p>
            </p:txBody>
          </p:sp>
        </p:grpSp>
        <p:sp>
          <p:nvSpPr>
            <p:cNvPr id="69" name="이등변 삼각형 68">
              <a:extLst>
                <a:ext uri="{FF2B5EF4-FFF2-40B4-BE49-F238E27FC236}">
                  <a16:creationId xmlns:a16="http://schemas.microsoft.com/office/drawing/2014/main" id="{DC93AA08-0138-4BBA-93F7-8AE8D04D2C53}"/>
                </a:ext>
              </a:extLst>
            </p:cNvPr>
            <p:cNvSpPr/>
            <p:nvPr/>
          </p:nvSpPr>
          <p:spPr>
            <a:xfrm rot="5400000">
              <a:off x="7913719" y="2913677"/>
              <a:ext cx="206076" cy="131822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5" name="슬라이드 번호 개체 틀 24">
            <a:extLst>
              <a:ext uri="{FF2B5EF4-FFF2-40B4-BE49-F238E27FC236}">
                <a16:creationId xmlns:a16="http://schemas.microsoft.com/office/drawing/2014/main" id="{AAF98723-9D66-4D12-AC0B-42ECBFF7A2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549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5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FA99787-1E90-474C-B57F-F3DC3754F609}"/>
              </a:ext>
            </a:extLst>
          </p:cNvPr>
          <p:cNvSpPr/>
          <p:nvPr/>
        </p:nvSpPr>
        <p:spPr>
          <a:xfrm>
            <a:off x="1420151" y="267567"/>
            <a:ext cx="2727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다양한 온라인 판매 채널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  <p:sp>
        <p:nvSpPr>
          <p:cNvPr id="20" name="Oval 43">
            <a:extLst>
              <a:ext uri="{FF2B5EF4-FFF2-40B4-BE49-F238E27FC236}">
                <a16:creationId xmlns:a16="http://schemas.microsoft.com/office/drawing/2014/main" id="{FC76E6C0-4AB2-4810-864F-AF298808F924}"/>
              </a:ext>
            </a:extLst>
          </p:cNvPr>
          <p:cNvSpPr/>
          <p:nvPr/>
        </p:nvSpPr>
        <p:spPr>
          <a:xfrm>
            <a:off x="2186603" y="3054573"/>
            <a:ext cx="1075325" cy="1075326"/>
          </a:xfrm>
          <a:prstGeom prst="ellipse">
            <a:avLst/>
          </a:prstGeom>
          <a:noFill/>
          <a:ln w="76200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21" name="Oval 44">
            <a:extLst>
              <a:ext uri="{FF2B5EF4-FFF2-40B4-BE49-F238E27FC236}">
                <a16:creationId xmlns:a16="http://schemas.microsoft.com/office/drawing/2014/main" id="{E23E8726-FF01-4B4B-B5EB-F732FE1BBA90}"/>
              </a:ext>
            </a:extLst>
          </p:cNvPr>
          <p:cNvSpPr/>
          <p:nvPr/>
        </p:nvSpPr>
        <p:spPr>
          <a:xfrm>
            <a:off x="2222932" y="3090902"/>
            <a:ext cx="1002668" cy="1002669"/>
          </a:xfrm>
          <a:prstGeom prst="ellipse">
            <a:avLst/>
          </a:prstGeom>
          <a:noFill/>
          <a:ln w="76200">
            <a:solidFill>
              <a:schemeClr val="bg1">
                <a:lumMod val="6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0E9FFD-93B6-49AE-BF34-79D9BBDEA861}"/>
              </a:ext>
            </a:extLst>
          </p:cNvPr>
          <p:cNvSpPr txBox="1"/>
          <p:nvPr/>
        </p:nvSpPr>
        <p:spPr>
          <a:xfrm>
            <a:off x="2288323" y="3265584"/>
            <a:ext cx="871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소셜</a:t>
            </a:r>
            <a:endParaRPr lang="en-US" altLang="ko-KR" spc="-6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커머스</a:t>
            </a:r>
          </a:p>
        </p:txBody>
      </p:sp>
      <p:sp>
        <p:nvSpPr>
          <p:cNvPr id="31" name="Oval 65">
            <a:extLst>
              <a:ext uri="{FF2B5EF4-FFF2-40B4-BE49-F238E27FC236}">
                <a16:creationId xmlns:a16="http://schemas.microsoft.com/office/drawing/2014/main" id="{51216740-5E7C-4B35-82A8-38E71FF4ACC9}"/>
              </a:ext>
            </a:extLst>
          </p:cNvPr>
          <p:cNvSpPr/>
          <p:nvPr/>
        </p:nvSpPr>
        <p:spPr>
          <a:xfrm>
            <a:off x="3645450" y="3054573"/>
            <a:ext cx="1075325" cy="1075326"/>
          </a:xfrm>
          <a:prstGeom prst="ellipse">
            <a:avLst/>
          </a:prstGeom>
          <a:noFill/>
          <a:ln w="76200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32" name="Oval 66">
            <a:extLst>
              <a:ext uri="{FF2B5EF4-FFF2-40B4-BE49-F238E27FC236}">
                <a16:creationId xmlns:a16="http://schemas.microsoft.com/office/drawing/2014/main" id="{045C14F6-B03A-44E6-AA39-47CF7B285044}"/>
              </a:ext>
            </a:extLst>
          </p:cNvPr>
          <p:cNvSpPr/>
          <p:nvPr/>
        </p:nvSpPr>
        <p:spPr>
          <a:xfrm>
            <a:off x="3681779" y="3090902"/>
            <a:ext cx="1002668" cy="1002669"/>
          </a:xfrm>
          <a:prstGeom prst="ellipse">
            <a:avLst/>
          </a:prstGeom>
          <a:noFill/>
          <a:ln w="76200">
            <a:solidFill>
              <a:schemeClr val="bg1">
                <a:lumMod val="6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E025332-07DB-4000-8BCB-CFC1686F453A}"/>
              </a:ext>
            </a:extLst>
          </p:cNvPr>
          <p:cNvSpPr txBox="1"/>
          <p:nvPr/>
        </p:nvSpPr>
        <p:spPr>
          <a:xfrm>
            <a:off x="3747170" y="3265584"/>
            <a:ext cx="871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종합</a:t>
            </a:r>
            <a:endParaRPr lang="en-US" altLang="ko-KR" spc="-6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쇼핑몰</a:t>
            </a:r>
          </a:p>
        </p:txBody>
      </p:sp>
      <p:sp>
        <p:nvSpPr>
          <p:cNvPr id="35" name="Oval 69">
            <a:extLst>
              <a:ext uri="{FF2B5EF4-FFF2-40B4-BE49-F238E27FC236}">
                <a16:creationId xmlns:a16="http://schemas.microsoft.com/office/drawing/2014/main" id="{B6EA3FB6-2FD2-4A62-A023-792395A37B6B}"/>
              </a:ext>
            </a:extLst>
          </p:cNvPr>
          <p:cNvSpPr/>
          <p:nvPr/>
        </p:nvSpPr>
        <p:spPr>
          <a:xfrm>
            <a:off x="5104297" y="3054573"/>
            <a:ext cx="1075325" cy="1075326"/>
          </a:xfrm>
          <a:prstGeom prst="ellipse">
            <a:avLst/>
          </a:prstGeom>
          <a:noFill/>
          <a:ln w="76200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36" name="Oval 70">
            <a:extLst>
              <a:ext uri="{FF2B5EF4-FFF2-40B4-BE49-F238E27FC236}">
                <a16:creationId xmlns:a16="http://schemas.microsoft.com/office/drawing/2014/main" id="{3CD6F38F-3C8C-4A78-82A6-FC1C52E4D598}"/>
              </a:ext>
            </a:extLst>
          </p:cNvPr>
          <p:cNvSpPr/>
          <p:nvPr/>
        </p:nvSpPr>
        <p:spPr>
          <a:xfrm>
            <a:off x="5140626" y="3090902"/>
            <a:ext cx="1002668" cy="1002669"/>
          </a:xfrm>
          <a:prstGeom prst="ellipse">
            <a:avLst/>
          </a:prstGeom>
          <a:noFill/>
          <a:ln w="76200">
            <a:solidFill>
              <a:schemeClr val="bg1">
                <a:lumMod val="6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7FD93A5-B983-4590-9ED3-DB55860A7E4E}"/>
              </a:ext>
            </a:extLst>
          </p:cNvPr>
          <p:cNvSpPr txBox="1"/>
          <p:nvPr/>
        </p:nvSpPr>
        <p:spPr>
          <a:xfrm>
            <a:off x="5206017" y="3404083"/>
            <a:ext cx="871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SNS</a:t>
            </a:r>
            <a:endParaRPr lang="ko-KR" altLang="en-US" spc="-6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9" name="Oval 73">
            <a:extLst>
              <a:ext uri="{FF2B5EF4-FFF2-40B4-BE49-F238E27FC236}">
                <a16:creationId xmlns:a16="http://schemas.microsoft.com/office/drawing/2014/main" id="{7BD74364-4D25-4A1B-B478-F8FAED9B57F6}"/>
              </a:ext>
            </a:extLst>
          </p:cNvPr>
          <p:cNvSpPr/>
          <p:nvPr/>
        </p:nvSpPr>
        <p:spPr>
          <a:xfrm>
            <a:off x="6563144" y="3055136"/>
            <a:ext cx="1075325" cy="1075326"/>
          </a:xfrm>
          <a:prstGeom prst="ellipse">
            <a:avLst/>
          </a:prstGeom>
          <a:noFill/>
          <a:ln w="76200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40" name="Oval 74">
            <a:hlinkClick r:id="rId2"/>
            <a:extLst>
              <a:ext uri="{FF2B5EF4-FFF2-40B4-BE49-F238E27FC236}">
                <a16:creationId xmlns:a16="http://schemas.microsoft.com/office/drawing/2014/main" id="{A855835B-4FF9-4701-8630-7B1CD4969FD2}"/>
              </a:ext>
            </a:extLst>
          </p:cNvPr>
          <p:cNvSpPr/>
          <p:nvPr/>
        </p:nvSpPr>
        <p:spPr>
          <a:xfrm>
            <a:off x="6599473" y="3091465"/>
            <a:ext cx="1002668" cy="1002669"/>
          </a:xfrm>
          <a:prstGeom prst="ellipse">
            <a:avLst/>
          </a:prstGeom>
          <a:noFill/>
          <a:ln w="76200">
            <a:solidFill>
              <a:schemeClr val="bg1">
                <a:lumMod val="6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E564675-5A66-424E-9780-58E262D7334E}"/>
              </a:ext>
            </a:extLst>
          </p:cNvPr>
          <p:cNvSpPr txBox="1"/>
          <p:nvPr/>
        </p:nvSpPr>
        <p:spPr>
          <a:xfrm>
            <a:off x="6664864" y="3404083"/>
            <a:ext cx="871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6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자사몰</a:t>
            </a:r>
            <a:endParaRPr lang="ko-KR" altLang="en-US" spc="-6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C911BB5-3BCA-4D13-B061-26E31E43BD42}"/>
              </a:ext>
            </a:extLst>
          </p:cNvPr>
          <p:cNvSpPr/>
          <p:nvPr/>
        </p:nvSpPr>
        <p:spPr>
          <a:xfrm>
            <a:off x="727756" y="3018245"/>
            <a:ext cx="1075325" cy="1075326"/>
          </a:xfrm>
          <a:prstGeom prst="ellipse">
            <a:avLst/>
          </a:prstGeom>
          <a:noFill/>
          <a:ln w="76200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4206C68-28F5-41D8-967E-17EA94628E61}"/>
              </a:ext>
            </a:extLst>
          </p:cNvPr>
          <p:cNvSpPr/>
          <p:nvPr/>
        </p:nvSpPr>
        <p:spPr>
          <a:xfrm>
            <a:off x="764085" y="3054574"/>
            <a:ext cx="1002668" cy="1002669"/>
          </a:xfrm>
          <a:prstGeom prst="ellipse">
            <a:avLst/>
          </a:prstGeom>
          <a:noFill/>
          <a:ln w="76200">
            <a:solidFill>
              <a:schemeClr val="bg1">
                <a:lumMod val="6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2E952F2-7B94-424F-93F3-A638571F0711}"/>
              </a:ext>
            </a:extLst>
          </p:cNvPr>
          <p:cNvSpPr txBox="1"/>
          <p:nvPr/>
        </p:nvSpPr>
        <p:spPr>
          <a:xfrm>
            <a:off x="829476" y="3265584"/>
            <a:ext cx="871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오픈</a:t>
            </a:r>
            <a:endParaRPr lang="en-US" altLang="ko-KR" spc="-6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마켓</a:t>
            </a:r>
          </a:p>
        </p:txBody>
      </p:sp>
      <p:sp>
        <p:nvSpPr>
          <p:cNvPr id="48" name="Oval 73">
            <a:extLst>
              <a:ext uri="{FF2B5EF4-FFF2-40B4-BE49-F238E27FC236}">
                <a16:creationId xmlns:a16="http://schemas.microsoft.com/office/drawing/2014/main" id="{5EF8EB90-664D-4523-81AC-C0D70A5EA457}"/>
              </a:ext>
            </a:extLst>
          </p:cNvPr>
          <p:cNvSpPr/>
          <p:nvPr/>
        </p:nvSpPr>
        <p:spPr>
          <a:xfrm>
            <a:off x="8021991" y="3053940"/>
            <a:ext cx="1075325" cy="1075326"/>
          </a:xfrm>
          <a:prstGeom prst="ellipse">
            <a:avLst/>
          </a:prstGeom>
          <a:noFill/>
          <a:ln w="76200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49" name="Oval 74">
            <a:extLst>
              <a:ext uri="{FF2B5EF4-FFF2-40B4-BE49-F238E27FC236}">
                <a16:creationId xmlns:a16="http://schemas.microsoft.com/office/drawing/2014/main" id="{464DA4E1-D888-4DA6-A5F8-86931B811417}"/>
              </a:ext>
            </a:extLst>
          </p:cNvPr>
          <p:cNvSpPr/>
          <p:nvPr/>
        </p:nvSpPr>
        <p:spPr>
          <a:xfrm>
            <a:off x="8058320" y="3090269"/>
            <a:ext cx="1002668" cy="1002669"/>
          </a:xfrm>
          <a:prstGeom prst="ellipse">
            <a:avLst/>
          </a:prstGeom>
          <a:noFill/>
          <a:ln w="76200">
            <a:solidFill>
              <a:schemeClr val="bg1">
                <a:lumMod val="6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DBF35BD-D7AF-44EF-B4D2-8B45E8218367}"/>
              </a:ext>
            </a:extLst>
          </p:cNvPr>
          <p:cNvSpPr txBox="1"/>
          <p:nvPr/>
        </p:nvSpPr>
        <p:spPr>
          <a:xfrm>
            <a:off x="8085611" y="3227484"/>
            <a:ext cx="973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해외</a:t>
            </a:r>
            <a:endParaRPr lang="en-US" altLang="ko-KR" spc="-6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오픈마켓</a:t>
            </a:r>
          </a:p>
        </p:txBody>
      </p:sp>
      <p:grpSp>
        <p:nvGrpSpPr>
          <p:cNvPr id="6" name="그룹 1">
            <a:extLst>
              <a:ext uri="{FF2B5EF4-FFF2-40B4-BE49-F238E27FC236}">
                <a16:creationId xmlns:a16="http://schemas.microsoft.com/office/drawing/2014/main" id="{2F969A27-AB17-4868-B18D-63ACE0552B30}"/>
              </a:ext>
            </a:extLst>
          </p:cNvPr>
          <p:cNvGrpSpPr/>
          <p:nvPr/>
        </p:nvGrpSpPr>
        <p:grpSpPr>
          <a:xfrm>
            <a:off x="696066" y="4268253"/>
            <a:ext cx="1338586" cy="1609077"/>
            <a:chOff x="696066" y="4106328"/>
            <a:chExt cx="1338586" cy="1609077"/>
          </a:xfrm>
        </p:grpSpPr>
        <p:sp>
          <p:nvSpPr>
            <p:cNvPr id="27" name="타원 1">
              <a:extLst>
                <a:ext uri="{FF2B5EF4-FFF2-40B4-BE49-F238E27FC236}">
                  <a16:creationId xmlns:a16="http://schemas.microsoft.com/office/drawing/2014/main" id="{A168E7EA-0A88-46A4-9ADC-3EF1DE73E394}"/>
                </a:ext>
              </a:extLst>
            </p:cNvPr>
            <p:cNvSpPr/>
            <p:nvPr/>
          </p:nvSpPr>
          <p:spPr>
            <a:xfrm>
              <a:off x="696066" y="4163135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BE9680-FEA9-4483-9051-BB62808647D1}"/>
                </a:ext>
              </a:extLst>
            </p:cNvPr>
            <p:cNvSpPr txBox="1"/>
            <p:nvPr/>
          </p:nvSpPr>
          <p:spPr>
            <a:xfrm>
              <a:off x="861555" y="4106328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 err="1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지마켓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BEA9A35-B98A-4AEF-BE1C-045BE0A44155}"/>
                </a:ext>
              </a:extLst>
            </p:cNvPr>
            <p:cNvSpPr txBox="1"/>
            <p:nvPr/>
          </p:nvSpPr>
          <p:spPr>
            <a:xfrm>
              <a:off x="861555" y="4431653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11</a:t>
              </a:r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번가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D20B3C9-08AA-40CE-9C26-00F0107E7E3F}"/>
                </a:ext>
              </a:extLst>
            </p:cNvPr>
            <p:cNvSpPr txBox="1"/>
            <p:nvPr/>
          </p:nvSpPr>
          <p:spPr>
            <a:xfrm>
              <a:off x="861555" y="4756978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네이버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532F127-BF7C-466E-9B79-A7A36EE9715A}"/>
                </a:ext>
              </a:extLst>
            </p:cNvPr>
            <p:cNvSpPr txBox="1"/>
            <p:nvPr/>
          </p:nvSpPr>
          <p:spPr>
            <a:xfrm>
              <a:off x="861555" y="5082303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옥션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18EBDC7-A29E-40A6-919E-5ADD20EEA108}"/>
                </a:ext>
              </a:extLst>
            </p:cNvPr>
            <p:cNvSpPr txBox="1"/>
            <p:nvPr/>
          </p:nvSpPr>
          <p:spPr>
            <a:xfrm>
              <a:off x="861555" y="5407628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인터파크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61" name="타원 1">
              <a:extLst>
                <a:ext uri="{FF2B5EF4-FFF2-40B4-BE49-F238E27FC236}">
                  <a16:creationId xmlns:a16="http://schemas.microsoft.com/office/drawing/2014/main" id="{909DD808-597C-4123-B099-B9FAFDC17AC1}"/>
                </a:ext>
              </a:extLst>
            </p:cNvPr>
            <p:cNvSpPr/>
            <p:nvPr/>
          </p:nvSpPr>
          <p:spPr>
            <a:xfrm>
              <a:off x="696066" y="4496396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62" name="타원 1">
              <a:extLst>
                <a:ext uri="{FF2B5EF4-FFF2-40B4-BE49-F238E27FC236}">
                  <a16:creationId xmlns:a16="http://schemas.microsoft.com/office/drawing/2014/main" id="{B7A171C9-9818-4080-9D06-33D4118A6B11}"/>
                </a:ext>
              </a:extLst>
            </p:cNvPr>
            <p:cNvSpPr/>
            <p:nvPr/>
          </p:nvSpPr>
          <p:spPr>
            <a:xfrm>
              <a:off x="696066" y="4829657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63" name="타원 1">
              <a:extLst>
                <a:ext uri="{FF2B5EF4-FFF2-40B4-BE49-F238E27FC236}">
                  <a16:creationId xmlns:a16="http://schemas.microsoft.com/office/drawing/2014/main" id="{F7B4FAD4-6DDC-4AF9-88BD-3C3CBC6E0932}"/>
                </a:ext>
              </a:extLst>
            </p:cNvPr>
            <p:cNvSpPr/>
            <p:nvPr/>
          </p:nvSpPr>
          <p:spPr>
            <a:xfrm>
              <a:off x="696066" y="5162918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64" name="타원 1">
              <a:extLst>
                <a:ext uri="{FF2B5EF4-FFF2-40B4-BE49-F238E27FC236}">
                  <a16:creationId xmlns:a16="http://schemas.microsoft.com/office/drawing/2014/main" id="{D3136B16-425C-487D-BEDD-C3FCE3311C7B}"/>
                </a:ext>
              </a:extLst>
            </p:cNvPr>
            <p:cNvSpPr/>
            <p:nvPr/>
          </p:nvSpPr>
          <p:spPr>
            <a:xfrm>
              <a:off x="696066" y="5465699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</p:grpSp>
      <p:grpSp>
        <p:nvGrpSpPr>
          <p:cNvPr id="8" name="그룹 4">
            <a:extLst>
              <a:ext uri="{FF2B5EF4-FFF2-40B4-BE49-F238E27FC236}">
                <a16:creationId xmlns:a16="http://schemas.microsoft.com/office/drawing/2014/main" id="{EF04E870-22D0-41A8-85A4-0277B398D6CF}"/>
              </a:ext>
            </a:extLst>
          </p:cNvPr>
          <p:cNvGrpSpPr/>
          <p:nvPr/>
        </p:nvGrpSpPr>
        <p:grpSpPr>
          <a:xfrm>
            <a:off x="2181966" y="4268253"/>
            <a:ext cx="1338586" cy="958427"/>
            <a:chOff x="2181966" y="4106328"/>
            <a:chExt cx="1338586" cy="958427"/>
          </a:xfrm>
        </p:grpSpPr>
        <p:sp>
          <p:nvSpPr>
            <p:cNvPr id="65" name="타원 1">
              <a:extLst>
                <a:ext uri="{FF2B5EF4-FFF2-40B4-BE49-F238E27FC236}">
                  <a16:creationId xmlns:a16="http://schemas.microsoft.com/office/drawing/2014/main" id="{3288D9E6-620F-47F3-9492-167684873E6F}"/>
                </a:ext>
              </a:extLst>
            </p:cNvPr>
            <p:cNvSpPr/>
            <p:nvPr/>
          </p:nvSpPr>
          <p:spPr>
            <a:xfrm>
              <a:off x="2181966" y="4163135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324C0AF-F98F-46D7-A1C6-F7EBD55ADE5E}"/>
                </a:ext>
              </a:extLst>
            </p:cNvPr>
            <p:cNvSpPr txBox="1"/>
            <p:nvPr/>
          </p:nvSpPr>
          <p:spPr>
            <a:xfrm>
              <a:off x="2347455" y="4106328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 err="1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쿠팡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823E8F9-4A6A-4273-B613-CC18056B6A76}"/>
                </a:ext>
              </a:extLst>
            </p:cNvPr>
            <p:cNvSpPr txBox="1"/>
            <p:nvPr/>
          </p:nvSpPr>
          <p:spPr>
            <a:xfrm>
              <a:off x="2347455" y="4431653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 err="1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위메프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0614A24-73D6-4142-B03E-4F3A3019A5D4}"/>
                </a:ext>
              </a:extLst>
            </p:cNvPr>
            <p:cNvSpPr txBox="1"/>
            <p:nvPr/>
          </p:nvSpPr>
          <p:spPr>
            <a:xfrm>
              <a:off x="2347455" y="4756978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 err="1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티몬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71" name="타원 1">
              <a:extLst>
                <a:ext uri="{FF2B5EF4-FFF2-40B4-BE49-F238E27FC236}">
                  <a16:creationId xmlns:a16="http://schemas.microsoft.com/office/drawing/2014/main" id="{AE933ED1-FF05-4951-B56F-F0BD6DE28347}"/>
                </a:ext>
              </a:extLst>
            </p:cNvPr>
            <p:cNvSpPr/>
            <p:nvPr/>
          </p:nvSpPr>
          <p:spPr>
            <a:xfrm>
              <a:off x="2181966" y="4496396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72" name="타원 1">
              <a:extLst>
                <a:ext uri="{FF2B5EF4-FFF2-40B4-BE49-F238E27FC236}">
                  <a16:creationId xmlns:a16="http://schemas.microsoft.com/office/drawing/2014/main" id="{16E181B9-5E75-4FC3-B8F3-7690AA6DDEEA}"/>
                </a:ext>
              </a:extLst>
            </p:cNvPr>
            <p:cNvSpPr/>
            <p:nvPr/>
          </p:nvSpPr>
          <p:spPr>
            <a:xfrm>
              <a:off x="2181966" y="4829657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</p:grpSp>
      <p:grpSp>
        <p:nvGrpSpPr>
          <p:cNvPr id="12" name="그룹 5">
            <a:extLst>
              <a:ext uri="{FF2B5EF4-FFF2-40B4-BE49-F238E27FC236}">
                <a16:creationId xmlns:a16="http://schemas.microsoft.com/office/drawing/2014/main" id="{AAAD51A0-1548-45A5-9653-5E24C0FC99EA}"/>
              </a:ext>
            </a:extLst>
          </p:cNvPr>
          <p:cNvGrpSpPr/>
          <p:nvPr/>
        </p:nvGrpSpPr>
        <p:grpSpPr>
          <a:xfrm>
            <a:off x="3627290" y="4268253"/>
            <a:ext cx="1338586" cy="1283752"/>
            <a:chOff x="3627290" y="4106328"/>
            <a:chExt cx="1338586" cy="1283752"/>
          </a:xfrm>
        </p:grpSpPr>
        <p:sp>
          <p:nvSpPr>
            <p:cNvPr id="76" name="타원 1">
              <a:extLst>
                <a:ext uri="{FF2B5EF4-FFF2-40B4-BE49-F238E27FC236}">
                  <a16:creationId xmlns:a16="http://schemas.microsoft.com/office/drawing/2014/main" id="{79CB07CA-3CA0-4128-AC73-35DA1A173334}"/>
                </a:ext>
              </a:extLst>
            </p:cNvPr>
            <p:cNvSpPr/>
            <p:nvPr/>
          </p:nvSpPr>
          <p:spPr>
            <a:xfrm>
              <a:off x="3627290" y="4163135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FAB9492-434D-4F29-A397-2B6D3E123EEE}"/>
                </a:ext>
              </a:extLst>
            </p:cNvPr>
            <p:cNvSpPr txBox="1"/>
            <p:nvPr/>
          </p:nvSpPr>
          <p:spPr>
            <a:xfrm>
              <a:off x="3792779" y="4106328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CJ</a:t>
              </a:r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몰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37A1C6F-A9EE-4F5B-8D66-032330A88098}"/>
                </a:ext>
              </a:extLst>
            </p:cNvPr>
            <p:cNvSpPr txBox="1"/>
            <p:nvPr/>
          </p:nvSpPr>
          <p:spPr>
            <a:xfrm>
              <a:off x="3792779" y="4431653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SSG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7BAAB95-4216-41DD-94E6-FE842541B870}"/>
                </a:ext>
              </a:extLst>
            </p:cNvPr>
            <p:cNvSpPr txBox="1"/>
            <p:nvPr/>
          </p:nvSpPr>
          <p:spPr>
            <a:xfrm>
              <a:off x="3792779" y="4756978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GS</a:t>
              </a:r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샵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971F6C4-D161-4EE9-A051-E376FB7C18D3}"/>
                </a:ext>
              </a:extLst>
            </p:cNvPr>
            <p:cNvSpPr txBox="1"/>
            <p:nvPr/>
          </p:nvSpPr>
          <p:spPr>
            <a:xfrm>
              <a:off x="3792779" y="5082303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 err="1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현대몰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81" name="타원 1">
              <a:extLst>
                <a:ext uri="{FF2B5EF4-FFF2-40B4-BE49-F238E27FC236}">
                  <a16:creationId xmlns:a16="http://schemas.microsoft.com/office/drawing/2014/main" id="{4C71568E-6037-4C75-881F-57F716CE8186}"/>
                </a:ext>
              </a:extLst>
            </p:cNvPr>
            <p:cNvSpPr/>
            <p:nvPr/>
          </p:nvSpPr>
          <p:spPr>
            <a:xfrm>
              <a:off x="3627290" y="4496396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82" name="타원 1">
              <a:extLst>
                <a:ext uri="{FF2B5EF4-FFF2-40B4-BE49-F238E27FC236}">
                  <a16:creationId xmlns:a16="http://schemas.microsoft.com/office/drawing/2014/main" id="{38B43160-C437-4E27-8732-261C9E5C5B10}"/>
                </a:ext>
              </a:extLst>
            </p:cNvPr>
            <p:cNvSpPr/>
            <p:nvPr/>
          </p:nvSpPr>
          <p:spPr>
            <a:xfrm>
              <a:off x="3627290" y="4829657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83" name="타원 1">
              <a:extLst>
                <a:ext uri="{FF2B5EF4-FFF2-40B4-BE49-F238E27FC236}">
                  <a16:creationId xmlns:a16="http://schemas.microsoft.com/office/drawing/2014/main" id="{CBA876DB-92A4-4862-9D6F-6A611D026917}"/>
                </a:ext>
              </a:extLst>
            </p:cNvPr>
            <p:cNvSpPr/>
            <p:nvPr/>
          </p:nvSpPr>
          <p:spPr>
            <a:xfrm>
              <a:off x="3627290" y="5162918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</p:grpSp>
      <p:grpSp>
        <p:nvGrpSpPr>
          <p:cNvPr id="13" name="그룹 18">
            <a:extLst>
              <a:ext uri="{FF2B5EF4-FFF2-40B4-BE49-F238E27FC236}">
                <a16:creationId xmlns:a16="http://schemas.microsoft.com/office/drawing/2014/main" id="{54FB62CB-C9EB-4DC7-9D3C-2BB6B4477715}"/>
              </a:ext>
            </a:extLst>
          </p:cNvPr>
          <p:cNvGrpSpPr/>
          <p:nvPr/>
        </p:nvGrpSpPr>
        <p:grpSpPr>
          <a:xfrm>
            <a:off x="6604717" y="4268253"/>
            <a:ext cx="1338586" cy="633102"/>
            <a:chOff x="6604717" y="4106328"/>
            <a:chExt cx="1338586" cy="633102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2BAEAE2-510F-46F9-AEAC-85FFACC4B6CF}"/>
                </a:ext>
              </a:extLst>
            </p:cNvPr>
            <p:cNvSpPr txBox="1"/>
            <p:nvPr/>
          </p:nvSpPr>
          <p:spPr>
            <a:xfrm>
              <a:off x="6770206" y="4106328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 err="1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고도몰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50472D7-2CEA-4608-852F-0083FEBAEF23}"/>
                </a:ext>
              </a:extLst>
            </p:cNvPr>
            <p:cNvSpPr txBox="1"/>
            <p:nvPr/>
          </p:nvSpPr>
          <p:spPr>
            <a:xfrm>
              <a:off x="6770206" y="4431653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카페</a:t>
              </a:r>
              <a:r>
                <a:rPr lang="en-US" altLang="ko-KR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24</a:t>
              </a: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53EDA82C-6824-4C3F-A1EF-D71C37F72F6E}"/>
                </a:ext>
              </a:extLst>
            </p:cNvPr>
            <p:cNvGrpSpPr/>
            <p:nvPr/>
          </p:nvGrpSpPr>
          <p:grpSpPr>
            <a:xfrm>
              <a:off x="6604717" y="4163135"/>
              <a:ext cx="171756" cy="505017"/>
              <a:chOff x="6604717" y="4163135"/>
              <a:chExt cx="171756" cy="505017"/>
            </a:xfrm>
          </p:grpSpPr>
          <p:sp>
            <p:nvSpPr>
              <p:cNvPr id="97" name="타원 1">
                <a:extLst>
                  <a:ext uri="{FF2B5EF4-FFF2-40B4-BE49-F238E27FC236}">
                    <a16:creationId xmlns:a16="http://schemas.microsoft.com/office/drawing/2014/main" id="{C91EAE72-C315-47FC-A2CD-3620A2BCD5DB}"/>
                  </a:ext>
                </a:extLst>
              </p:cNvPr>
              <p:cNvSpPr/>
              <p:nvPr/>
            </p:nvSpPr>
            <p:spPr>
              <a:xfrm>
                <a:off x="6604717" y="4163135"/>
                <a:ext cx="171756" cy="171756"/>
              </a:xfrm>
              <a:custGeom>
                <a:avLst/>
                <a:gdLst/>
                <a:ahLst/>
                <a:cxnLst/>
                <a:rect l="l" t="t" r="r" b="b"/>
                <a:pathLst>
                  <a:path w="432048" h="432048">
                    <a:moveTo>
                      <a:pt x="339849" y="120774"/>
                    </a:moveTo>
                    <a:lnTo>
                      <a:pt x="211262" y="211262"/>
                    </a:lnTo>
                    <a:lnTo>
                      <a:pt x="92199" y="149349"/>
                    </a:lnTo>
                    <a:lnTo>
                      <a:pt x="216024" y="311274"/>
                    </a:lnTo>
                    <a:close/>
                    <a:moveTo>
                      <a:pt x="216024" y="0"/>
                    </a:moveTo>
                    <a:cubicBezTo>
                      <a:pt x="335331" y="0"/>
                      <a:pt x="432048" y="96717"/>
                      <a:pt x="432048" y="216024"/>
                    </a:cubicBezTo>
                    <a:cubicBezTo>
                      <a:pt x="432048" y="335331"/>
                      <a:pt x="335331" y="432048"/>
                      <a:pt x="216024" y="432048"/>
                    </a:cubicBezTo>
                    <a:cubicBezTo>
                      <a:pt x="96717" y="432048"/>
                      <a:pt x="0" y="335331"/>
                      <a:pt x="0" y="216024"/>
                    </a:cubicBezTo>
                    <a:cubicBezTo>
                      <a:pt x="0" y="96717"/>
                      <a:pt x="96717" y="0"/>
                      <a:pt x="216024" y="0"/>
                    </a:cubicBezTo>
                    <a:close/>
                  </a:path>
                </a:pathLst>
              </a:custGeom>
              <a:solidFill>
                <a:srgbClr val="FFC000">
                  <a:alpha val="8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600" dirty="0"/>
              </a:p>
              <a:p>
                <a:pPr algn="ctr"/>
                <a:endParaRPr lang="ko-KR" altLang="en-US" sz="1600" dirty="0"/>
              </a:p>
            </p:txBody>
          </p:sp>
          <p:sp>
            <p:nvSpPr>
              <p:cNvPr id="102" name="타원 1">
                <a:extLst>
                  <a:ext uri="{FF2B5EF4-FFF2-40B4-BE49-F238E27FC236}">
                    <a16:creationId xmlns:a16="http://schemas.microsoft.com/office/drawing/2014/main" id="{0716C2C1-8B4B-4869-AC28-64E5DF8C4ACD}"/>
                  </a:ext>
                </a:extLst>
              </p:cNvPr>
              <p:cNvSpPr/>
              <p:nvPr/>
            </p:nvSpPr>
            <p:spPr>
              <a:xfrm>
                <a:off x="6604717" y="4496396"/>
                <a:ext cx="171756" cy="171756"/>
              </a:xfrm>
              <a:custGeom>
                <a:avLst/>
                <a:gdLst/>
                <a:ahLst/>
                <a:cxnLst/>
                <a:rect l="l" t="t" r="r" b="b"/>
                <a:pathLst>
                  <a:path w="432048" h="432048">
                    <a:moveTo>
                      <a:pt x="339849" y="120774"/>
                    </a:moveTo>
                    <a:lnTo>
                      <a:pt x="211262" y="211262"/>
                    </a:lnTo>
                    <a:lnTo>
                      <a:pt x="92199" y="149349"/>
                    </a:lnTo>
                    <a:lnTo>
                      <a:pt x="216024" y="311274"/>
                    </a:lnTo>
                    <a:close/>
                    <a:moveTo>
                      <a:pt x="216024" y="0"/>
                    </a:moveTo>
                    <a:cubicBezTo>
                      <a:pt x="335331" y="0"/>
                      <a:pt x="432048" y="96717"/>
                      <a:pt x="432048" y="216024"/>
                    </a:cubicBezTo>
                    <a:cubicBezTo>
                      <a:pt x="432048" y="335331"/>
                      <a:pt x="335331" y="432048"/>
                      <a:pt x="216024" y="432048"/>
                    </a:cubicBezTo>
                    <a:cubicBezTo>
                      <a:pt x="96717" y="432048"/>
                      <a:pt x="0" y="335331"/>
                      <a:pt x="0" y="216024"/>
                    </a:cubicBezTo>
                    <a:cubicBezTo>
                      <a:pt x="0" y="96717"/>
                      <a:pt x="96717" y="0"/>
                      <a:pt x="216024" y="0"/>
                    </a:cubicBezTo>
                    <a:close/>
                  </a:path>
                </a:pathLst>
              </a:custGeom>
              <a:solidFill>
                <a:srgbClr val="FFC000">
                  <a:alpha val="8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600" dirty="0"/>
              </a:p>
              <a:p>
                <a:pPr algn="ctr"/>
                <a:endParaRPr lang="ko-KR" altLang="en-US" sz="1600" dirty="0"/>
              </a:p>
            </p:txBody>
          </p:sp>
        </p:grpSp>
      </p:grpSp>
      <p:cxnSp>
        <p:nvCxnSpPr>
          <p:cNvPr id="113" name="직선 연결선 112">
            <a:extLst>
              <a:ext uri="{FF2B5EF4-FFF2-40B4-BE49-F238E27FC236}">
                <a16:creationId xmlns:a16="http://schemas.microsoft.com/office/drawing/2014/main" id="{FEF6B814-6DFB-4309-9CC1-60C35E5D7306}"/>
              </a:ext>
            </a:extLst>
          </p:cNvPr>
          <p:cNvCxnSpPr>
            <a:cxnSpLocks/>
          </p:cNvCxnSpPr>
          <p:nvPr/>
        </p:nvCxnSpPr>
        <p:spPr>
          <a:xfrm flipV="1">
            <a:off x="1269913" y="2681563"/>
            <a:ext cx="7315200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직선 연결선 122">
            <a:extLst>
              <a:ext uri="{FF2B5EF4-FFF2-40B4-BE49-F238E27FC236}">
                <a16:creationId xmlns:a16="http://schemas.microsoft.com/office/drawing/2014/main" id="{107B7755-27E4-4BC2-90B1-CF614CB1699A}"/>
              </a:ext>
            </a:extLst>
          </p:cNvPr>
          <p:cNvCxnSpPr/>
          <p:nvPr/>
        </p:nvCxnSpPr>
        <p:spPr>
          <a:xfrm>
            <a:off x="1269913" y="2681563"/>
            <a:ext cx="0" cy="363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id="{D828D280-24EF-4AB4-BA9F-6846D746C1A3}"/>
              </a:ext>
            </a:extLst>
          </p:cNvPr>
          <p:cNvCxnSpPr/>
          <p:nvPr/>
        </p:nvCxnSpPr>
        <p:spPr>
          <a:xfrm>
            <a:off x="2732953" y="2681563"/>
            <a:ext cx="0" cy="363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직선 연결선 124">
            <a:extLst>
              <a:ext uri="{FF2B5EF4-FFF2-40B4-BE49-F238E27FC236}">
                <a16:creationId xmlns:a16="http://schemas.microsoft.com/office/drawing/2014/main" id="{B9D9476C-5524-4658-868F-340C65E3780B}"/>
              </a:ext>
            </a:extLst>
          </p:cNvPr>
          <p:cNvCxnSpPr/>
          <p:nvPr/>
        </p:nvCxnSpPr>
        <p:spPr>
          <a:xfrm>
            <a:off x="4195993" y="2681563"/>
            <a:ext cx="0" cy="363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직선 연결선 125">
            <a:extLst>
              <a:ext uri="{FF2B5EF4-FFF2-40B4-BE49-F238E27FC236}">
                <a16:creationId xmlns:a16="http://schemas.microsoft.com/office/drawing/2014/main" id="{790C4384-2D3D-4177-8947-834990364120}"/>
              </a:ext>
            </a:extLst>
          </p:cNvPr>
          <p:cNvCxnSpPr/>
          <p:nvPr/>
        </p:nvCxnSpPr>
        <p:spPr>
          <a:xfrm>
            <a:off x="5659033" y="2681563"/>
            <a:ext cx="0" cy="363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직선 연결선 126">
            <a:extLst>
              <a:ext uri="{FF2B5EF4-FFF2-40B4-BE49-F238E27FC236}">
                <a16:creationId xmlns:a16="http://schemas.microsoft.com/office/drawing/2014/main" id="{2E02EC0D-9C49-4F86-A661-C8308F555386}"/>
              </a:ext>
            </a:extLst>
          </p:cNvPr>
          <p:cNvCxnSpPr/>
          <p:nvPr/>
        </p:nvCxnSpPr>
        <p:spPr>
          <a:xfrm>
            <a:off x="7122073" y="2681563"/>
            <a:ext cx="0" cy="363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직선 연결선 127">
            <a:extLst>
              <a:ext uri="{FF2B5EF4-FFF2-40B4-BE49-F238E27FC236}">
                <a16:creationId xmlns:a16="http://schemas.microsoft.com/office/drawing/2014/main" id="{5AB7F0AB-7907-4082-ACBB-DB9742EFC369}"/>
              </a:ext>
            </a:extLst>
          </p:cNvPr>
          <p:cNvCxnSpPr/>
          <p:nvPr/>
        </p:nvCxnSpPr>
        <p:spPr>
          <a:xfrm>
            <a:off x="8585113" y="2681563"/>
            <a:ext cx="0" cy="363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4A63A18-AEF3-4F59-A383-90B0DF00BBA7}"/>
              </a:ext>
            </a:extLst>
          </p:cNvPr>
          <p:cNvSpPr txBox="1"/>
          <p:nvPr/>
        </p:nvSpPr>
        <p:spPr>
          <a:xfrm>
            <a:off x="4418625" y="1540442"/>
            <a:ext cx="1075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온라인</a:t>
            </a:r>
            <a:endParaRPr lang="en-US" altLang="ko-KR" spc="-6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판매채널</a:t>
            </a:r>
          </a:p>
        </p:txBody>
      </p:sp>
      <p:sp>
        <p:nvSpPr>
          <p:cNvPr id="16" name="Oval 24">
            <a:extLst>
              <a:ext uri="{FF2B5EF4-FFF2-40B4-BE49-F238E27FC236}">
                <a16:creationId xmlns:a16="http://schemas.microsoft.com/office/drawing/2014/main" id="{C69C73F9-1F22-419F-9CF6-AD38A1C2F266}"/>
              </a:ext>
            </a:extLst>
          </p:cNvPr>
          <p:cNvSpPr/>
          <p:nvPr/>
        </p:nvSpPr>
        <p:spPr>
          <a:xfrm>
            <a:off x="4331814" y="1243243"/>
            <a:ext cx="1242372" cy="1242373"/>
          </a:xfrm>
          <a:prstGeom prst="ellipse">
            <a:avLst/>
          </a:prstGeom>
          <a:noFill/>
          <a:ln w="76200">
            <a:solidFill>
              <a:srgbClr val="BF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17" name="Oval 25">
            <a:extLst>
              <a:ext uri="{FF2B5EF4-FFF2-40B4-BE49-F238E27FC236}">
                <a16:creationId xmlns:a16="http://schemas.microsoft.com/office/drawing/2014/main" id="{EDFF6EB4-D72A-432F-AC01-D55DF7997986}"/>
              </a:ext>
            </a:extLst>
          </p:cNvPr>
          <p:cNvSpPr/>
          <p:nvPr/>
        </p:nvSpPr>
        <p:spPr>
          <a:xfrm>
            <a:off x="4403559" y="1306900"/>
            <a:ext cx="1105457" cy="1105458"/>
          </a:xfrm>
          <a:prstGeom prst="ellipse">
            <a:avLst/>
          </a:prstGeom>
          <a:noFill/>
          <a:ln w="76200">
            <a:solidFill>
              <a:srgbClr val="FFC0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131" name="직선 연결선 130">
            <a:extLst>
              <a:ext uri="{FF2B5EF4-FFF2-40B4-BE49-F238E27FC236}">
                <a16:creationId xmlns:a16="http://schemas.microsoft.com/office/drawing/2014/main" id="{7458A01B-B0C8-4B19-BD8D-C1178B17E475}"/>
              </a:ext>
            </a:extLst>
          </p:cNvPr>
          <p:cNvCxnSpPr>
            <a:cxnSpLocks/>
          </p:cNvCxnSpPr>
          <p:nvPr/>
        </p:nvCxnSpPr>
        <p:spPr>
          <a:xfrm>
            <a:off x="4938828" y="2495707"/>
            <a:ext cx="0" cy="18585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7">
            <a:extLst>
              <a:ext uri="{FF2B5EF4-FFF2-40B4-BE49-F238E27FC236}">
                <a16:creationId xmlns:a16="http://schemas.microsoft.com/office/drawing/2014/main" id="{00F7871E-761D-4FE4-AE6B-77810E0AD744}"/>
              </a:ext>
            </a:extLst>
          </p:cNvPr>
          <p:cNvGrpSpPr/>
          <p:nvPr/>
        </p:nvGrpSpPr>
        <p:grpSpPr>
          <a:xfrm>
            <a:off x="5118817" y="4268253"/>
            <a:ext cx="1446987" cy="1607602"/>
            <a:chOff x="5118817" y="4106328"/>
            <a:chExt cx="1446987" cy="1607602"/>
          </a:xfrm>
        </p:grpSpPr>
        <p:sp>
          <p:nvSpPr>
            <p:cNvPr id="84" name="타원 1">
              <a:extLst>
                <a:ext uri="{FF2B5EF4-FFF2-40B4-BE49-F238E27FC236}">
                  <a16:creationId xmlns:a16="http://schemas.microsoft.com/office/drawing/2014/main" id="{2553D61D-DD74-4E25-8FAF-5F33A11AC5D4}"/>
                </a:ext>
              </a:extLst>
            </p:cNvPr>
            <p:cNvSpPr/>
            <p:nvPr/>
          </p:nvSpPr>
          <p:spPr>
            <a:xfrm>
              <a:off x="5118817" y="4163135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FE1A5CA-DF64-4264-B9F9-721244D6B0FF}"/>
                </a:ext>
              </a:extLst>
            </p:cNvPr>
            <p:cNvSpPr txBox="1"/>
            <p:nvPr/>
          </p:nvSpPr>
          <p:spPr>
            <a:xfrm>
              <a:off x="5284306" y="4106328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블로그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022B62E-6BA9-4F68-8E66-FF98BF57D7DB}"/>
                </a:ext>
              </a:extLst>
            </p:cNvPr>
            <p:cNvSpPr txBox="1"/>
            <p:nvPr/>
          </p:nvSpPr>
          <p:spPr>
            <a:xfrm>
              <a:off x="5284306" y="4431653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페이스북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F617FD6-C84E-4514-9FE9-0DBF3F7BD274}"/>
                </a:ext>
              </a:extLst>
            </p:cNvPr>
            <p:cNvSpPr txBox="1"/>
            <p:nvPr/>
          </p:nvSpPr>
          <p:spPr>
            <a:xfrm>
              <a:off x="5284306" y="4756978"/>
              <a:ext cx="12814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카카오스토리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7E15782-4FF7-4C94-A00A-9C28264350E2}"/>
                </a:ext>
              </a:extLst>
            </p:cNvPr>
            <p:cNvSpPr txBox="1"/>
            <p:nvPr/>
          </p:nvSpPr>
          <p:spPr>
            <a:xfrm>
              <a:off x="5284306" y="5082303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 err="1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인스타그램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89" name="타원 1">
              <a:extLst>
                <a:ext uri="{FF2B5EF4-FFF2-40B4-BE49-F238E27FC236}">
                  <a16:creationId xmlns:a16="http://schemas.microsoft.com/office/drawing/2014/main" id="{A5B03A7E-E061-4B25-B33E-D76D6FD752F4}"/>
                </a:ext>
              </a:extLst>
            </p:cNvPr>
            <p:cNvSpPr/>
            <p:nvPr/>
          </p:nvSpPr>
          <p:spPr>
            <a:xfrm>
              <a:off x="5118817" y="4496396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90" name="타원 1">
              <a:extLst>
                <a:ext uri="{FF2B5EF4-FFF2-40B4-BE49-F238E27FC236}">
                  <a16:creationId xmlns:a16="http://schemas.microsoft.com/office/drawing/2014/main" id="{7FF9CC15-8268-45D7-817F-5FA8688CEB90}"/>
                </a:ext>
              </a:extLst>
            </p:cNvPr>
            <p:cNvSpPr/>
            <p:nvPr/>
          </p:nvSpPr>
          <p:spPr>
            <a:xfrm>
              <a:off x="5118817" y="4829657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91" name="타원 1">
              <a:extLst>
                <a:ext uri="{FF2B5EF4-FFF2-40B4-BE49-F238E27FC236}">
                  <a16:creationId xmlns:a16="http://schemas.microsoft.com/office/drawing/2014/main" id="{2F4ED3BF-D90A-4B5E-B436-EFB6703360DE}"/>
                </a:ext>
              </a:extLst>
            </p:cNvPr>
            <p:cNvSpPr/>
            <p:nvPr/>
          </p:nvSpPr>
          <p:spPr>
            <a:xfrm>
              <a:off x="5118817" y="5162918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8A62E713-239A-4CEC-AF96-87CC9D6BDEB8}"/>
                </a:ext>
              </a:extLst>
            </p:cNvPr>
            <p:cNvSpPr txBox="1"/>
            <p:nvPr/>
          </p:nvSpPr>
          <p:spPr>
            <a:xfrm>
              <a:off x="5284306" y="5406153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네이버 밴드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135" name="타원 1">
              <a:extLst>
                <a:ext uri="{FF2B5EF4-FFF2-40B4-BE49-F238E27FC236}">
                  <a16:creationId xmlns:a16="http://schemas.microsoft.com/office/drawing/2014/main" id="{529538DA-BCE2-48C7-A37B-C7FE3A574D16}"/>
                </a:ext>
              </a:extLst>
            </p:cNvPr>
            <p:cNvSpPr/>
            <p:nvPr/>
          </p:nvSpPr>
          <p:spPr>
            <a:xfrm>
              <a:off x="5118817" y="5486768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</p:grpSp>
      <p:sp>
        <p:nvSpPr>
          <p:cNvPr id="28" name="슬라이드 번호 개체 틀 27">
            <a:extLst>
              <a:ext uri="{FF2B5EF4-FFF2-40B4-BE49-F238E27FC236}">
                <a16:creationId xmlns:a16="http://schemas.microsoft.com/office/drawing/2014/main" id="{8B016543-F0EC-42AA-88E0-FC4627D717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5</a:t>
            </a:fld>
            <a:endParaRPr lang="ko-KR" altLang="en-US"/>
          </a:p>
        </p:txBody>
      </p:sp>
      <p:grpSp>
        <p:nvGrpSpPr>
          <p:cNvPr id="23" name="그룹 102"/>
          <p:cNvGrpSpPr/>
          <p:nvPr/>
        </p:nvGrpSpPr>
        <p:grpSpPr>
          <a:xfrm>
            <a:off x="8057266" y="4268253"/>
            <a:ext cx="1346818" cy="1259184"/>
            <a:chOff x="8057266" y="4106328"/>
            <a:chExt cx="1346818" cy="1259184"/>
          </a:xfrm>
        </p:grpSpPr>
        <p:sp>
          <p:nvSpPr>
            <p:cNvPr id="107" name="타원 1">
              <a:extLst>
                <a:ext uri="{FF2B5EF4-FFF2-40B4-BE49-F238E27FC236}">
                  <a16:creationId xmlns:a16="http://schemas.microsoft.com/office/drawing/2014/main" id="{018F4E50-9468-4CF8-8239-BA07986591F3}"/>
                </a:ext>
              </a:extLst>
            </p:cNvPr>
            <p:cNvSpPr/>
            <p:nvPr/>
          </p:nvSpPr>
          <p:spPr>
            <a:xfrm>
              <a:off x="8057266" y="4163135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DFE52DA9-E974-4307-83DF-C0B60AB1AD5E}"/>
                </a:ext>
              </a:extLst>
            </p:cNvPr>
            <p:cNvSpPr txBox="1"/>
            <p:nvPr/>
          </p:nvSpPr>
          <p:spPr>
            <a:xfrm>
              <a:off x="8222755" y="4106328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아마존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08ADE7F4-C1F1-4D6A-8A11-730977099E48}"/>
                </a:ext>
              </a:extLst>
            </p:cNvPr>
            <p:cNvSpPr txBox="1"/>
            <p:nvPr/>
          </p:nvSpPr>
          <p:spPr>
            <a:xfrm>
              <a:off x="8222755" y="4431653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 err="1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타오바오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110" name="타원 1">
              <a:extLst>
                <a:ext uri="{FF2B5EF4-FFF2-40B4-BE49-F238E27FC236}">
                  <a16:creationId xmlns:a16="http://schemas.microsoft.com/office/drawing/2014/main" id="{CFBE652A-C880-4ED4-8E57-272EB127AD12}"/>
                </a:ext>
              </a:extLst>
            </p:cNvPr>
            <p:cNvSpPr/>
            <p:nvPr/>
          </p:nvSpPr>
          <p:spPr>
            <a:xfrm>
              <a:off x="8057266" y="4496396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08ADE7F4-C1F1-4D6A-8A11-730977099E48}"/>
                </a:ext>
              </a:extLst>
            </p:cNvPr>
            <p:cNvSpPr txBox="1"/>
            <p:nvPr/>
          </p:nvSpPr>
          <p:spPr>
            <a:xfrm>
              <a:off x="8226871" y="4748813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큐텐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8ADE7F4-C1F1-4D6A-8A11-730977099E48}"/>
                </a:ext>
              </a:extLst>
            </p:cNvPr>
            <p:cNvSpPr txBox="1"/>
            <p:nvPr/>
          </p:nvSpPr>
          <p:spPr>
            <a:xfrm>
              <a:off x="8230987" y="5057735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라자다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100" name="타원 1">
              <a:extLst>
                <a:ext uri="{FF2B5EF4-FFF2-40B4-BE49-F238E27FC236}">
                  <a16:creationId xmlns:a16="http://schemas.microsoft.com/office/drawing/2014/main" id="{018F4E50-9468-4CF8-8239-BA07986591F3}"/>
                </a:ext>
              </a:extLst>
            </p:cNvPr>
            <p:cNvSpPr/>
            <p:nvPr/>
          </p:nvSpPr>
          <p:spPr>
            <a:xfrm>
              <a:off x="8061382" y="4801577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101" name="타원 1">
              <a:extLst>
                <a:ext uri="{FF2B5EF4-FFF2-40B4-BE49-F238E27FC236}">
                  <a16:creationId xmlns:a16="http://schemas.microsoft.com/office/drawing/2014/main" id="{CFBE652A-C880-4ED4-8E57-272EB127AD12}"/>
                </a:ext>
              </a:extLst>
            </p:cNvPr>
            <p:cNvSpPr/>
            <p:nvPr/>
          </p:nvSpPr>
          <p:spPr>
            <a:xfrm>
              <a:off x="8061382" y="5134838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7196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>
            <a:extLst>
              <a:ext uri="{FF2B5EF4-FFF2-40B4-BE49-F238E27FC236}">
                <a16:creationId xmlns:a16="http://schemas.microsoft.com/office/drawing/2014/main" id="{CD8220CB-7B3A-44C2-ABA4-686C412759B5}"/>
              </a:ext>
            </a:extLst>
          </p:cNvPr>
          <p:cNvSpPr/>
          <p:nvPr/>
        </p:nvSpPr>
        <p:spPr>
          <a:xfrm>
            <a:off x="0" y="5944145"/>
            <a:ext cx="9918383" cy="9138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/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0</a:t>
            </a:r>
            <a:fld id="{782E4773-AFEB-48FA-B7C5-C54D3EB2269D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grpSp>
        <p:nvGrpSpPr>
          <p:cNvPr id="3" name="그룹 3"/>
          <p:cNvGrpSpPr/>
          <p:nvPr/>
        </p:nvGrpSpPr>
        <p:grpSpPr>
          <a:xfrm>
            <a:off x="928147" y="3095464"/>
            <a:ext cx="8049707" cy="2845836"/>
            <a:chOff x="1285852" y="2643188"/>
            <a:chExt cx="7072362" cy="2500312"/>
          </a:xfrm>
        </p:grpSpPr>
        <p:pic>
          <p:nvPicPr>
            <p:cNvPr id="5" name="그림 4" descr="메디힐마스크팩.png"/>
            <p:cNvPicPr>
              <a:picLocks noChangeAspect="1"/>
            </p:cNvPicPr>
            <p:nvPr/>
          </p:nvPicPr>
          <p:blipFill>
            <a:blip r:embed="rId2" cstate="print"/>
            <a:srcRect t="18055" r="12467" b="33334"/>
            <a:stretch>
              <a:fillRect/>
            </a:stretch>
          </p:blipFill>
          <p:spPr>
            <a:xfrm>
              <a:off x="3492860" y="2643188"/>
              <a:ext cx="2507900" cy="2500312"/>
            </a:xfrm>
            <a:prstGeom prst="rect">
              <a:avLst/>
            </a:prstGeom>
          </p:spPr>
        </p:pic>
        <p:pic>
          <p:nvPicPr>
            <p:cNvPr id="6" name="그림 5" descr="ㅇㅇㅇ.png"/>
            <p:cNvPicPr>
              <a:picLocks noChangeAspect="1"/>
            </p:cNvPicPr>
            <p:nvPr/>
          </p:nvPicPr>
          <p:blipFill>
            <a:blip r:embed="rId3" cstate="print"/>
            <a:srcRect l="9974" t="19445" r="17718" b="33334"/>
            <a:stretch>
              <a:fillRect/>
            </a:stretch>
          </p:blipFill>
          <p:spPr>
            <a:xfrm>
              <a:off x="1285852" y="2714662"/>
              <a:ext cx="2071702" cy="2428838"/>
            </a:xfrm>
            <a:prstGeom prst="rect">
              <a:avLst/>
            </a:prstGeom>
          </p:spPr>
        </p:pic>
        <p:pic>
          <p:nvPicPr>
            <p:cNvPr id="7" name="그림 6" descr="네이버페이.png"/>
            <p:cNvPicPr>
              <a:picLocks noChangeAspect="1"/>
            </p:cNvPicPr>
            <p:nvPr/>
          </p:nvPicPr>
          <p:blipFill>
            <a:blip r:embed="rId4" cstate="print"/>
            <a:srcRect l="7480" t="19445" r="17718" b="33334"/>
            <a:stretch>
              <a:fillRect/>
            </a:stretch>
          </p:blipFill>
          <p:spPr>
            <a:xfrm>
              <a:off x="6215074" y="2714662"/>
              <a:ext cx="2143140" cy="2428838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1275742" y="1915395"/>
            <a:ext cx="1797287" cy="8412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국내 포털 점유율 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80%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쇼핑하기 전에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 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sz="1400" dirty="0" err="1">
                <a:latin typeface="KoPub돋움체 Medium" pitchFamily="18" charset="-127"/>
                <a:ea typeface="KoPub돋움체 Medium" pitchFamily="18" charset="-127"/>
              </a:rPr>
              <a:t>네이버에서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 검색부터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4701" y="1466851"/>
            <a:ext cx="19447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80" dirty="0">
                <a:latin typeface="KoPub돋움체 Bold" pitchFamily="18" charset="-127"/>
                <a:ea typeface="KoPub돋움체 Bold" pitchFamily="18" charset="-127"/>
              </a:rPr>
              <a:t>국내 검색포털 </a:t>
            </a:r>
            <a:r>
              <a:rPr lang="en-US" altLang="ko-KR" sz="2000" spc="-80" dirty="0">
                <a:latin typeface="KoPub돋움체 Bold" pitchFamily="18" charset="-127"/>
                <a:ea typeface="KoPub돋움체 Bold" pitchFamily="18" charset="-127"/>
              </a:rPr>
              <a:t>1</a:t>
            </a:r>
            <a:r>
              <a:rPr lang="ko-KR" altLang="en-US" sz="2000" spc="-80" dirty="0">
                <a:latin typeface="KoPub돋움체 Bold" pitchFamily="18" charset="-127"/>
                <a:ea typeface="KoPub돋움체 Bold" pitchFamily="18" charset="-127"/>
              </a:rPr>
              <a:t>위</a:t>
            </a:r>
            <a:endParaRPr lang="en-US" altLang="ko-KR" sz="2000" spc="-80" dirty="0">
              <a:latin typeface="KoPub돋움체 Bold" pitchFamily="18" charset="-127"/>
              <a:ea typeface="KoPub돋움체 Bold" pitchFamily="18" charset="-127"/>
            </a:endParaRPr>
          </a:p>
        </p:txBody>
      </p:sp>
      <p:grpSp>
        <p:nvGrpSpPr>
          <p:cNvPr id="4" name="그룹 9"/>
          <p:cNvGrpSpPr/>
          <p:nvPr/>
        </p:nvGrpSpPr>
        <p:grpSpPr>
          <a:xfrm>
            <a:off x="1207321" y="2022472"/>
            <a:ext cx="69635" cy="83884"/>
            <a:chOff x="3286116" y="674170"/>
            <a:chExt cx="1785950" cy="2151375"/>
          </a:xfrm>
        </p:grpSpPr>
        <p:sp>
          <p:nvSpPr>
            <p:cNvPr id="11" name="직사각형 10"/>
            <p:cNvSpPr/>
            <p:nvPr/>
          </p:nvSpPr>
          <p:spPr>
            <a:xfrm rot="18900000">
              <a:off x="3286116" y="857238"/>
              <a:ext cx="1785950" cy="178595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/>
            <a:p>
              <a:pPr algn="ctr"/>
              <a:endParaRPr lang="ko-KR" altLang="en-US" sz="1462">
                <a:latin typeface="Noto Sans Korean Regular" pitchFamily="34" charset="-127"/>
                <a:ea typeface="Noto Sans Korean Regular" pitchFamily="34" charset="-127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 rot="18900000">
              <a:off x="3730863" y="1931159"/>
              <a:ext cx="894386" cy="8943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/>
            <a:p>
              <a:pPr algn="ctr"/>
              <a:endParaRPr lang="ko-KR" altLang="en-US" sz="1462">
                <a:latin typeface="Noto Sans Korean Regular" pitchFamily="34" charset="-127"/>
                <a:ea typeface="Noto Sans Korean Regular" pitchFamily="34" charset="-127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 rot="18900000">
              <a:off x="3733084" y="674170"/>
              <a:ext cx="894386" cy="8943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/>
            <a:p>
              <a:pPr algn="ctr"/>
              <a:endParaRPr lang="ko-KR" altLang="en-US" sz="1462">
                <a:latin typeface="Noto Sans Korean Regular" pitchFamily="34" charset="-127"/>
                <a:ea typeface="Noto Sans Korean Regular" pitchFamily="34" charset="-127"/>
              </a:endParaRPr>
            </a:p>
          </p:txBody>
        </p:sp>
      </p:grpSp>
      <p:grpSp>
        <p:nvGrpSpPr>
          <p:cNvPr id="10" name="그룹 13"/>
          <p:cNvGrpSpPr/>
          <p:nvPr/>
        </p:nvGrpSpPr>
        <p:grpSpPr>
          <a:xfrm>
            <a:off x="1207321" y="2285955"/>
            <a:ext cx="69635" cy="83884"/>
            <a:chOff x="3286116" y="674170"/>
            <a:chExt cx="1785950" cy="2151375"/>
          </a:xfrm>
        </p:grpSpPr>
        <p:sp>
          <p:nvSpPr>
            <p:cNvPr id="15" name="직사각형 14"/>
            <p:cNvSpPr/>
            <p:nvPr/>
          </p:nvSpPr>
          <p:spPr>
            <a:xfrm rot="18900000">
              <a:off x="3286116" y="857238"/>
              <a:ext cx="1785950" cy="178595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/>
            <a:p>
              <a:pPr algn="ctr"/>
              <a:endParaRPr lang="ko-KR" altLang="en-US" sz="1462">
                <a:latin typeface="Noto Sans Korean Regular" pitchFamily="34" charset="-127"/>
                <a:ea typeface="Noto Sans Korean Regular" pitchFamily="34" charset="-127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 rot="18900000">
              <a:off x="3730863" y="1931159"/>
              <a:ext cx="894386" cy="8943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/>
            <a:p>
              <a:pPr algn="ctr"/>
              <a:endParaRPr lang="ko-KR" altLang="en-US" sz="1462">
                <a:latin typeface="Noto Sans Korean Regular" pitchFamily="34" charset="-127"/>
                <a:ea typeface="Noto Sans Korean Regular" pitchFamily="34" charset="-127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 rot="18900000">
              <a:off x="3733084" y="674170"/>
              <a:ext cx="894386" cy="8943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/>
            <a:p>
              <a:pPr algn="ctr"/>
              <a:endParaRPr lang="ko-KR" altLang="en-US" sz="1462">
                <a:latin typeface="Noto Sans Korean Regular" pitchFamily="34" charset="-127"/>
                <a:ea typeface="Noto Sans Korean Regular" pitchFamily="34" charset="-127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078219" y="1915395"/>
            <a:ext cx="2061783" cy="8412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sz="1400" dirty="0" err="1">
                <a:latin typeface="KoPub돋움체 Medium" pitchFamily="18" charset="-127"/>
                <a:ea typeface="KoPub돋움체 Medium" pitchFamily="18" charset="-127"/>
              </a:rPr>
              <a:t>네이버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 쇼핑 플랫폼</a:t>
            </a:r>
            <a:endParaRPr lang="en-US" altLang="ko-KR" sz="14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6%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의 저렴한 판매 수수료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 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(</a:t>
            </a:r>
            <a:r>
              <a:rPr lang="ko-KR" altLang="en-US" sz="1400" dirty="0" err="1">
                <a:latin typeface="KoPub돋움체 Medium" pitchFamily="18" charset="-127"/>
                <a:ea typeface="KoPub돋움체 Medium" pitchFamily="18" charset="-127"/>
              </a:rPr>
              <a:t>오픈마켓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 평균 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11.6%)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46093" y="1466851"/>
            <a:ext cx="21951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80" dirty="0">
                <a:latin typeface="KoPub돋움체 Bold" pitchFamily="18" charset="-127"/>
                <a:ea typeface="KoPub돋움체 Bold" pitchFamily="18" charset="-127"/>
              </a:rPr>
              <a:t>쇼핑</a:t>
            </a:r>
            <a:r>
              <a:rPr lang="en-US" altLang="ko-KR" sz="2000" spc="-80" dirty="0"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en-US" altLang="ko-KR" sz="1600" spc="-80" dirty="0">
                <a:latin typeface="KoPub돋움체 Bold" pitchFamily="18" charset="-127"/>
                <a:ea typeface="KoPub돋움체 Bold" pitchFamily="18" charset="-127"/>
              </a:rPr>
              <a:t>-</a:t>
            </a:r>
            <a:r>
              <a:rPr lang="en-US" altLang="ko-KR" sz="2000" spc="-80" dirty="0"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sz="2000" spc="-80" dirty="0">
                <a:latin typeface="KoPub돋움체 Bold" pitchFamily="18" charset="-127"/>
                <a:ea typeface="KoPub돋움체 Bold" pitchFamily="18" charset="-127"/>
              </a:rPr>
              <a:t>스마트 스토어</a:t>
            </a:r>
            <a:endParaRPr lang="en-US" altLang="ko-KR" sz="2000" spc="-80" dirty="0">
              <a:latin typeface="KoPub돋움체 Bold" pitchFamily="18" charset="-127"/>
              <a:ea typeface="KoPub돋움체 Bold" pitchFamily="18" charset="-127"/>
            </a:endParaRPr>
          </a:p>
        </p:txBody>
      </p:sp>
      <p:grpSp>
        <p:nvGrpSpPr>
          <p:cNvPr id="14" name="그룹 19"/>
          <p:cNvGrpSpPr/>
          <p:nvPr/>
        </p:nvGrpSpPr>
        <p:grpSpPr>
          <a:xfrm>
            <a:off x="3996909" y="2036022"/>
            <a:ext cx="69635" cy="83884"/>
            <a:chOff x="3286116" y="674170"/>
            <a:chExt cx="1785950" cy="2151375"/>
          </a:xfrm>
        </p:grpSpPr>
        <p:sp>
          <p:nvSpPr>
            <p:cNvPr id="21" name="직사각형 20"/>
            <p:cNvSpPr/>
            <p:nvPr/>
          </p:nvSpPr>
          <p:spPr>
            <a:xfrm rot="18900000">
              <a:off x="3286116" y="857238"/>
              <a:ext cx="1785950" cy="178595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/>
            <a:p>
              <a:pPr algn="ctr"/>
              <a:endParaRPr lang="ko-KR" altLang="en-US" sz="1462">
                <a:latin typeface="Noto Sans Korean Regular" pitchFamily="34" charset="-127"/>
                <a:ea typeface="Noto Sans Korean Regular" pitchFamily="34" charset="-127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 rot="18900000">
              <a:off x="3730863" y="1931159"/>
              <a:ext cx="894386" cy="8943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/>
            <a:p>
              <a:pPr algn="ctr"/>
              <a:endParaRPr lang="ko-KR" altLang="en-US" sz="1462">
                <a:latin typeface="Noto Sans Korean Regular" pitchFamily="34" charset="-127"/>
                <a:ea typeface="Noto Sans Korean Regular" pitchFamily="34" charset="-127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 rot="18900000">
              <a:off x="3733084" y="674170"/>
              <a:ext cx="894386" cy="8943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/>
            <a:p>
              <a:pPr algn="ctr"/>
              <a:endParaRPr lang="ko-KR" altLang="en-US" sz="1462">
                <a:latin typeface="Noto Sans Korean Regular" pitchFamily="34" charset="-127"/>
                <a:ea typeface="Noto Sans Korean Regular" pitchFamily="34" charset="-127"/>
              </a:endParaRPr>
            </a:p>
          </p:txBody>
        </p:sp>
      </p:grpSp>
      <p:grpSp>
        <p:nvGrpSpPr>
          <p:cNvPr id="20" name="그룹 23"/>
          <p:cNvGrpSpPr/>
          <p:nvPr/>
        </p:nvGrpSpPr>
        <p:grpSpPr>
          <a:xfrm>
            <a:off x="3996909" y="2299504"/>
            <a:ext cx="69635" cy="83884"/>
            <a:chOff x="3286116" y="674170"/>
            <a:chExt cx="1785950" cy="2151375"/>
          </a:xfrm>
        </p:grpSpPr>
        <p:sp>
          <p:nvSpPr>
            <p:cNvPr id="25" name="직사각형 24"/>
            <p:cNvSpPr/>
            <p:nvPr/>
          </p:nvSpPr>
          <p:spPr>
            <a:xfrm rot="18900000">
              <a:off x="3286116" y="857238"/>
              <a:ext cx="1785950" cy="178595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/>
            <a:p>
              <a:pPr algn="ctr"/>
              <a:endParaRPr lang="ko-KR" altLang="en-US" sz="1462">
                <a:latin typeface="Noto Sans Korean Regular" pitchFamily="34" charset="-127"/>
                <a:ea typeface="Noto Sans Korean Regular" pitchFamily="34" charset="-127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 rot="18900000">
              <a:off x="3730863" y="1931159"/>
              <a:ext cx="894386" cy="8943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/>
            <a:p>
              <a:pPr algn="ctr"/>
              <a:endParaRPr lang="ko-KR" altLang="en-US" sz="1462">
                <a:latin typeface="Noto Sans Korean Regular" pitchFamily="34" charset="-127"/>
                <a:ea typeface="Noto Sans Korean Regular" pitchFamily="34" charset="-127"/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 rot="18900000">
              <a:off x="3733084" y="674170"/>
              <a:ext cx="894386" cy="8943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/>
            <a:p>
              <a:pPr algn="ctr"/>
              <a:endParaRPr lang="ko-KR" altLang="en-US" sz="1462">
                <a:latin typeface="Noto Sans Korean Regular" pitchFamily="34" charset="-127"/>
                <a:ea typeface="Noto Sans Korean Regular" pitchFamily="34" charset="-127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7005517" y="1915395"/>
            <a:ext cx="1858201" cy="8412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간편결제 이용자수 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1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위</a:t>
            </a:r>
            <a:endParaRPr lang="en-US" altLang="ko-KR" sz="14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비밀번호만 누르면 결제</a:t>
            </a:r>
            <a:endParaRPr lang="en-US" altLang="ko-KR" sz="14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포인트 적립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62432" y="1466851"/>
            <a:ext cx="1917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80" dirty="0">
                <a:latin typeface="KoPub돋움체 Bold" pitchFamily="18" charset="-127"/>
                <a:ea typeface="KoPub돋움체 Bold" pitchFamily="18" charset="-127"/>
              </a:rPr>
              <a:t>결제 </a:t>
            </a:r>
            <a:r>
              <a:rPr lang="en-US" altLang="ko-KR" sz="1600" spc="-80" dirty="0">
                <a:latin typeface="KoPub돋움체 Bold" pitchFamily="18" charset="-127"/>
                <a:ea typeface="KoPub돋움체 Bold" pitchFamily="18" charset="-127"/>
              </a:rPr>
              <a:t>-</a:t>
            </a:r>
            <a:r>
              <a:rPr lang="en-US" altLang="ko-KR" sz="2000" spc="-80" dirty="0"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sz="2000" spc="-80" dirty="0" err="1">
                <a:latin typeface="KoPub돋움체 Bold" pitchFamily="18" charset="-127"/>
                <a:ea typeface="KoPub돋움체 Bold" pitchFamily="18" charset="-127"/>
              </a:rPr>
              <a:t>네이버페이</a:t>
            </a:r>
            <a:endParaRPr lang="en-US" altLang="ko-KR" sz="2000" spc="-80" dirty="0">
              <a:latin typeface="KoPub돋움체 Bold" pitchFamily="18" charset="-127"/>
              <a:ea typeface="KoPub돋움체 Bold" pitchFamily="18" charset="-127"/>
            </a:endParaRPr>
          </a:p>
        </p:txBody>
      </p:sp>
      <p:grpSp>
        <p:nvGrpSpPr>
          <p:cNvPr id="24" name="그룹 29"/>
          <p:cNvGrpSpPr/>
          <p:nvPr/>
        </p:nvGrpSpPr>
        <p:grpSpPr>
          <a:xfrm>
            <a:off x="6924207" y="2036022"/>
            <a:ext cx="69635" cy="610848"/>
            <a:chOff x="6469603" y="2071684"/>
            <a:chExt cx="61181" cy="536683"/>
          </a:xfrm>
        </p:grpSpPr>
        <p:grpSp>
          <p:nvGrpSpPr>
            <p:cNvPr id="30" name="그룹 56"/>
            <p:cNvGrpSpPr/>
            <p:nvPr/>
          </p:nvGrpSpPr>
          <p:grpSpPr>
            <a:xfrm>
              <a:off x="6469603" y="2071684"/>
              <a:ext cx="61181" cy="73699"/>
              <a:chOff x="3286116" y="674170"/>
              <a:chExt cx="1785950" cy="2151375"/>
            </a:xfrm>
          </p:grpSpPr>
          <p:sp>
            <p:nvSpPr>
              <p:cNvPr id="40" name="직사각형 39"/>
              <p:cNvSpPr/>
              <p:nvPr/>
            </p:nvSpPr>
            <p:spPr>
              <a:xfrm rot="18900000">
                <a:off x="3286116" y="857238"/>
                <a:ext cx="1785950" cy="178595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7170" tIns="43585" rIns="87170" bIns="43585" rtlCol="0" anchor="ctr"/>
              <a:lstStyle/>
              <a:p>
                <a:pPr algn="ctr"/>
                <a:endParaRPr lang="ko-KR" altLang="en-US" sz="1462">
                  <a:latin typeface="Noto Sans Korean Regular" pitchFamily="34" charset="-127"/>
                  <a:ea typeface="Noto Sans Korean Regular" pitchFamily="34" charset="-127"/>
                </a:endParaRPr>
              </a:p>
            </p:txBody>
          </p:sp>
          <p:sp>
            <p:nvSpPr>
              <p:cNvPr id="41" name="직사각형 40"/>
              <p:cNvSpPr/>
              <p:nvPr/>
            </p:nvSpPr>
            <p:spPr>
              <a:xfrm rot="18900000">
                <a:off x="3730863" y="1931159"/>
                <a:ext cx="894386" cy="894386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7170" tIns="43585" rIns="87170" bIns="43585" rtlCol="0" anchor="ctr"/>
              <a:lstStyle/>
              <a:p>
                <a:pPr algn="ctr"/>
                <a:endParaRPr lang="ko-KR" altLang="en-US" sz="1462">
                  <a:latin typeface="Noto Sans Korean Regular" pitchFamily="34" charset="-127"/>
                  <a:ea typeface="Noto Sans Korean Regular" pitchFamily="34" charset="-127"/>
                </a:endParaRPr>
              </a:p>
            </p:txBody>
          </p:sp>
          <p:sp>
            <p:nvSpPr>
              <p:cNvPr id="42" name="직사각형 41"/>
              <p:cNvSpPr/>
              <p:nvPr/>
            </p:nvSpPr>
            <p:spPr>
              <a:xfrm rot="18900000">
                <a:off x="3733084" y="674170"/>
                <a:ext cx="894386" cy="894386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7170" tIns="43585" rIns="87170" bIns="43585" rtlCol="0" anchor="ctr"/>
              <a:lstStyle/>
              <a:p>
                <a:pPr algn="ctr"/>
                <a:endParaRPr lang="ko-KR" altLang="en-US" sz="1462">
                  <a:latin typeface="Noto Sans Korean Regular" pitchFamily="34" charset="-127"/>
                  <a:ea typeface="Noto Sans Korean Regular" pitchFamily="34" charset="-127"/>
                </a:endParaRPr>
              </a:p>
            </p:txBody>
          </p:sp>
        </p:grpSp>
        <p:grpSp>
          <p:nvGrpSpPr>
            <p:cNvPr id="31" name="그룹 57"/>
            <p:cNvGrpSpPr/>
            <p:nvPr/>
          </p:nvGrpSpPr>
          <p:grpSpPr>
            <a:xfrm>
              <a:off x="6469603" y="2303176"/>
              <a:ext cx="61181" cy="73699"/>
              <a:chOff x="3286116" y="674170"/>
              <a:chExt cx="1785950" cy="2151375"/>
            </a:xfrm>
          </p:grpSpPr>
          <p:sp>
            <p:nvSpPr>
              <p:cNvPr id="37" name="직사각형 36"/>
              <p:cNvSpPr/>
              <p:nvPr/>
            </p:nvSpPr>
            <p:spPr>
              <a:xfrm rot="18900000">
                <a:off x="3286116" y="857238"/>
                <a:ext cx="1785950" cy="178595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7170" tIns="43585" rIns="87170" bIns="43585" rtlCol="0" anchor="ctr"/>
              <a:lstStyle/>
              <a:p>
                <a:pPr algn="ctr"/>
                <a:endParaRPr lang="ko-KR" altLang="en-US" sz="1462">
                  <a:latin typeface="Noto Sans Korean Regular" pitchFamily="34" charset="-127"/>
                  <a:ea typeface="Noto Sans Korean Regular" pitchFamily="34" charset="-127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 rot="18900000">
                <a:off x="3730863" y="1931159"/>
                <a:ext cx="894386" cy="894386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7170" tIns="43585" rIns="87170" bIns="43585" rtlCol="0" anchor="ctr"/>
              <a:lstStyle/>
              <a:p>
                <a:pPr algn="ctr"/>
                <a:endParaRPr lang="ko-KR" altLang="en-US" sz="1462">
                  <a:latin typeface="Noto Sans Korean Regular" pitchFamily="34" charset="-127"/>
                  <a:ea typeface="Noto Sans Korean Regular" pitchFamily="34" charset="-127"/>
                </a:endParaRPr>
              </a:p>
            </p:txBody>
          </p:sp>
          <p:sp>
            <p:nvSpPr>
              <p:cNvPr id="39" name="직사각형 38"/>
              <p:cNvSpPr/>
              <p:nvPr/>
            </p:nvSpPr>
            <p:spPr>
              <a:xfrm rot="18900000">
                <a:off x="3733084" y="674170"/>
                <a:ext cx="894386" cy="894386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7170" tIns="43585" rIns="87170" bIns="43585" rtlCol="0" anchor="ctr"/>
              <a:lstStyle/>
              <a:p>
                <a:pPr algn="ctr"/>
                <a:endParaRPr lang="ko-KR" altLang="en-US" sz="1462">
                  <a:latin typeface="Noto Sans Korean Regular" pitchFamily="34" charset="-127"/>
                  <a:ea typeface="Noto Sans Korean Regular" pitchFamily="34" charset="-127"/>
                </a:endParaRPr>
              </a:p>
            </p:txBody>
          </p:sp>
        </p:grpSp>
        <p:grpSp>
          <p:nvGrpSpPr>
            <p:cNvPr id="32" name="그룹 58"/>
            <p:cNvGrpSpPr/>
            <p:nvPr/>
          </p:nvGrpSpPr>
          <p:grpSpPr>
            <a:xfrm>
              <a:off x="6469603" y="2534668"/>
              <a:ext cx="61181" cy="73699"/>
              <a:chOff x="3286116" y="674170"/>
              <a:chExt cx="1785950" cy="2151375"/>
            </a:xfrm>
          </p:grpSpPr>
          <p:sp>
            <p:nvSpPr>
              <p:cNvPr id="34" name="직사각형 33"/>
              <p:cNvSpPr/>
              <p:nvPr/>
            </p:nvSpPr>
            <p:spPr>
              <a:xfrm rot="18900000">
                <a:off x="3286116" y="857238"/>
                <a:ext cx="1785950" cy="178595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7170" tIns="43585" rIns="87170" bIns="43585" rtlCol="0" anchor="ctr"/>
              <a:lstStyle/>
              <a:p>
                <a:pPr algn="ctr"/>
                <a:endParaRPr lang="ko-KR" altLang="en-US" sz="1462">
                  <a:latin typeface="Noto Sans Korean Regular" pitchFamily="34" charset="-127"/>
                  <a:ea typeface="Noto Sans Korean Regular" pitchFamily="34" charset="-127"/>
                </a:endParaRPr>
              </a:p>
            </p:txBody>
          </p:sp>
          <p:sp>
            <p:nvSpPr>
              <p:cNvPr id="35" name="직사각형 34"/>
              <p:cNvSpPr/>
              <p:nvPr/>
            </p:nvSpPr>
            <p:spPr>
              <a:xfrm rot="18900000">
                <a:off x="3730863" y="1931159"/>
                <a:ext cx="894386" cy="894386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7170" tIns="43585" rIns="87170" bIns="43585" rtlCol="0" anchor="ctr"/>
              <a:lstStyle/>
              <a:p>
                <a:pPr algn="ctr"/>
                <a:endParaRPr lang="ko-KR" altLang="en-US" sz="1462">
                  <a:latin typeface="Noto Sans Korean Regular" pitchFamily="34" charset="-127"/>
                  <a:ea typeface="Noto Sans Korean Regular" pitchFamily="34" charset="-127"/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 rot="18900000">
                <a:off x="3733084" y="674170"/>
                <a:ext cx="894386" cy="894386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7170" tIns="43585" rIns="87170" bIns="43585" rtlCol="0" anchor="ctr"/>
              <a:lstStyle/>
              <a:p>
                <a:pPr algn="ctr"/>
                <a:endParaRPr lang="ko-KR" altLang="en-US" sz="1462">
                  <a:latin typeface="Noto Sans Korean Regular" pitchFamily="34" charset="-127"/>
                  <a:ea typeface="Noto Sans Korean Regular" pitchFamily="34" charset="-127"/>
                </a:endParaRPr>
              </a:p>
            </p:txBody>
          </p:sp>
        </p:grpSp>
      </p:grpSp>
      <p:sp>
        <p:nvSpPr>
          <p:cNvPr id="46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7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3" name="그룹 47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43" name="그룹 50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52" name="타원 51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9FBEFBD9-BFAB-4B1F-93C8-278BAAEC544F}"/>
              </a:ext>
            </a:extLst>
          </p:cNvPr>
          <p:cNvSpPr/>
          <p:nvPr/>
        </p:nvSpPr>
        <p:spPr>
          <a:xfrm>
            <a:off x="922656" y="275207"/>
            <a:ext cx="37289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500"/>
              </a:spcBef>
            </a:pP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국내 온라인 쇼핑</a:t>
            </a:r>
            <a:r>
              <a:rPr lang="en-US" altLang="ko-KR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,</a:t>
            </a:r>
            <a:r>
              <a:rPr lang="en-US" altLang="ko-KR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 </a:t>
            </a:r>
            <a:r>
              <a:rPr lang="ko-KR" altLang="en-US" sz="2000" dirty="0" err="1">
                <a:solidFill>
                  <a:srgbClr val="FFC000"/>
                </a:soli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네이버</a:t>
            </a:r>
            <a:r>
              <a:rPr lang="ko-KR" altLang="en-US" sz="200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를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 주목하라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B" panose="02020503020101020101" pitchFamily="18" charset="-127"/>
              <a:ea typeface="KBIZ한마음고딕 B" panose="02020503020101020101" pitchFamily="18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4B20F1F-807E-4B31-9A4C-E7385EAD3B5C}"/>
              </a:ext>
            </a:extLst>
          </p:cNvPr>
          <p:cNvSpPr txBox="1"/>
          <p:nvPr/>
        </p:nvSpPr>
        <p:spPr>
          <a:xfrm>
            <a:off x="1648249" y="6205352"/>
            <a:ext cx="6609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강력한 검색기반</a:t>
            </a:r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을 통해 </a:t>
            </a:r>
            <a:r>
              <a:rPr lang="ko-KR" altLang="en-US" sz="20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강력한 온라인 쇼핑 채널 강자</a:t>
            </a:r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로 부상</a:t>
            </a:r>
            <a:endParaRPr lang="en-US" altLang="ko-KR" sz="2000" dirty="0">
              <a:solidFill>
                <a:srgbClr val="1A192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 rot="797621">
            <a:off x="4027677" y="2410810"/>
            <a:ext cx="1652983" cy="2364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43"/>
          <p:cNvGrpSpPr/>
          <p:nvPr/>
        </p:nvGrpSpPr>
        <p:grpSpPr>
          <a:xfrm>
            <a:off x="5780977" y="1457306"/>
            <a:ext cx="3618395" cy="3618395"/>
            <a:chOff x="5780978" y="1672465"/>
            <a:chExt cx="3403236" cy="3403236"/>
          </a:xfrm>
        </p:grpSpPr>
        <p:sp>
          <p:nvSpPr>
            <p:cNvPr id="13" name="타원 12"/>
            <p:cNvSpPr/>
            <p:nvPr/>
          </p:nvSpPr>
          <p:spPr>
            <a:xfrm>
              <a:off x="5780978" y="1672465"/>
              <a:ext cx="3403236" cy="34032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4" name="타원 13"/>
            <p:cNvSpPr/>
            <p:nvPr/>
          </p:nvSpPr>
          <p:spPr>
            <a:xfrm>
              <a:off x="5915317" y="1805357"/>
              <a:ext cx="3134559" cy="3134559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</p:grpSp>
      <p:grpSp>
        <p:nvGrpSpPr>
          <p:cNvPr id="4" name="그룹 44"/>
          <p:cNvGrpSpPr/>
          <p:nvPr/>
        </p:nvGrpSpPr>
        <p:grpSpPr>
          <a:xfrm>
            <a:off x="5939569" y="2425099"/>
            <a:ext cx="3301210" cy="1682809"/>
            <a:chOff x="5939569" y="2539378"/>
            <a:chExt cx="3301210" cy="1682809"/>
          </a:xfrm>
        </p:grpSpPr>
        <p:sp>
          <p:nvSpPr>
            <p:cNvPr id="15" name="직사각형 14"/>
            <p:cNvSpPr/>
            <p:nvPr/>
          </p:nvSpPr>
          <p:spPr>
            <a:xfrm>
              <a:off x="5939569" y="2539378"/>
              <a:ext cx="3301210" cy="9335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ko-KR" altLang="en-US" sz="1600" spc="-50" dirty="0" err="1">
                  <a:latin typeface="KoPub돋움체 Medium" pitchFamily="18" charset="-127"/>
                  <a:ea typeface="KoPub돋움체 Medium" pitchFamily="18" charset="-127"/>
                </a:rPr>
                <a:t>오픈마켓</a:t>
              </a:r>
              <a:r>
                <a:rPr lang="ko-KR" altLang="en-US" sz="1600" spc="-50" dirty="0">
                  <a:latin typeface="KoPub돋움체 Medium" pitchFamily="18" charset="-127"/>
                  <a:ea typeface="KoPub돋움체 Medium" pitchFamily="18" charset="-127"/>
                </a:rPr>
                <a:t> </a:t>
              </a:r>
              <a:r>
                <a:rPr lang="ko-KR" altLang="en-US" sz="1600" spc="-50" dirty="0" err="1">
                  <a:latin typeface="KoPub돋움체 Medium" pitchFamily="18" charset="-127"/>
                  <a:ea typeface="KoPub돋움체 Medium" pitchFamily="18" charset="-127"/>
                </a:rPr>
                <a:t>거래액</a:t>
              </a:r>
              <a:r>
                <a:rPr lang="ko-KR" altLang="en-US" sz="1600" spc="-50" dirty="0">
                  <a:latin typeface="KoPub돋움체 Medium" pitchFamily="18" charset="-127"/>
                  <a:ea typeface="KoPub돋움체 Medium" pitchFamily="18" charset="-127"/>
                </a:rPr>
                <a:t> 中</a:t>
              </a:r>
              <a:endParaRPr lang="en-US" altLang="ko-KR" sz="1600" spc="-50" dirty="0">
                <a:latin typeface="KoPub돋움체 Medium" pitchFamily="18" charset="-127"/>
                <a:ea typeface="KoPub돋움체 Medium" pitchFamily="18" charset="-127"/>
              </a:endParaRPr>
            </a:p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ko-KR" altLang="en-US" sz="1600" spc="-50" dirty="0" err="1">
                  <a:latin typeface="KoPub돋움체 Medium" pitchFamily="18" charset="-127"/>
                  <a:ea typeface="KoPub돋움체 Medium" pitchFamily="18" charset="-127"/>
                </a:rPr>
                <a:t>네이버</a:t>
              </a:r>
              <a:r>
                <a:rPr lang="ko-KR" altLang="en-US" sz="1600" spc="-50" dirty="0">
                  <a:latin typeface="KoPub돋움체 Medium" pitchFamily="18" charset="-127"/>
                  <a:ea typeface="KoPub돋움체 Medium" pitchFamily="18" charset="-127"/>
                </a:rPr>
                <a:t> 쇼핑을 통해 유입되는 비율</a:t>
              </a:r>
              <a:endParaRPr lang="en-US" altLang="ko-KR" sz="1600" spc="-50" dirty="0">
                <a:latin typeface="KoPub돋움체 Medium" pitchFamily="18" charset="-127"/>
                <a:ea typeface="KoPub돋움체 Medium" pitchFamily="18" charset="-127"/>
              </a:endParaRPr>
            </a:p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en-US" altLang="ko-KR" sz="1600" spc="-50" dirty="0">
                  <a:latin typeface="KoPub돋움체 Medium" pitchFamily="18" charset="-127"/>
                  <a:ea typeface="KoPub돋움체 Medium" pitchFamily="18" charset="-127"/>
                </a:rPr>
                <a:t>2~30%</a:t>
              </a:r>
              <a:r>
                <a:rPr lang="ko-KR" altLang="en-US" sz="1600" spc="-50" dirty="0">
                  <a:latin typeface="KoPub돋움체 Medium" pitchFamily="18" charset="-127"/>
                  <a:ea typeface="KoPub돋움체 Medium" pitchFamily="18" charset="-127"/>
                </a:rPr>
                <a:t>대까지 증가</a:t>
              </a:r>
              <a:endParaRPr lang="en-US" altLang="ko-KR" sz="1600" spc="-50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5939569" y="3586115"/>
              <a:ext cx="3301210" cy="636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ko-KR" altLang="en-US" sz="1600" spc="-50" dirty="0">
                  <a:latin typeface="KoPub돋움체 Medium" pitchFamily="18" charset="-127"/>
                  <a:ea typeface="KoPub돋움체 Medium" pitchFamily="18" charset="-127"/>
                </a:rPr>
                <a:t>가격비교 뿐만 아니라</a:t>
              </a:r>
              <a:endParaRPr lang="en-US" altLang="ko-KR" sz="1600" spc="-50" dirty="0">
                <a:latin typeface="KoPub돋움체 Medium" pitchFamily="18" charset="-127"/>
                <a:ea typeface="KoPub돋움체 Medium" pitchFamily="18" charset="-127"/>
              </a:endParaRPr>
            </a:p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ko-KR" altLang="en-US" sz="1600" spc="-50" dirty="0">
                  <a:latin typeface="KoPub돋움체 Medium" pitchFamily="18" charset="-127"/>
                  <a:ea typeface="KoPub돋움체 Medium" pitchFamily="18" charset="-127"/>
                </a:rPr>
                <a:t>기존 </a:t>
              </a:r>
              <a:r>
                <a:rPr lang="ko-KR" altLang="en-US" sz="1600" spc="-50" dirty="0" err="1">
                  <a:latin typeface="KoPub돋움체 Medium" pitchFamily="18" charset="-127"/>
                  <a:ea typeface="KoPub돋움체 Medium" pitchFamily="18" charset="-127"/>
                </a:rPr>
                <a:t>오픈마켓</a:t>
              </a:r>
              <a:r>
                <a:rPr lang="ko-KR" altLang="en-US" sz="1600" spc="-50" dirty="0">
                  <a:latin typeface="KoPub돋움체 Medium" pitchFamily="18" charset="-127"/>
                  <a:ea typeface="KoPub돋움체 Medium" pitchFamily="18" charset="-127"/>
                </a:rPr>
                <a:t> 가격을 할인판매 </a:t>
              </a:r>
              <a:endParaRPr lang="en-US" altLang="ko-KR" sz="1600" spc="-50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</p:grpSp>
      <p:sp>
        <p:nvSpPr>
          <p:cNvPr id="17" name="타원 16"/>
          <p:cNvSpPr/>
          <p:nvPr/>
        </p:nvSpPr>
        <p:spPr>
          <a:xfrm>
            <a:off x="533951" y="1547924"/>
            <a:ext cx="3618395" cy="361839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18" name="타원 17"/>
          <p:cNvSpPr/>
          <p:nvPr/>
        </p:nvSpPr>
        <p:spPr>
          <a:xfrm>
            <a:off x="676783" y="1689218"/>
            <a:ext cx="3332732" cy="3332732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grpSp>
        <p:nvGrpSpPr>
          <p:cNvPr id="5" name="그룹 19"/>
          <p:cNvGrpSpPr/>
          <p:nvPr/>
        </p:nvGrpSpPr>
        <p:grpSpPr>
          <a:xfrm rot="750186">
            <a:off x="3302092" y="1412265"/>
            <a:ext cx="4225484" cy="4609598"/>
            <a:chOff x="4071934" y="857238"/>
            <a:chExt cx="3929090" cy="4286262"/>
          </a:xfrm>
        </p:grpSpPr>
        <p:pic>
          <p:nvPicPr>
            <p:cNvPr id="21" name="그림 20" descr="news_1504839189_908761_main1.jpg"/>
            <p:cNvPicPr>
              <a:picLocks noChangeAspect="1"/>
            </p:cNvPicPr>
            <p:nvPr/>
          </p:nvPicPr>
          <p:blipFill>
            <a:blip r:embed="rId2" cstate="print"/>
            <a:srcRect l="17857" t="36111" r="17857" b="36111"/>
            <a:stretch>
              <a:fillRect/>
            </a:stretch>
          </p:blipFill>
          <p:spPr>
            <a:xfrm>
              <a:off x="4689431" y="1422670"/>
              <a:ext cx="1653279" cy="482207"/>
            </a:xfrm>
            <a:prstGeom prst="rect">
              <a:avLst/>
            </a:prstGeom>
          </p:spPr>
        </p:pic>
        <p:pic>
          <p:nvPicPr>
            <p:cNvPr id="22" name="그림 21" descr="smartphone-2049642_1920.png"/>
            <p:cNvPicPr>
              <a:picLocks noChangeAspect="1"/>
            </p:cNvPicPr>
            <p:nvPr/>
          </p:nvPicPr>
          <p:blipFill>
            <a:blip r:embed="rId3" cstate="print"/>
            <a:srcRect b="24091"/>
            <a:stretch>
              <a:fillRect/>
            </a:stretch>
          </p:blipFill>
          <p:spPr>
            <a:xfrm>
              <a:off x="4071934" y="857238"/>
              <a:ext cx="3929090" cy="4286262"/>
            </a:xfrm>
            <a:prstGeom prst="rect">
              <a:avLst/>
            </a:prstGeom>
          </p:spPr>
        </p:pic>
        <p:pic>
          <p:nvPicPr>
            <p:cNvPr id="23" name="그림 22" descr="20160726045030944775.png"/>
            <p:cNvPicPr>
              <a:picLocks noChangeAspect="1"/>
            </p:cNvPicPr>
            <p:nvPr/>
          </p:nvPicPr>
          <p:blipFill>
            <a:blip r:embed="rId4" cstate="print"/>
            <a:srcRect l="27732" t="37230" r="13337" b="33814"/>
            <a:stretch>
              <a:fillRect/>
            </a:stretch>
          </p:blipFill>
          <p:spPr>
            <a:xfrm>
              <a:off x="5113289" y="3343186"/>
              <a:ext cx="827546" cy="170377"/>
            </a:xfrm>
            <a:prstGeom prst="rect">
              <a:avLst/>
            </a:prstGeom>
          </p:spPr>
        </p:pic>
        <p:pic>
          <p:nvPicPr>
            <p:cNvPr id="24" name="그림 23" descr="NISI20170524_0013041717_web.jpg"/>
            <p:cNvPicPr>
              <a:picLocks noChangeAspect="1"/>
            </p:cNvPicPr>
            <p:nvPr/>
          </p:nvPicPr>
          <p:blipFill>
            <a:blip r:embed="rId5" cstate="print"/>
            <a:srcRect t="32587" b="27344"/>
            <a:stretch>
              <a:fillRect/>
            </a:stretch>
          </p:blipFill>
          <p:spPr>
            <a:xfrm>
              <a:off x="5067315" y="3596379"/>
              <a:ext cx="919495" cy="268954"/>
            </a:xfrm>
            <a:prstGeom prst="rect">
              <a:avLst/>
            </a:prstGeom>
          </p:spPr>
        </p:pic>
        <p:pic>
          <p:nvPicPr>
            <p:cNvPr id="25" name="그림 24" descr="옥션_로고_2.png"/>
            <p:cNvPicPr>
              <a:picLocks noChangeAspect="1"/>
            </p:cNvPicPr>
            <p:nvPr/>
          </p:nvPicPr>
          <p:blipFill>
            <a:blip r:embed="rId6" cstate="print"/>
            <a:srcRect t="37384" b="37694"/>
            <a:stretch>
              <a:fillRect/>
            </a:stretch>
          </p:blipFill>
          <p:spPr>
            <a:xfrm>
              <a:off x="5067315" y="3026695"/>
              <a:ext cx="919495" cy="229162"/>
            </a:xfrm>
            <a:prstGeom prst="rect">
              <a:avLst/>
            </a:prstGeom>
          </p:spPr>
        </p:pic>
        <p:pic>
          <p:nvPicPr>
            <p:cNvPr id="26" name="그림 25" descr="PS13122700001.jpg"/>
            <p:cNvPicPr>
              <a:picLocks noChangeAspect="1"/>
            </p:cNvPicPr>
            <p:nvPr/>
          </p:nvPicPr>
          <p:blipFill>
            <a:blip r:embed="rId7" cstate="print"/>
            <a:srcRect l="13889" t="7020" r="8333" b="58596"/>
            <a:stretch>
              <a:fillRect/>
            </a:stretch>
          </p:blipFill>
          <p:spPr>
            <a:xfrm>
              <a:off x="5101796" y="2373456"/>
              <a:ext cx="850533" cy="243010"/>
            </a:xfrm>
            <a:prstGeom prst="rect">
              <a:avLst/>
            </a:prstGeom>
          </p:spPr>
        </p:pic>
        <p:pic>
          <p:nvPicPr>
            <p:cNvPr id="27" name="그림 26" descr="스마트스토어.jpg"/>
            <p:cNvPicPr>
              <a:picLocks noChangeAspect="1"/>
            </p:cNvPicPr>
            <p:nvPr/>
          </p:nvPicPr>
          <p:blipFill>
            <a:blip r:embed="rId8" cstate="print"/>
            <a:srcRect t="28459" b="21739"/>
            <a:stretch>
              <a:fillRect/>
            </a:stretch>
          </p:blipFill>
          <p:spPr>
            <a:xfrm>
              <a:off x="4925728" y="2061206"/>
              <a:ext cx="1202668" cy="299480"/>
            </a:xfrm>
            <a:prstGeom prst="rect">
              <a:avLst/>
            </a:prstGeom>
          </p:spPr>
        </p:pic>
        <p:pic>
          <p:nvPicPr>
            <p:cNvPr id="28" name="그림 27" descr="jtwer_1FzmARFTyyS0tU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12403" y="2730120"/>
              <a:ext cx="642942" cy="209248"/>
            </a:xfrm>
            <a:prstGeom prst="rect">
              <a:avLst/>
            </a:prstGeom>
          </p:spPr>
        </p:pic>
      </p:grpSp>
      <p:sp>
        <p:nvSpPr>
          <p:cNvPr id="30" name="직사각형 29"/>
          <p:cNvSpPr/>
          <p:nvPr/>
        </p:nvSpPr>
        <p:spPr>
          <a:xfrm>
            <a:off x="692543" y="2412695"/>
            <a:ext cx="3301210" cy="93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ko-KR" altLang="en-US" sz="1600" spc="-50" dirty="0" err="1">
                <a:latin typeface="KoPub돋움체 Medium" pitchFamily="18" charset="-127"/>
                <a:ea typeface="KoPub돋움체 Medium" pitchFamily="18" charset="-127"/>
              </a:rPr>
              <a:t>오픈마켓에서</a:t>
            </a:r>
            <a:r>
              <a:rPr lang="ko-KR" altLang="en-US" sz="1600" spc="-50" dirty="0">
                <a:latin typeface="KoPub돋움체 Medium" pitchFamily="18" charset="-127"/>
                <a:ea typeface="KoPub돋움체 Medium" pitchFamily="18" charset="-127"/>
              </a:rPr>
              <a:t> 쇼핑하기 전에</a:t>
            </a:r>
            <a:endParaRPr lang="en-US" altLang="ko-KR" sz="1600" spc="-5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ko-KR" altLang="en-US" sz="1600" spc="-50" dirty="0" err="1">
                <a:latin typeface="KoPub돋움체 Medium" pitchFamily="18" charset="-127"/>
                <a:ea typeface="KoPub돋움체 Medium" pitchFamily="18" charset="-127"/>
              </a:rPr>
              <a:t>네이버에서</a:t>
            </a:r>
            <a:r>
              <a:rPr lang="ko-KR" altLang="en-US" sz="1600" spc="-50" dirty="0">
                <a:latin typeface="KoPub돋움체 Medium" pitchFamily="18" charset="-127"/>
                <a:ea typeface="KoPub돋움체 Medium" pitchFamily="18" charset="-127"/>
              </a:rPr>
              <a:t> 최저가 검색 및</a:t>
            </a:r>
            <a:endParaRPr lang="en-US" altLang="ko-KR" sz="1600" spc="-5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ko-KR" altLang="en-US" sz="1600" spc="-50" dirty="0" err="1">
                <a:latin typeface="KoPub돋움체 Medium" pitchFamily="18" charset="-127"/>
                <a:ea typeface="KoPub돋움체 Medium" pitchFamily="18" charset="-127"/>
              </a:rPr>
              <a:t>블로그</a:t>
            </a:r>
            <a:r>
              <a:rPr lang="en-US" altLang="ko-KR" sz="1600" spc="-50" dirty="0">
                <a:latin typeface="KoPub돋움체 Medium" pitchFamily="18" charset="-127"/>
                <a:ea typeface="KoPub돋움체 Medium" pitchFamily="18" charset="-127"/>
              </a:rPr>
              <a:t>·</a:t>
            </a:r>
            <a:r>
              <a:rPr lang="ko-KR" altLang="en-US" sz="1600" spc="-50" dirty="0">
                <a:latin typeface="KoPub돋움체 Medium" pitchFamily="18" charset="-127"/>
                <a:ea typeface="KoPub돋움체 Medium" pitchFamily="18" charset="-127"/>
              </a:rPr>
              <a:t>카페 리뷰 검색</a:t>
            </a:r>
            <a:endParaRPr lang="en-US" altLang="ko-KR" sz="1600" spc="-50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1112424" y="3459430"/>
            <a:ext cx="2461449" cy="93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ko-KR" altLang="en-US" sz="1600" spc="-50" dirty="0">
                <a:latin typeface="KoPub돋움체 Medium" pitchFamily="18" charset="-127"/>
                <a:ea typeface="KoPub돋움체 Medium" pitchFamily="18" charset="-127"/>
              </a:rPr>
              <a:t>전체 </a:t>
            </a:r>
            <a:r>
              <a:rPr lang="ko-KR" altLang="en-US" sz="1600" spc="-50" dirty="0" err="1">
                <a:latin typeface="KoPub돋움체 Medium" pitchFamily="18" charset="-127"/>
                <a:ea typeface="KoPub돋움체 Medium" pitchFamily="18" charset="-127"/>
              </a:rPr>
              <a:t>검색어에서</a:t>
            </a:r>
            <a:endParaRPr lang="en-US" altLang="ko-KR" sz="1600" spc="-5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ko-KR" altLang="en-US" sz="1600" spc="-50" dirty="0">
                <a:latin typeface="KoPub돋움체 Medium" pitchFamily="18" charset="-127"/>
                <a:ea typeface="KoPub돋움체 Medium" pitchFamily="18" charset="-127"/>
              </a:rPr>
              <a:t>쇼핑 관련 키워드가</a:t>
            </a:r>
            <a:endParaRPr lang="en-US" altLang="ko-KR" sz="1600" spc="-5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altLang="ko-KR" sz="1600" spc="-50" dirty="0">
                <a:latin typeface="KoPub돋움체 Medium" pitchFamily="18" charset="-127"/>
                <a:ea typeface="KoPub돋움체 Medium" pitchFamily="18" charset="-127"/>
              </a:rPr>
              <a:t>30% </a:t>
            </a:r>
            <a:r>
              <a:rPr lang="ko-KR" altLang="en-US" sz="1600" spc="-50" dirty="0">
                <a:latin typeface="KoPub돋움체 Medium" pitchFamily="18" charset="-127"/>
                <a:ea typeface="KoPub돋움체 Medium" pitchFamily="18" charset="-127"/>
              </a:rPr>
              <a:t>이상의 비중을 차지</a:t>
            </a:r>
            <a:endParaRPr lang="en-US" altLang="ko-KR" sz="1600" spc="-50" dirty="0" err="1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D8220CB-7B3A-44C2-ABA4-686C412759B5}"/>
              </a:ext>
            </a:extLst>
          </p:cNvPr>
          <p:cNvSpPr/>
          <p:nvPr/>
        </p:nvSpPr>
        <p:spPr>
          <a:xfrm>
            <a:off x="0" y="5944145"/>
            <a:ext cx="9918383" cy="9138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/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E4773-AFEB-48FA-B7C5-C54D3EB2269D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19" name="직사각형 18"/>
          <p:cNvSpPr/>
          <p:nvPr/>
        </p:nvSpPr>
        <p:spPr>
          <a:xfrm>
            <a:off x="3114189" y="6204233"/>
            <a:ext cx="3919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err="1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네이버</a:t>
            </a:r>
            <a:r>
              <a:rPr lang="ko-KR" altLang="en-US" sz="20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검색을 통해 </a:t>
            </a:r>
            <a:r>
              <a:rPr lang="ko-KR" altLang="en-US" sz="2000" dirty="0" err="1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오픈마켓에</a:t>
            </a:r>
            <a:r>
              <a:rPr lang="ko-KR" altLang="en-US" sz="20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접속 </a:t>
            </a:r>
          </a:p>
        </p:txBody>
      </p:sp>
      <p:sp>
        <p:nvSpPr>
          <p:cNvPr id="32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6" name="그룹 35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7" name="그룹 38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9FBEFBD9-BFAB-4B1F-93C8-278BAAEC544F}"/>
              </a:ext>
            </a:extLst>
          </p:cNvPr>
          <p:cNvSpPr/>
          <p:nvPr/>
        </p:nvSpPr>
        <p:spPr>
          <a:xfrm>
            <a:off x="922656" y="275207"/>
            <a:ext cx="37289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500"/>
              </a:spcBef>
            </a:pP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국내 온라인 쇼핑</a:t>
            </a:r>
            <a:r>
              <a:rPr lang="en-US" altLang="ko-KR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,</a:t>
            </a:r>
            <a:r>
              <a:rPr lang="en-US" altLang="ko-KR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 </a:t>
            </a:r>
            <a:r>
              <a:rPr lang="ko-KR" altLang="en-US" sz="2000" dirty="0" err="1">
                <a:solidFill>
                  <a:srgbClr val="FFC000"/>
                </a:soli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네이버</a:t>
            </a:r>
            <a:r>
              <a:rPr lang="ko-KR" altLang="en-US" sz="200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를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 주목하라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B" panose="02020503020101020101" pitchFamily="18" charset="-127"/>
              <a:ea typeface="KBIZ한마음고딕 B" panose="02020503020101020101" pitchFamily="18" charset="-127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CD8220CB-7B3A-44C2-ABA4-686C412759B5}"/>
              </a:ext>
            </a:extLst>
          </p:cNvPr>
          <p:cNvSpPr/>
          <p:nvPr/>
        </p:nvSpPr>
        <p:spPr>
          <a:xfrm>
            <a:off x="0" y="5944145"/>
            <a:ext cx="9918383" cy="9138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/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E4773-AFEB-48FA-B7C5-C54D3EB2269D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3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5" name="그룹 11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8" name="그룹 14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FBEFBD9-BFAB-4B1F-93C8-278BAAEC544F}"/>
              </a:ext>
            </a:extLst>
          </p:cNvPr>
          <p:cNvSpPr/>
          <p:nvPr/>
        </p:nvSpPr>
        <p:spPr>
          <a:xfrm>
            <a:off x="1033025" y="275207"/>
            <a:ext cx="35012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500"/>
              </a:spcBef>
            </a:pP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판매자가 </a:t>
            </a:r>
            <a:r>
              <a:rPr lang="ko-KR" altLang="en-US" sz="2000" dirty="0" err="1">
                <a:solidFill>
                  <a:srgbClr val="FFC000"/>
                </a:soli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네이버</a:t>
            </a:r>
            <a:r>
              <a:rPr lang="ko-KR" altLang="en-US" sz="200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에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 </a:t>
            </a:r>
            <a:r>
              <a:rPr lang="ko-KR" altLang="en-US" sz="2000" dirty="0">
                <a:solidFill>
                  <a:srgbClr val="FFC000"/>
                </a:soli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진출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하는 방법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B" panose="02020503020101020101" pitchFamily="18" charset="-127"/>
              <a:ea typeface="KBIZ한마음고딕 B" panose="02020503020101020101" pitchFamily="18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791967" y="1261278"/>
            <a:ext cx="5681157" cy="4391384"/>
            <a:chOff x="1071538" y="1500180"/>
            <a:chExt cx="5143536" cy="3975817"/>
          </a:xfrm>
        </p:grpSpPr>
        <p:pic>
          <p:nvPicPr>
            <p:cNvPr id="14" name="그림 13" descr="스마트스토어.JPG"/>
            <p:cNvPicPr>
              <a:picLocks noChangeAspect="1"/>
            </p:cNvPicPr>
            <p:nvPr/>
          </p:nvPicPr>
          <p:blipFill>
            <a:blip r:embed="rId2" cstate="print"/>
            <a:srcRect l="108" r="38817" b="4502"/>
            <a:stretch>
              <a:fillRect/>
            </a:stretch>
          </p:blipFill>
          <p:spPr>
            <a:xfrm>
              <a:off x="1083894" y="1500180"/>
              <a:ext cx="5131180" cy="3975816"/>
            </a:xfrm>
            <a:prstGeom prst="rect">
              <a:avLst/>
            </a:prstGeom>
          </p:spPr>
        </p:pic>
        <p:sp>
          <p:nvSpPr>
            <p:cNvPr id="15" name="자유형 14"/>
            <p:cNvSpPr/>
            <p:nvPr/>
          </p:nvSpPr>
          <p:spPr>
            <a:xfrm>
              <a:off x="1071538" y="1936927"/>
              <a:ext cx="1915297" cy="3539070"/>
            </a:xfrm>
            <a:custGeom>
              <a:avLst/>
              <a:gdLst>
                <a:gd name="connsiteX0" fmla="*/ 0 w 1915297"/>
                <a:gd name="connsiteY0" fmla="*/ 827902 h 3577281"/>
                <a:gd name="connsiteX1" fmla="*/ 704335 w 1915297"/>
                <a:gd name="connsiteY1" fmla="*/ 0 h 3577281"/>
                <a:gd name="connsiteX2" fmla="*/ 1915297 w 1915297"/>
                <a:gd name="connsiteY2" fmla="*/ 6178 h 3577281"/>
                <a:gd name="connsiteX3" fmla="*/ 1902940 w 1915297"/>
                <a:gd name="connsiteY3" fmla="*/ 3416643 h 3577281"/>
                <a:gd name="connsiteX4" fmla="*/ 920578 w 1915297"/>
                <a:gd name="connsiteY4" fmla="*/ 3577281 h 3577281"/>
                <a:gd name="connsiteX5" fmla="*/ 6178 w 1915297"/>
                <a:gd name="connsiteY5" fmla="*/ 3577281 h 3577281"/>
                <a:gd name="connsiteX6" fmla="*/ 0 w 1915297"/>
                <a:gd name="connsiteY6" fmla="*/ 827902 h 357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5297" h="3577281">
                  <a:moveTo>
                    <a:pt x="0" y="827902"/>
                  </a:moveTo>
                  <a:lnTo>
                    <a:pt x="704335" y="0"/>
                  </a:lnTo>
                  <a:lnTo>
                    <a:pt x="1915297" y="6178"/>
                  </a:lnTo>
                  <a:lnTo>
                    <a:pt x="1902940" y="3416643"/>
                  </a:lnTo>
                  <a:lnTo>
                    <a:pt x="920578" y="3577281"/>
                  </a:lnTo>
                  <a:lnTo>
                    <a:pt x="6178" y="3577281"/>
                  </a:lnTo>
                  <a:cubicBezTo>
                    <a:pt x="8237" y="2656703"/>
                    <a:pt x="10297" y="1736124"/>
                    <a:pt x="0" y="82790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24000">
                  <a:schemeClr val="bg1"/>
                </a:gs>
                <a:gs pos="82000">
                  <a:schemeClr val="bg1">
                    <a:alpha val="1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pic>
          <p:nvPicPr>
            <p:cNvPr id="16" name="그림 15" descr="어드민.JPG"/>
            <p:cNvPicPr>
              <a:picLocks noChangeAspect="1"/>
            </p:cNvPicPr>
            <p:nvPr/>
          </p:nvPicPr>
          <p:blipFill>
            <a:blip r:embed="rId3" cstate="print"/>
            <a:srcRect t="1923"/>
            <a:stretch>
              <a:fillRect/>
            </a:stretch>
          </p:blipFill>
          <p:spPr>
            <a:xfrm>
              <a:off x="1773916" y="1934986"/>
              <a:ext cx="1193978" cy="3429006"/>
            </a:xfrm>
            <a:prstGeom prst="rect">
              <a:avLst/>
            </a:prstGeom>
          </p:spPr>
        </p:pic>
      </p:grpSp>
      <p:pic>
        <p:nvPicPr>
          <p:cNvPr id="17" name="그림 16" descr="dddfgf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35602" y="1289526"/>
            <a:ext cx="2324021" cy="4172156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724920" y="6212270"/>
            <a:ext cx="83824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sz="2000" dirty="0" err="1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네이버</a:t>
            </a:r>
            <a:r>
              <a:rPr lang="ko-KR" altLang="en-US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 스마트스토어는 </a:t>
            </a:r>
            <a:r>
              <a:rPr lang="en-US" altLang="ko-KR" sz="2000" dirty="0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2~6%</a:t>
            </a:r>
            <a:r>
              <a:rPr lang="ko-KR" altLang="en-US" sz="2000" dirty="0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의 저렴한 판매 수수료</a:t>
            </a:r>
            <a:r>
              <a:rPr lang="ko-KR" altLang="en-US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를 지불하는 오픈마켓 입니다</a:t>
            </a:r>
            <a:r>
              <a:rPr lang="en-US" altLang="ko-KR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.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CD8220CB-7B3A-44C2-ABA4-686C412759B5}"/>
              </a:ext>
            </a:extLst>
          </p:cNvPr>
          <p:cNvSpPr/>
          <p:nvPr/>
        </p:nvSpPr>
        <p:spPr>
          <a:xfrm>
            <a:off x="0" y="5944145"/>
            <a:ext cx="9918383" cy="9138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/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E4773-AFEB-48FA-B7C5-C54D3EB2269D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grpSp>
        <p:nvGrpSpPr>
          <p:cNvPr id="3" name="그룹 8"/>
          <p:cNvGrpSpPr/>
          <p:nvPr/>
        </p:nvGrpSpPr>
        <p:grpSpPr>
          <a:xfrm>
            <a:off x="536568" y="1499289"/>
            <a:ext cx="8982736" cy="4489625"/>
            <a:chOff x="997049" y="1285866"/>
            <a:chExt cx="7861231" cy="3929090"/>
          </a:xfrm>
        </p:grpSpPr>
        <p:pic>
          <p:nvPicPr>
            <p:cNvPr id="7" name="그림 6" descr="럭투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26338" y="1285866"/>
              <a:ext cx="2231942" cy="3929090"/>
            </a:xfrm>
            <a:prstGeom prst="rect">
              <a:avLst/>
            </a:prstGeom>
          </p:spPr>
        </p:pic>
        <p:pic>
          <p:nvPicPr>
            <p:cNvPr id="8" name="그림 7" descr="럭키투데이.JPG"/>
            <p:cNvPicPr>
              <a:picLocks noChangeAspect="1"/>
            </p:cNvPicPr>
            <p:nvPr/>
          </p:nvPicPr>
          <p:blipFill>
            <a:blip r:embed="rId3" cstate="print"/>
            <a:srcRect b="12025"/>
            <a:stretch>
              <a:fillRect/>
            </a:stretch>
          </p:blipFill>
          <p:spPr>
            <a:xfrm>
              <a:off x="997049" y="1500180"/>
              <a:ext cx="5557851" cy="3398109"/>
            </a:xfrm>
            <a:prstGeom prst="rect">
              <a:avLst/>
            </a:prstGeom>
          </p:spPr>
        </p:pic>
      </p:grpSp>
      <p:sp>
        <p:nvSpPr>
          <p:cNvPr id="10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4" name="그룹 11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6" name="그룹 14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FBEFBD9-BFAB-4B1F-93C8-278BAAEC544F}"/>
              </a:ext>
            </a:extLst>
          </p:cNvPr>
          <p:cNvSpPr/>
          <p:nvPr/>
        </p:nvSpPr>
        <p:spPr>
          <a:xfrm>
            <a:off x="1033025" y="275207"/>
            <a:ext cx="35012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500"/>
              </a:spcBef>
            </a:pP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판매자가 </a:t>
            </a:r>
            <a:r>
              <a:rPr lang="ko-KR" altLang="en-US" sz="2000" dirty="0" err="1">
                <a:solidFill>
                  <a:srgbClr val="FFC000"/>
                </a:soli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네이버</a:t>
            </a:r>
            <a:r>
              <a:rPr lang="ko-KR" altLang="en-US" sz="200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에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 </a:t>
            </a:r>
            <a:r>
              <a:rPr lang="ko-KR" altLang="en-US" sz="2000" dirty="0">
                <a:solidFill>
                  <a:srgbClr val="FFC000"/>
                </a:soli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진출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하는 방법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B" panose="02020503020101020101" pitchFamily="18" charset="-127"/>
              <a:ea typeface="KBIZ한마음고딕 B" panose="02020503020101020101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356542" y="6212270"/>
            <a:ext cx="7433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sz="2000" dirty="0" err="1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네이버</a:t>
            </a:r>
            <a:r>
              <a:rPr lang="ko-KR" altLang="en-US" sz="2000" dirty="0" err="1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의</a:t>
            </a:r>
            <a:r>
              <a:rPr lang="ko-KR" altLang="en-US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 </a:t>
            </a:r>
            <a:r>
              <a:rPr lang="ko-KR" altLang="en-US" sz="2000" dirty="0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다양한 페이지</a:t>
            </a:r>
            <a:r>
              <a:rPr lang="ko-KR" altLang="en-US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에 </a:t>
            </a:r>
            <a:r>
              <a:rPr lang="ko-KR" altLang="en-US" sz="2000" dirty="0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무료</a:t>
            </a:r>
            <a:r>
              <a:rPr lang="ko-KR" altLang="en-US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로</a:t>
            </a:r>
            <a:r>
              <a:rPr lang="ko-KR" altLang="en-US" sz="2000" dirty="0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 노출</a:t>
            </a:r>
            <a:r>
              <a:rPr lang="ko-KR" altLang="en-US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하여 상품을 판매할 수 있습니다</a:t>
            </a:r>
            <a:r>
              <a:rPr lang="en-US" altLang="ko-KR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.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684256" y="1185588"/>
            <a:ext cx="38843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dirty="0" err="1">
                <a:latin typeface="KoPub돋움체 Medium" pitchFamily="18" charset="-127"/>
                <a:ea typeface="KoPub돋움체 Medium" pitchFamily="18" charset="-127"/>
              </a:rPr>
              <a:t>네이버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 쇼핑의 </a:t>
            </a:r>
            <a:r>
              <a:rPr lang="ko-KR" altLang="en-US" dirty="0" err="1">
                <a:latin typeface="KoPub돋움체 Medium" pitchFamily="18" charset="-127"/>
                <a:ea typeface="KoPub돋움체 Medium" pitchFamily="18" charset="-127"/>
              </a:rPr>
              <a:t>핫딜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 서비스 </a:t>
            </a:r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- </a:t>
            </a:r>
            <a:r>
              <a:rPr lang="ko-KR" altLang="en-US" dirty="0" err="1">
                <a:latin typeface="KoPub돋움체 Bold" pitchFamily="18" charset="-127"/>
                <a:ea typeface="KoPub돋움체 Bold" pitchFamily="18" charset="-127"/>
              </a:rPr>
              <a:t>럭키투데이</a:t>
            </a:r>
            <a:endParaRPr lang="ko-KR" altLang="en-US" dirty="0">
              <a:latin typeface="KoPub돋움체 Bold" pitchFamily="18" charset="-127"/>
              <a:ea typeface="KoPub돋움체 Bold" pitchFamily="18" charset="-127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CD8220CB-7B3A-44C2-ABA4-686C412759B5}"/>
              </a:ext>
            </a:extLst>
          </p:cNvPr>
          <p:cNvSpPr/>
          <p:nvPr/>
        </p:nvSpPr>
        <p:spPr>
          <a:xfrm>
            <a:off x="0" y="5944145"/>
            <a:ext cx="9918383" cy="9138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/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E4773-AFEB-48FA-B7C5-C54D3EB2269D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pic>
        <p:nvPicPr>
          <p:cNvPr id="7" name="그림 6" descr="럭투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67813" y="1504720"/>
            <a:ext cx="2550357" cy="4489625"/>
          </a:xfrm>
          <a:prstGeom prst="rect">
            <a:avLst/>
          </a:prstGeom>
        </p:spPr>
      </p:pic>
      <p:sp>
        <p:nvSpPr>
          <p:cNvPr id="10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4" name="그룹 11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6" name="그룹 14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FBEFBD9-BFAB-4B1F-93C8-278BAAEC544F}"/>
              </a:ext>
            </a:extLst>
          </p:cNvPr>
          <p:cNvSpPr/>
          <p:nvPr/>
        </p:nvSpPr>
        <p:spPr>
          <a:xfrm>
            <a:off x="1033025" y="275207"/>
            <a:ext cx="35012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500"/>
              </a:spcBef>
            </a:pP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판매자가 </a:t>
            </a:r>
            <a:r>
              <a:rPr lang="ko-KR" altLang="en-US" sz="2000" dirty="0" err="1">
                <a:solidFill>
                  <a:srgbClr val="FFC000"/>
                </a:soli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네이버</a:t>
            </a:r>
            <a:r>
              <a:rPr lang="ko-KR" altLang="en-US" sz="200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에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 </a:t>
            </a:r>
            <a:r>
              <a:rPr lang="ko-KR" altLang="en-US" sz="2000" dirty="0">
                <a:solidFill>
                  <a:srgbClr val="FFC000"/>
                </a:soli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진출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B" panose="02020503020101020101" pitchFamily="18" charset="-127"/>
                <a:ea typeface="KBIZ한마음고딕 B" panose="02020503020101020101" pitchFamily="18" charset="-127"/>
              </a:rPr>
              <a:t>하는 방법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B" panose="02020503020101020101" pitchFamily="18" charset="-127"/>
              <a:ea typeface="KBIZ한마음고딕 B" panose="02020503020101020101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356542" y="6212270"/>
            <a:ext cx="7433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sz="2000" dirty="0" err="1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네이버</a:t>
            </a:r>
            <a:r>
              <a:rPr lang="ko-KR" altLang="en-US" sz="2000" dirty="0" err="1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의</a:t>
            </a:r>
            <a:r>
              <a:rPr lang="ko-KR" altLang="en-US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 </a:t>
            </a:r>
            <a:r>
              <a:rPr lang="ko-KR" altLang="en-US" sz="2000" dirty="0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다양한 페이지</a:t>
            </a:r>
            <a:r>
              <a:rPr lang="ko-KR" altLang="en-US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에 </a:t>
            </a:r>
            <a:r>
              <a:rPr lang="ko-KR" altLang="en-US" sz="2000" dirty="0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무료</a:t>
            </a:r>
            <a:r>
              <a:rPr lang="ko-KR" altLang="en-US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로</a:t>
            </a:r>
            <a:r>
              <a:rPr lang="ko-KR" altLang="en-US" sz="2000" dirty="0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 노출</a:t>
            </a:r>
            <a:r>
              <a:rPr lang="ko-KR" altLang="en-US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하여 상품을 판매할 수 있습니다</a:t>
            </a:r>
            <a:r>
              <a:rPr lang="en-US" altLang="ko-KR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.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684256" y="1185588"/>
            <a:ext cx="38843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dirty="0" err="1">
                <a:latin typeface="KoPub돋움체 Medium" pitchFamily="18" charset="-127"/>
                <a:ea typeface="KoPub돋움체 Medium" pitchFamily="18" charset="-127"/>
              </a:rPr>
              <a:t>네이버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 쇼핑의 </a:t>
            </a:r>
            <a:r>
              <a:rPr lang="ko-KR" altLang="en-US" dirty="0" err="1">
                <a:latin typeface="KoPub돋움체 Medium" pitchFamily="18" charset="-127"/>
                <a:ea typeface="KoPub돋움체 Medium" pitchFamily="18" charset="-127"/>
              </a:rPr>
              <a:t>핫딜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 서비스 </a:t>
            </a:r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- </a:t>
            </a:r>
            <a:r>
              <a:rPr lang="ko-KR" altLang="en-US" dirty="0" err="1">
                <a:latin typeface="KoPub돋움체 Bold" pitchFamily="18" charset="-127"/>
                <a:ea typeface="KoPub돋움체 Bold" pitchFamily="18" charset="-127"/>
              </a:rPr>
              <a:t>원쁠딜</a:t>
            </a:r>
            <a:endParaRPr lang="ko-KR" altLang="en-US" dirty="0">
              <a:latin typeface="KoPub돋움체 Bold" pitchFamily="18" charset="-127"/>
              <a:ea typeface="KoPub돋움체 Bold" pitchFamily="18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57CC78B-8BBB-4B23-823D-F76D99584785}"/>
              </a:ext>
            </a:extLst>
          </p:cNvPr>
          <p:cNvGrpSpPr/>
          <p:nvPr/>
        </p:nvGrpSpPr>
        <p:grpSpPr>
          <a:xfrm>
            <a:off x="1731902" y="1680925"/>
            <a:ext cx="4349992" cy="3959134"/>
            <a:chOff x="1356541" y="1952186"/>
            <a:chExt cx="3939225" cy="3632548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DD7115F8-A8E4-43B9-99C9-13EEBC770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56542" y="3598966"/>
              <a:ext cx="3939224" cy="1985768"/>
            </a:xfrm>
            <a:prstGeom prst="rect">
              <a:avLst/>
            </a:prstGeom>
          </p:spPr>
        </p:pic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C6B9796F-B681-4B59-92BE-8C943438D1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56541" y="1952186"/>
              <a:ext cx="3906071" cy="1527692"/>
            </a:xfrm>
            <a:prstGeom prst="rect">
              <a:avLst/>
            </a:prstGeom>
          </p:spPr>
        </p:pic>
      </p:grpSp>
      <p:pic>
        <p:nvPicPr>
          <p:cNvPr id="24" name="그림 23">
            <a:extLst>
              <a:ext uri="{FF2B5EF4-FFF2-40B4-BE49-F238E27FC236}">
                <a16:creationId xmlns:a16="http://schemas.microsoft.com/office/drawing/2014/main" id="{EBB20028-BE58-43CB-9514-F9E6B082D0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67" y="2209800"/>
            <a:ext cx="1947333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74535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8">
            <a:extLst>
              <a:ext uri="{FF2B5EF4-FFF2-40B4-BE49-F238E27FC236}">
                <a16:creationId xmlns:a16="http://schemas.microsoft.com/office/drawing/2014/main" id="{19BB8ADB-7B6B-4E29-BA53-3F5858859DB3}"/>
              </a:ext>
            </a:extLst>
          </p:cNvPr>
          <p:cNvSpPr/>
          <p:nvPr/>
        </p:nvSpPr>
        <p:spPr>
          <a:xfrm>
            <a:off x="344143" y="1213686"/>
            <a:ext cx="9103812" cy="5038725"/>
          </a:xfrm>
          <a:prstGeom prst="roundRect">
            <a:avLst>
              <a:gd name="adj" fmla="val 10014"/>
            </a:avLst>
          </a:prstGeom>
          <a:solidFill>
            <a:schemeClr val="bg1"/>
          </a:solidFill>
          <a:ln>
            <a:noFill/>
          </a:ln>
          <a:effectLst>
            <a:outerShdw blurRad="342900" dist="38100" dir="5400000" sx="101000" sy="101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- 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온라인 유통</a:t>
            </a:r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·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판매 창업 </a:t>
            </a:r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A to Z</a:t>
            </a:r>
          </a:p>
          <a:p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 - 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탑 상위 노출 전략</a:t>
            </a:r>
            <a:endParaRPr lang="en-US" altLang="ko-KR" dirty="0">
              <a:latin typeface="KoPub돋움체 Medium" pitchFamily="18" charset="-127"/>
              <a:ea typeface="KoPub돋움체 Medium" pitchFamily="18" charset="-127"/>
            </a:endParaRPr>
          </a:p>
          <a:p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 - 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기존 셀러를 위한 문제진단 </a:t>
            </a:r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&amp; 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컨설팅</a:t>
            </a:r>
          </a:p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3" name="TextBox 11"/>
          <p:cNvSpPr txBox="1"/>
          <p:nvPr/>
        </p:nvSpPr>
        <p:spPr>
          <a:xfrm>
            <a:off x="0" y="1820440"/>
            <a:ext cx="9958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400" dirty="0" err="1">
                <a:latin typeface="KoPub돋움체 Bold" pitchFamily="18" charset="-127"/>
                <a:ea typeface="KoPub돋움체 Bold" pitchFamily="18" charset="-127"/>
              </a:rPr>
              <a:t>네이버</a:t>
            </a:r>
            <a:r>
              <a:rPr lang="ko-KR" altLang="en-US" sz="2400" dirty="0"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sz="2400" dirty="0" err="1">
                <a:latin typeface="KoPub돋움체 Bold" pitchFamily="18" charset="-127"/>
                <a:ea typeface="KoPub돋움체 Bold" pitchFamily="18" charset="-127"/>
              </a:rPr>
              <a:t>입점</a:t>
            </a:r>
            <a:r>
              <a:rPr lang="ko-KR" altLang="en-US" sz="2400" dirty="0">
                <a:latin typeface="KoPub돋움체 Bold" pitchFamily="18" charset="-127"/>
                <a:ea typeface="KoPub돋움체 Bold" pitchFamily="18" charset="-127"/>
              </a:rPr>
              <a:t> 시 필수 구비 서류</a:t>
            </a:r>
            <a:endParaRPr lang="en-US" altLang="ko-KR" sz="2400" dirty="0"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4" name="TextBox 12"/>
          <p:cNvSpPr txBox="1"/>
          <p:nvPr/>
        </p:nvSpPr>
        <p:spPr>
          <a:xfrm>
            <a:off x="1440424" y="2968207"/>
            <a:ext cx="7379726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 사업자 등록증 사본 </a:t>
            </a:r>
            <a:r>
              <a:rPr lang="en-US" altLang="ko-KR" sz="2400" dirty="0">
                <a:latin typeface="KoPub돋움체 Medium" pitchFamily="18" charset="-127"/>
                <a:ea typeface="KoPub돋움체 Medium" pitchFamily="18" charset="-127"/>
              </a:rPr>
              <a:t>1</a:t>
            </a: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부 </a:t>
            </a:r>
            <a:r>
              <a:rPr lang="en-US" altLang="ko-KR" sz="2400" dirty="0">
                <a:latin typeface="KoPub돋움체 Medium" pitchFamily="18" charset="-127"/>
                <a:ea typeface="KoPub돋움체 Medium" pitchFamily="18" charset="-127"/>
              </a:rPr>
              <a:t>(</a:t>
            </a: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발급일 </a:t>
            </a:r>
            <a:r>
              <a:rPr lang="en-US" altLang="ko-KR" sz="2400" dirty="0">
                <a:latin typeface="KoPub돋움체 Medium" pitchFamily="18" charset="-127"/>
                <a:ea typeface="KoPub돋움체 Medium" pitchFamily="18" charset="-127"/>
              </a:rPr>
              <a:t>1</a:t>
            </a: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년 이내</a:t>
            </a:r>
            <a:r>
              <a:rPr lang="en-US" altLang="ko-KR" sz="2400" dirty="0">
                <a:latin typeface="KoPub돋움체 Medium" pitchFamily="18" charset="-127"/>
                <a:ea typeface="KoPub돋움체 Medium" pitchFamily="18" charset="-127"/>
              </a:rPr>
              <a:t>)</a:t>
            </a:r>
          </a:p>
          <a:p>
            <a:r>
              <a:rPr lang="en-US" altLang="ko-KR" sz="700" dirty="0">
                <a:latin typeface="KoPub돋움체 Medium" pitchFamily="18" charset="-127"/>
                <a:ea typeface="KoPub돋움체 Medium" pitchFamily="18" charset="-127"/>
              </a:rPr>
              <a:t>  </a:t>
            </a:r>
            <a:endParaRPr lang="ko-KR" altLang="en-US" sz="7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buFontTx/>
              <a:buChar char="-"/>
            </a:pP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 대표자</a:t>
            </a:r>
            <a:r>
              <a:rPr lang="en-US" altLang="ko-KR" sz="2400" dirty="0">
                <a:latin typeface="KoPub돋움체 Medium" pitchFamily="18" charset="-127"/>
                <a:ea typeface="KoPub돋움체 Medium" pitchFamily="18" charset="-127"/>
              </a:rPr>
              <a:t>/</a:t>
            </a: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사업자</a:t>
            </a:r>
            <a:r>
              <a:rPr lang="en-US" altLang="ko-KR" sz="2400" dirty="0">
                <a:latin typeface="KoPub돋움체 Medium" pitchFamily="18" charset="-127"/>
                <a:ea typeface="KoPub돋움체 Medium" pitchFamily="18" charset="-127"/>
              </a:rPr>
              <a:t>/</a:t>
            </a: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법인 명의 통장 사본 </a:t>
            </a:r>
            <a:r>
              <a:rPr lang="en-US" altLang="ko-KR" sz="2400" dirty="0">
                <a:latin typeface="KoPub돋움체 Medium" pitchFamily="18" charset="-127"/>
                <a:ea typeface="KoPub돋움체 Medium" pitchFamily="18" charset="-127"/>
              </a:rPr>
              <a:t>1</a:t>
            </a: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부 </a:t>
            </a:r>
            <a:endParaRPr lang="en-US" altLang="ko-KR" sz="2400" dirty="0">
              <a:latin typeface="KoPub돋움체 Medium" pitchFamily="18" charset="-127"/>
              <a:ea typeface="KoPub돋움체 Medium" pitchFamily="18" charset="-127"/>
            </a:endParaRPr>
          </a:p>
          <a:p>
            <a:r>
              <a:rPr lang="en-US" altLang="ko-KR" sz="700" dirty="0">
                <a:latin typeface="KoPub돋움체 Medium" pitchFamily="18" charset="-127"/>
                <a:ea typeface="KoPub돋움체 Medium" pitchFamily="18" charset="-127"/>
              </a:rPr>
              <a:t> </a:t>
            </a:r>
            <a:endParaRPr lang="ko-KR" altLang="en-US" sz="7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buFontTx/>
              <a:buChar char="-"/>
            </a:pP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 대표자</a:t>
            </a:r>
            <a:r>
              <a:rPr lang="en-US" altLang="ko-KR" sz="2400" dirty="0">
                <a:latin typeface="KoPub돋움체 Medium" pitchFamily="18" charset="-127"/>
                <a:ea typeface="KoPub돋움체 Medium" pitchFamily="18" charset="-127"/>
              </a:rPr>
              <a:t>/</a:t>
            </a: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법인 인감 증명서 사본 </a:t>
            </a:r>
            <a:r>
              <a:rPr lang="en-US" altLang="ko-KR" sz="2400" dirty="0">
                <a:latin typeface="KoPub돋움체 Medium" pitchFamily="18" charset="-127"/>
                <a:ea typeface="KoPub돋움체 Medium" pitchFamily="18" charset="-127"/>
              </a:rPr>
              <a:t>1</a:t>
            </a: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부 </a:t>
            </a:r>
            <a:r>
              <a:rPr lang="en-US" altLang="ko-KR" sz="2400" dirty="0">
                <a:latin typeface="KoPub돋움체 Medium" pitchFamily="18" charset="-127"/>
                <a:ea typeface="KoPub돋움체 Medium" pitchFamily="18" charset="-127"/>
              </a:rPr>
              <a:t>(</a:t>
            </a: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발급일 </a:t>
            </a:r>
            <a:r>
              <a:rPr lang="en-US" altLang="ko-KR" sz="2400" dirty="0">
                <a:latin typeface="KoPub돋움체 Medium" pitchFamily="18" charset="-127"/>
                <a:ea typeface="KoPub돋움체 Medium" pitchFamily="18" charset="-127"/>
              </a:rPr>
              <a:t>3</a:t>
            </a: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개월 이내</a:t>
            </a:r>
            <a:r>
              <a:rPr lang="en-US" altLang="ko-KR" sz="2400" dirty="0">
                <a:latin typeface="KoPub돋움체 Medium" pitchFamily="18" charset="-127"/>
                <a:ea typeface="KoPub돋움체 Medium" pitchFamily="18" charset="-127"/>
              </a:rPr>
              <a:t>)</a:t>
            </a: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 </a:t>
            </a:r>
            <a:endParaRPr lang="en-US" altLang="ko-KR" sz="2400" dirty="0">
              <a:latin typeface="KoPub돋움체 Medium" pitchFamily="18" charset="-127"/>
              <a:ea typeface="KoPub돋움체 Medium" pitchFamily="18" charset="-127"/>
            </a:endParaRPr>
          </a:p>
          <a:p>
            <a:r>
              <a:rPr lang="en-US" altLang="ko-KR" sz="2400" dirty="0">
                <a:latin typeface="KoPub돋움체 Medium" pitchFamily="18" charset="-127"/>
                <a:ea typeface="KoPub돋움체 Medium" pitchFamily="18" charset="-127"/>
              </a:rPr>
              <a:t>   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*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해당하는 경우 제출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 </a:t>
            </a: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 </a:t>
            </a:r>
            <a:endParaRPr lang="en-US" altLang="ko-KR" sz="2400" dirty="0">
              <a:latin typeface="KoPub돋움체 Medium" pitchFamily="18" charset="-127"/>
              <a:ea typeface="KoPub돋움체 Medium" pitchFamily="18" charset="-127"/>
            </a:endParaRPr>
          </a:p>
          <a:p>
            <a:r>
              <a:rPr lang="en-US" altLang="ko-KR" sz="700" dirty="0">
                <a:latin typeface="KoPub돋움체 Medium" pitchFamily="18" charset="-127"/>
                <a:ea typeface="KoPub돋움체 Medium" pitchFamily="18" charset="-127"/>
              </a:rPr>
              <a:t> </a:t>
            </a:r>
          </a:p>
        </p:txBody>
      </p:sp>
      <p:sp>
        <p:nvSpPr>
          <p:cNvPr id="5" name="TextBox 13"/>
          <p:cNvSpPr txBox="1"/>
          <p:nvPr/>
        </p:nvSpPr>
        <p:spPr>
          <a:xfrm>
            <a:off x="0" y="5363761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* 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사업자로 스마트 스토어를 이용하기 위해서는 통신판매업 서류 제출은 필요하지 않으나 신고는 필수 입니다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.</a:t>
            </a:r>
          </a:p>
          <a:p>
            <a:pPr algn="ctr"/>
            <a:endParaRPr lang="en-US" altLang="ko-KR" sz="1400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257615" y="305553"/>
            <a:ext cx="4995123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8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173824" y="211876"/>
            <a:ext cx="5162549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295266" y="-417663"/>
            <a:ext cx="196690" cy="966031"/>
            <a:chOff x="557690" y="-257150"/>
            <a:chExt cx="196690" cy="966031"/>
          </a:xfrm>
        </p:grpSpPr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15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5025004" y="-417663"/>
            <a:ext cx="196690" cy="966031"/>
            <a:chOff x="4907630" y="-200545"/>
            <a:chExt cx="196690" cy="966031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13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FBEFBD9-BFAB-4B1F-93C8-278BAAEC544F}"/>
              </a:ext>
            </a:extLst>
          </p:cNvPr>
          <p:cNvSpPr/>
          <p:nvPr/>
        </p:nvSpPr>
        <p:spPr>
          <a:xfrm>
            <a:off x="297649" y="258009"/>
            <a:ext cx="494347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500"/>
              </a:spcBef>
            </a:pPr>
            <a:r>
              <a:rPr lang="ko-KR" altLang="en-US" sz="2000" dirty="0">
                <a:solidFill>
                  <a:schemeClr val="bg1"/>
                </a:solidFill>
                <a:latin typeface="KBIZ한마음고딕 H" pitchFamily="18" charset="-127"/>
                <a:ea typeface="KBIZ한마음고딕 H" pitchFamily="18" charset="-127"/>
              </a:rPr>
              <a:t>판매자가 </a:t>
            </a:r>
            <a:r>
              <a:rPr lang="ko-KR" altLang="en-US" sz="2000" dirty="0" err="1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네이버</a:t>
            </a:r>
            <a:r>
              <a:rPr lang="ko-KR" altLang="en-US" sz="2000" dirty="0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 </a:t>
            </a:r>
            <a:r>
              <a:rPr lang="ko-KR" altLang="en-US" sz="2000" dirty="0">
                <a:solidFill>
                  <a:schemeClr val="bg1"/>
                </a:solidFill>
                <a:latin typeface="KBIZ한마음고딕 H" pitchFamily="18" charset="-127"/>
                <a:ea typeface="KBIZ한마음고딕 H" pitchFamily="18" charset="-127"/>
              </a:rPr>
              <a:t>에 </a:t>
            </a:r>
            <a:r>
              <a:rPr lang="ko-KR" altLang="en-US" sz="2000" dirty="0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진출</a:t>
            </a:r>
            <a:r>
              <a:rPr lang="ko-KR" altLang="en-US" sz="2000" dirty="0">
                <a:solidFill>
                  <a:schemeClr val="bg1"/>
                </a:solidFill>
                <a:latin typeface="KBIZ한마음고딕 H" pitchFamily="18" charset="-127"/>
                <a:ea typeface="KBIZ한마음고딕 H" pitchFamily="18" charset="-127"/>
              </a:rPr>
              <a:t>하는 방법 </a:t>
            </a:r>
            <a:endParaRPr lang="en-US" altLang="ko-KR" sz="2000" dirty="0">
              <a:solidFill>
                <a:schemeClr val="bg1"/>
              </a:solidFill>
              <a:latin typeface="KBIZ한마음고딕 H" pitchFamily="18" charset="-127"/>
              <a:ea typeface="KBIZ한마음고딕 H" pitchFamily="18" charset="-127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544753" y="6173703"/>
            <a:ext cx="2228850" cy="365125"/>
          </a:xfrm>
        </p:spPr>
        <p:txBody>
          <a:bodyPr/>
          <a:lstStyle/>
          <a:p>
            <a:r>
              <a:rPr lang="en-US" altLang="ko-KR"/>
              <a:t>0</a:t>
            </a:r>
            <a:fld id="{782E4773-AFEB-48FA-B7C5-C54D3EB2269D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5B433CE-A433-4D67-A35A-8675699E8501}"/>
              </a:ext>
            </a:extLst>
          </p:cNvPr>
          <p:cNvSpPr/>
          <p:nvPr/>
        </p:nvSpPr>
        <p:spPr>
          <a:xfrm>
            <a:off x="-6191" y="5407195"/>
            <a:ext cx="9918383" cy="143750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632300" y="4356678"/>
            <a:ext cx="456943" cy="254452"/>
          </a:xfrm>
          <a:prstGeom prst="rect">
            <a:avLst/>
          </a:prstGeom>
          <a:gradFill>
            <a:gsLst>
              <a:gs pos="0">
                <a:schemeClr val="tx1">
                  <a:lumMod val="85000"/>
                  <a:lumOff val="1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6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000" dirty="0">
              <a:latin typeface="KoPub돋움체 Medium" pitchFamily="18" charset="-127"/>
              <a:ea typeface="KoPub돋움체 Medium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716329" y="1500094"/>
            <a:ext cx="3783019" cy="3362088"/>
            <a:chOff x="861818" y="1830778"/>
            <a:chExt cx="3655071" cy="3248374"/>
          </a:xfrm>
        </p:grpSpPr>
        <p:grpSp>
          <p:nvGrpSpPr>
            <p:cNvPr id="47" name="그룹 46"/>
            <p:cNvGrpSpPr/>
            <p:nvPr/>
          </p:nvGrpSpPr>
          <p:grpSpPr>
            <a:xfrm>
              <a:off x="1744911" y="3272257"/>
              <a:ext cx="2171943" cy="1806649"/>
              <a:chOff x="1798619" y="2422696"/>
              <a:chExt cx="1893001" cy="1938299"/>
            </a:xfrm>
          </p:grpSpPr>
          <p:cxnSp>
            <p:nvCxnSpPr>
              <p:cNvPr id="63" name="직선 연결선 62"/>
              <p:cNvCxnSpPr/>
              <p:nvPr/>
            </p:nvCxnSpPr>
            <p:spPr>
              <a:xfrm rot="5400000">
                <a:off x="2112092" y="3394140"/>
                <a:ext cx="1932121" cy="1588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직선 연결선 63"/>
              <p:cNvCxnSpPr/>
              <p:nvPr/>
            </p:nvCxnSpPr>
            <p:spPr>
              <a:xfrm rot="5400000">
                <a:off x="1472722" y="3387963"/>
                <a:ext cx="1932121" cy="1588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직선 연결선 64"/>
              <p:cNvCxnSpPr/>
              <p:nvPr/>
            </p:nvCxnSpPr>
            <p:spPr>
              <a:xfrm rot="5400000">
                <a:off x="2724765" y="3394141"/>
                <a:ext cx="1932121" cy="1588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직선 연결선 65"/>
              <p:cNvCxnSpPr/>
              <p:nvPr/>
            </p:nvCxnSpPr>
            <p:spPr>
              <a:xfrm rot="5400000">
                <a:off x="833352" y="3390845"/>
                <a:ext cx="1932121" cy="1588"/>
              </a:xfrm>
              <a:prstGeom prst="line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직사각형 47"/>
            <p:cNvSpPr/>
            <p:nvPr/>
          </p:nvSpPr>
          <p:spPr>
            <a:xfrm>
              <a:off x="1751986" y="3582782"/>
              <a:ext cx="2019577" cy="245845"/>
            </a:xfrm>
            <a:prstGeom prst="rect">
              <a:avLst/>
            </a:prstGeom>
            <a:gradFill flip="none" rotWithShape="0">
              <a:gsLst>
                <a:gs pos="100000">
                  <a:srgbClr val="FF0000"/>
                </a:gs>
                <a:gs pos="70000">
                  <a:schemeClr val="accent2"/>
                </a:gs>
                <a:gs pos="30000">
                  <a:srgbClr val="92D050"/>
                </a:gs>
                <a:gs pos="2000">
                  <a:srgbClr val="00B0F0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2000" dirty="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1750162" y="4080630"/>
              <a:ext cx="908098" cy="245845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2000" dirty="0">
                <a:latin typeface="KoPub돋움체 Bold" pitchFamily="18" charset="-127"/>
                <a:ea typeface="KoPub돋움체 Bold" pitchFamily="18" charset="-127"/>
              </a:endParaRPr>
            </a:p>
          </p:txBody>
        </p:sp>
        <p:cxnSp>
          <p:nvCxnSpPr>
            <p:cNvPr id="50" name="직선 연결선 49"/>
            <p:cNvCxnSpPr/>
            <p:nvPr/>
          </p:nvCxnSpPr>
          <p:spPr>
            <a:xfrm>
              <a:off x="1744110" y="5077312"/>
              <a:ext cx="2455363" cy="1840"/>
            </a:xfrm>
            <a:prstGeom prst="line">
              <a:avLst/>
            </a:prstGeom>
            <a:ln w="95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7"/>
            <p:cNvSpPr txBox="1"/>
            <p:nvPr/>
          </p:nvSpPr>
          <p:spPr>
            <a:xfrm>
              <a:off x="3753851" y="3564616"/>
              <a:ext cx="731337" cy="2527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100">
                  <a:latin typeface="KoPub돋움체 Bold" pitchFamily="18" charset="-127"/>
                  <a:ea typeface="KoPub돋움체 Bold" pitchFamily="18" charset="-127"/>
                </a:rPr>
                <a:t>약 </a:t>
              </a:r>
              <a:r>
                <a:rPr lang="en-US" altLang="ko-KR" sz="1100">
                  <a:latin typeface="KoPub돋움체 Bold" pitchFamily="18" charset="-127"/>
                  <a:ea typeface="KoPub돋움체 Bold" pitchFamily="18" charset="-127"/>
                </a:rPr>
                <a:t>41</a:t>
              </a:r>
              <a:r>
                <a:rPr lang="ko-KR" altLang="en-US" sz="1100">
                  <a:latin typeface="KoPub돋움체 Bold" pitchFamily="18" charset="-127"/>
                  <a:ea typeface="KoPub돋움체 Bold" pitchFamily="18" charset="-127"/>
                </a:rPr>
                <a:t>조원</a:t>
              </a:r>
              <a:endParaRPr lang="en-US" altLang="ko-KR" sz="1100" dirty="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52" name="TextBox 8"/>
            <p:cNvSpPr txBox="1"/>
            <p:nvPr/>
          </p:nvSpPr>
          <p:spPr>
            <a:xfrm>
              <a:off x="2782345" y="4064725"/>
              <a:ext cx="731337" cy="2527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100">
                  <a:latin typeface="KoPub돋움체 Bold" pitchFamily="18" charset="-127"/>
                  <a:ea typeface="KoPub돋움체 Bold" pitchFamily="18" charset="-127"/>
                </a:rPr>
                <a:t>약 </a:t>
              </a:r>
              <a:r>
                <a:rPr lang="en-US" altLang="ko-KR" sz="1100">
                  <a:latin typeface="KoPub돋움체 Bold" pitchFamily="18" charset="-127"/>
                  <a:ea typeface="KoPub돋움체 Bold" pitchFamily="18" charset="-127"/>
                </a:rPr>
                <a:t>15</a:t>
              </a:r>
              <a:r>
                <a:rPr lang="ko-KR" altLang="en-US" sz="1100">
                  <a:latin typeface="KoPub돋움체 Bold" pitchFamily="18" charset="-127"/>
                  <a:ea typeface="KoPub돋움체 Bold" pitchFamily="18" charset="-127"/>
                </a:rPr>
                <a:t>조원</a:t>
              </a:r>
              <a:endParaRPr lang="en-US" altLang="ko-KR" sz="1100" dirty="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53" name="TextBox 9"/>
            <p:cNvSpPr txBox="1"/>
            <p:nvPr/>
          </p:nvSpPr>
          <p:spPr>
            <a:xfrm>
              <a:off x="2267730" y="4588078"/>
              <a:ext cx="653898" cy="2527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100">
                  <a:latin typeface="KoPub돋움체 Bold" pitchFamily="18" charset="-127"/>
                  <a:ea typeface="KoPub돋움체 Bold" pitchFamily="18" charset="-127"/>
                </a:rPr>
                <a:t>약 </a:t>
              </a:r>
              <a:r>
                <a:rPr lang="en-US" altLang="ko-KR" sz="1100">
                  <a:latin typeface="KoPub돋움체 Bold" pitchFamily="18" charset="-127"/>
                  <a:ea typeface="KoPub돋움체 Bold" pitchFamily="18" charset="-127"/>
                </a:rPr>
                <a:t>8</a:t>
              </a:r>
              <a:r>
                <a:rPr lang="ko-KR" altLang="en-US" sz="1100">
                  <a:latin typeface="KoPub돋움체 Bold" pitchFamily="18" charset="-127"/>
                  <a:ea typeface="KoPub돋움체 Bold" pitchFamily="18" charset="-127"/>
                </a:rPr>
                <a:t>조원</a:t>
              </a:r>
              <a:endParaRPr lang="en-US" altLang="ko-KR" sz="1100" dirty="0">
                <a:latin typeface="KoPub돋움체 Bold" pitchFamily="18" charset="-127"/>
                <a:ea typeface="KoPub돋움체 Bold" pitchFamily="18" charset="-127"/>
              </a:endParaRPr>
            </a:p>
          </p:txBody>
        </p:sp>
        <p:pic>
          <p:nvPicPr>
            <p:cNvPr id="54" name="그림 53" descr="1200px-EBay_logo.svg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3250" y="4581575"/>
              <a:ext cx="655589" cy="262236"/>
            </a:xfrm>
            <a:prstGeom prst="rect">
              <a:avLst/>
            </a:prstGeom>
          </p:spPr>
        </p:pic>
        <p:sp>
          <p:nvSpPr>
            <p:cNvPr id="55" name="직사각형 54"/>
            <p:cNvSpPr/>
            <p:nvPr/>
          </p:nvSpPr>
          <p:spPr>
            <a:xfrm>
              <a:off x="1318250" y="2655775"/>
              <a:ext cx="2684357" cy="327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en-US" altLang="ko-KR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itchFamily="18" charset="-127"/>
                  <a:ea typeface="KoPub돋움체 Bold" pitchFamily="18" charset="-127"/>
                </a:rPr>
                <a:t>“</a:t>
              </a:r>
              <a:r>
                <a:rPr lang="ko-KR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itchFamily="18" charset="-127"/>
                  <a:ea typeface="KoPub돋움체 Bold" pitchFamily="18" charset="-127"/>
                </a:rPr>
                <a:t>쿠팡</a:t>
              </a:r>
              <a:r>
                <a:rPr lang="en-US" altLang="ko-KR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itchFamily="18" charset="-127"/>
                  <a:ea typeface="KoPub돋움체 Bold" pitchFamily="18" charset="-127"/>
                </a:rPr>
                <a:t>, 2024</a:t>
              </a:r>
              <a:r>
                <a:rPr lang="ko-KR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itchFamily="18" charset="-127"/>
                  <a:ea typeface="KoPub돋움체 Bold" pitchFamily="18" charset="-127"/>
                </a:rPr>
                <a:t>년 매출 약 </a:t>
              </a:r>
              <a:r>
                <a:rPr lang="en-US" altLang="ko-KR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itchFamily="18" charset="-127"/>
                  <a:ea typeface="KoPub돋움체 Bold" pitchFamily="18" charset="-127"/>
                </a:rPr>
                <a:t>41</a:t>
              </a:r>
              <a:r>
                <a:rPr lang="ko-KR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itchFamily="18" charset="-127"/>
                  <a:ea typeface="KoPub돋움체 Bold" pitchFamily="18" charset="-127"/>
                </a:rPr>
                <a:t>조원</a:t>
              </a:r>
              <a:r>
                <a:rPr lang="en-US" altLang="ko-KR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Bold" pitchFamily="18" charset="-127"/>
                  <a:ea typeface="KoPub돋움체 Bold" pitchFamily="18" charset="-127"/>
                </a:rPr>
                <a:t>”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KoPub돋움체 Bold" pitchFamily="18" charset="-127"/>
                <a:ea typeface="KoPub돋움체 Bold" pitchFamily="18" charset="-127"/>
              </a:endParaRPr>
            </a:p>
          </p:txBody>
        </p:sp>
        <p:grpSp>
          <p:nvGrpSpPr>
            <p:cNvPr id="56" name="그룹 55"/>
            <p:cNvGrpSpPr/>
            <p:nvPr/>
          </p:nvGrpSpPr>
          <p:grpSpPr>
            <a:xfrm>
              <a:off x="893968" y="1830778"/>
              <a:ext cx="3622921" cy="637046"/>
              <a:chOff x="1177313" y="1526176"/>
              <a:chExt cx="3158251" cy="555341"/>
            </a:xfrm>
          </p:grpSpPr>
          <p:sp>
            <p:nvSpPr>
              <p:cNvPr id="61" name="TextBox 17"/>
              <p:cNvSpPr txBox="1"/>
              <p:nvPr/>
            </p:nvSpPr>
            <p:spPr>
              <a:xfrm>
                <a:off x="1177313" y="1526176"/>
                <a:ext cx="3158251" cy="336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2000">
                    <a:latin typeface="KoPub돋움체 Bold" pitchFamily="18" charset="-127"/>
                    <a:ea typeface="KoPub돋움체 Bold" pitchFamily="18" charset="-127"/>
                  </a:rPr>
                  <a:t>2024</a:t>
                </a:r>
                <a:r>
                  <a:rPr lang="ko-KR" altLang="en-US" sz="2000">
                    <a:latin typeface="KoPub돋움체 Bold" pitchFamily="18" charset="-127"/>
                    <a:ea typeface="KoPub돋움체 Bold" pitchFamily="18" charset="-127"/>
                  </a:rPr>
                  <a:t>년 국내 오픈마켓 거래액 순위</a:t>
                </a:r>
                <a:endParaRPr lang="ko-KR" altLang="en-US" sz="2000" dirty="0">
                  <a:latin typeface="KoPub돋움체 Bold" pitchFamily="18" charset="-127"/>
                  <a:ea typeface="KoPub돋움체 Bold" pitchFamily="18" charset="-127"/>
                </a:endParaRPr>
              </a:p>
            </p:txBody>
          </p:sp>
          <p:sp>
            <p:nvSpPr>
              <p:cNvPr id="62" name="TextBox 18"/>
              <p:cNvSpPr txBox="1"/>
              <p:nvPr/>
            </p:nvSpPr>
            <p:spPr>
              <a:xfrm>
                <a:off x="1229167" y="1848212"/>
                <a:ext cx="672641" cy="2333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200" dirty="0">
                    <a:latin typeface="KoPub돋움체 Bold" pitchFamily="18" charset="-127"/>
                    <a:ea typeface="KoPub돋움체 Bold" pitchFamily="18" charset="-127"/>
                  </a:rPr>
                  <a:t>(</a:t>
                </a:r>
                <a:r>
                  <a:rPr lang="ko-KR" altLang="en-US" sz="1200" dirty="0">
                    <a:latin typeface="KoPub돋움체 Bold" pitchFamily="18" charset="-127"/>
                    <a:ea typeface="KoPub돋움체 Bold" pitchFamily="18" charset="-127"/>
                  </a:rPr>
                  <a:t>단위</a:t>
                </a:r>
                <a:r>
                  <a:rPr lang="en-US" altLang="ko-KR" sz="1200" dirty="0">
                    <a:latin typeface="KoPub돋움체 Bold" pitchFamily="18" charset="-127"/>
                    <a:ea typeface="KoPub돋움체 Bold" pitchFamily="18" charset="-127"/>
                  </a:rPr>
                  <a:t>: </a:t>
                </a:r>
                <a:r>
                  <a:rPr lang="ko-KR" altLang="en-US" sz="1200" dirty="0">
                    <a:latin typeface="KoPub돋움체 Bold" pitchFamily="18" charset="-127"/>
                    <a:ea typeface="KoPub돋움체 Bold" pitchFamily="18" charset="-127"/>
                  </a:rPr>
                  <a:t>원</a:t>
                </a:r>
                <a:r>
                  <a:rPr lang="en-US" altLang="ko-KR" sz="1200" dirty="0">
                    <a:latin typeface="KoPub돋움체 Bold" pitchFamily="18" charset="-127"/>
                    <a:ea typeface="KoPub돋움체 Bold" pitchFamily="18" charset="-127"/>
                  </a:rPr>
                  <a:t>)</a:t>
                </a:r>
              </a:p>
            </p:txBody>
          </p:sp>
        </p:grpSp>
        <p:pic>
          <p:nvPicPr>
            <p:cNvPr id="57" name="그림 56" descr="NAVER_CI_Green_thumb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1818" y="4005733"/>
              <a:ext cx="861182" cy="381898"/>
            </a:xfrm>
            <a:prstGeom prst="rect">
              <a:avLst/>
            </a:prstGeom>
          </p:spPr>
        </p:pic>
        <p:sp>
          <p:nvSpPr>
            <p:cNvPr id="58" name="TextBox 14"/>
            <p:cNvSpPr txBox="1"/>
            <p:nvPr/>
          </p:nvSpPr>
          <p:spPr>
            <a:xfrm>
              <a:off x="3404511" y="3586279"/>
              <a:ext cx="385957" cy="2527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itchFamily="18" charset="-127"/>
                  <a:ea typeface="KoPub돋움체 Bold" pitchFamily="18" charset="-127"/>
                </a:rPr>
                <a:t>1</a:t>
              </a:r>
              <a:r>
                <a:rPr lang="ko-KR" altLang="en-US" sz="1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itchFamily="18" charset="-127"/>
                  <a:ea typeface="KoPub돋움체 Bold" pitchFamily="18" charset="-127"/>
                </a:rPr>
                <a:t>위</a:t>
              </a:r>
              <a:endParaRPr lang="en-US" altLang="ko-KR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59" name="TextBox 15"/>
            <p:cNvSpPr txBox="1"/>
            <p:nvPr/>
          </p:nvSpPr>
          <p:spPr>
            <a:xfrm>
              <a:off x="2311027" y="4078506"/>
              <a:ext cx="385957" cy="2527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itchFamily="18" charset="-127"/>
                  <a:ea typeface="KoPub돋움체 Bold" pitchFamily="18" charset="-127"/>
                </a:rPr>
                <a:t>2</a:t>
              </a:r>
              <a:r>
                <a:rPr lang="ko-KR" altLang="en-US" sz="1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itchFamily="18" charset="-127"/>
                  <a:ea typeface="KoPub돋움체 Bold" pitchFamily="18" charset="-127"/>
                </a:rPr>
                <a:t>위</a:t>
              </a:r>
              <a:endParaRPr lang="en-US" altLang="ko-KR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60" name="TextBox 16"/>
            <p:cNvSpPr txBox="1"/>
            <p:nvPr/>
          </p:nvSpPr>
          <p:spPr>
            <a:xfrm>
              <a:off x="1775761" y="4585003"/>
              <a:ext cx="385957" cy="2527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itchFamily="18" charset="-127"/>
                  <a:ea typeface="KoPub돋움체 Bold" pitchFamily="18" charset="-127"/>
                </a:rPr>
                <a:t>3</a:t>
              </a:r>
              <a:r>
                <a:rPr lang="ko-KR" altLang="en-US" sz="1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itchFamily="18" charset="-127"/>
                  <a:ea typeface="KoPub돋움체 Bold" pitchFamily="18" charset="-127"/>
                </a:rPr>
                <a:t>위</a:t>
              </a:r>
              <a:endParaRPr lang="en-US" altLang="ko-KR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itchFamily="18" charset="-127"/>
                <a:ea typeface="KoPub돋움체 Bold" pitchFamily="18" charset="-127"/>
              </a:endParaRPr>
            </a:p>
          </p:txBody>
        </p:sp>
      </p:grpSp>
      <p:cxnSp>
        <p:nvCxnSpPr>
          <p:cNvPr id="6" name="직선 연결선 5"/>
          <p:cNvCxnSpPr/>
          <p:nvPr/>
        </p:nvCxnSpPr>
        <p:spPr>
          <a:xfrm rot="16200000" flipH="1">
            <a:off x="7447438" y="3598406"/>
            <a:ext cx="2254204" cy="226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 rot="16200000" flipH="1">
            <a:off x="6688490" y="3811522"/>
            <a:ext cx="1821979" cy="286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 rot="16200000" flipH="1">
            <a:off x="5368055" y="4467718"/>
            <a:ext cx="538598" cy="1394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 rot="16200000" flipH="1">
            <a:off x="6015294" y="4138645"/>
            <a:ext cx="1198654" cy="1203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자유형 9"/>
          <p:cNvSpPr/>
          <p:nvPr/>
        </p:nvSpPr>
        <p:spPr>
          <a:xfrm>
            <a:off x="5620314" y="2463197"/>
            <a:ext cx="2989071" cy="1749700"/>
          </a:xfrm>
          <a:custGeom>
            <a:avLst/>
            <a:gdLst>
              <a:gd name="connsiteX0" fmla="*/ 0 w 2730843"/>
              <a:gd name="connsiteY0" fmla="*/ 1575487 h 1575487"/>
              <a:gd name="connsiteX1" fmla="*/ 914400 w 2730843"/>
              <a:gd name="connsiteY1" fmla="*/ 932935 h 1575487"/>
              <a:gd name="connsiteX2" fmla="*/ 1822621 w 2730843"/>
              <a:gd name="connsiteY2" fmla="*/ 389238 h 1575487"/>
              <a:gd name="connsiteX3" fmla="*/ 2730843 w 2730843"/>
              <a:gd name="connsiteY3" fmla="*/ 0 h 1575487"/>
              <a:gd name="connsiteX4" fmla="*/ 2730843 w 2730843"/>
              <a:gd name="connsiteY4" fmla="*/ 0 h 157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0843" h="1575487">
                <a:moveTo>
                  <a:pt x="0" y="1575487"/>
                </a:moveTo>
                <a:lnTo>
                  <a:pt x="914400" y="932935"/>
                </a:lnTo>
                <a:lnTo>
                  <a:pt x="1822621" y="389238"/>
                </a:lnTo>
                <a:lnTo>
                  <a:pt x="2730843" y="0"/>
                </a:lnTo>
                <a:lnTo>
                  <a:pt x="2730843" y="0"/>
                </a:lnTo>
              </a:path>
            </a:pathLst>
          </a:custGeom>
          <a:ln w="76200">
            <a:gradFill flip="none" rotWithShape="1">
              <a:gsLst>
                <a:gs pos="100000">
                  <a:srgbClr val="FF0000"/>
                </a:gs>
                <a:gs pos="70000">
                  <a:schemeClr val="accent2"/>
                </a:gs>
                <a:gs pos="30000">
                  <a:srgbClr val="92D050"/>
                </a:gs>
                <a:gs pos="0">
                  <a:srgbClr val="00B0F0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088"/>
            <a:endParaRPr lang="ko-KR" altLang="en-US" sz="20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8526862" y="2457572"/>
            <a:ext cx="85403" cy="85403"/>
          </a:xfrm>
          <a:prstGeom prst="ellipse">
            <a:avLst/>
          </a:prstGeom>
          <a:solidFill>
            <a:schemeClr val="bg1"/>
          </a:solidFill>
          <a:ln>
            <a:solidFill>
              <a:srgbClr val="7091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0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7547106" y="2873595"/>
            <a:ext cx="80057" cy="80057"/>
          </a:xfrm>
          <a:prstGeom prst="ellipse">
            <a:avLst/>
          </a:prstGeom>
          <a:solidFill>
            <a:schemeClr val="bg1"/>
          </a:solidFill>
          <a:ln>
            <a:solidFill>
              <a:srgbClr val="26C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0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6567349" y="3451158"/>
            <a:ext cx="80057" cy="80057"/>
          </a:xfrm>
          <a:prstGeom prst="ellipse">
            <a:avLst/>
          </a:prstGeom>
          <a:solidFill>
            <a:schemeClr val="bg1"/>
          </a:solidFill>
          <a:ln>
            <a:solidFill>
              <a:srgbClr val="26C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0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5592749" y="4147336"/>
            <a:ext cx="80057" cy="80057"/>
          </a:xfrm>
          <a:prstGeom prst="ellipse">
            <a:avLst/>
          </a:prstGeom>
          <a:solidFill>
            <a:schemeClr val="bg1"/>
          </a:solidFill>
          <a:ln>
            <a:solidFill>
              <a:srgbClr val="26C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0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7547113" y="2873569"/>
            <a:ext cx="85403" cy="85403"/>
          </a:xfrm>
          <a:prstGeom prst="ellipse">
            <a:avLst/>
          </a:prstGeom>
          <a:solidFill>
            <a:schemeClr val="bg1"/>
          </a:solidFill>
          <a:ln>
            <a:solidFill>
              <a:srgbClr val="26C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0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67348" y="3456287"/>
            <a:ext cx="85403" cy="85403"/>
          </a:xfrm>
          <a:prstGeom prst="ellipse">
            <a:avLst/>
          </a:prstGeom>
          <a:solidFill>
            <a:schemeClr val="bg1"/>
          </a:solidFill>
          <a:ln>
            <a:solidFill>
              <a:srgbClr val="26C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0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5587583" y="4147291"/>
            <a:ext cx="85403" cy="85403"/>
          </a:xfrm>
          <a:prstGeom prst="ellipse">
            <a:avLst/>
          </a:prstGeom>
          <a:solidFill>
            <a:schemeClr val="bg1"/>
          </a:solidFill>
          <a:ln>
            <a:solidFill>
              <a:srgbClr val="00C7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0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8" name="TextBox 36"/>
          <p:cNvSpPr txBox="1"/>
          <p:nvPr/>
        </p:nvSpPr>
        <p:spPr>
          <a:xfrm>
            <a:off x="5106390" y="4783914"/>
            <a:ext cx="1585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>
                <a:latin typeface="KoPub돋움체 Medium" pitchFamily="18" charset="-127"/>
                <a:ea typeface="KoPub돋움체 Medium" pitchFamily="18" charset="-127"/>
              </a:rPr>
              <a:t>2024</a:t>
            </a:r>
            <a:r>
              <a:rPr lang="ko-KR" altLang="en-US" sz="1200">
                <a:latin typeface="KoPub돋움체 Medium" pitchFamily="18" charset="-127"/>
                <a:ea typeface="KoPub돋움체 Medium" pitchFamily="18" charset="-127"/>
              </a:rPr>
              <a:t>년 </a:t>
            </a:r>
            <a:r>
              <a:rPr lang="en-US" altLang="ko-KR" sz="1200">
                <a:latin typeface="KoPub돋움체 Medium" pitchFamily="18" charset="-127"/>
                <a:ea typeface="KoPub돋움체 Medium" pitchFamily="18" charset="-127"/>
              </a:rPr>
              <a:t>1</a:t>
            </a:r>
            <a:r>
              <a:rPr lang="ko-KR" altLang="en-US" sz="1200">
                <a:latin typeface="KoPub돋움체 Medium" pitchFamily="18" charset="-127"/>
                <a:ea typeface="KoPub돋움체 Medium" pitchFamily="18" charset="-127"/>
              </a:rPr>
              <a:t>분기</a:t>
            </a:r>
            <a:endParaRPr lang="en-US" altLang="ko-KR" sz="1200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9" name="TextBox 37"/>
          <p:cNvSpPr txBox="1"/>
          <p:nvPr/>
        </p:nvSpPr>
        <p:spPr>
          <a:xfrm>
            <a:off x="6341816" y="4783914"/>
            <a:ext cx="839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2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분기</a:t>
            </a:r>
            <a:endParaRPr lang="en-US" altLang="ko-KR" sz="1200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20" name="TextBox 38"/>
          <p:cNvSpPr txBox="1"/>
          <p:nvPr/>
        </p:nvSpPr>
        <p:spPr>
          <a:xfrm>
            <a:off x="7313912" y="4783914"/>
            <a:ext cx="871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3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분기</a:t>
            </a:r>
            <a:endParaRPr lang="en-US" altLang="ko-KR" sz="1200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21" name="TextBox 39"/>
          <p:cNvSpPr txBox="1"/>
          <p:nvPr/>
        </p:nvSpPr>
        <p:spPr>
          <a:xfrm>
            <a:off x="8285204" y="4783914"/>
            <a:ext cx="743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4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분기</a:t>
            </a:r>
            <a:endParaRPr lang="en-US" altLang="ko-KR" sz="1200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22" name="TextBox 40"/>
          <p:cNvSpPr txBox="1"/>
          <p:nvPr/>
        </p:nvSpPr>
        <p:spPr>
          <a:xfrm>
            <a:off x="5128400" y="3810465"/>
            <a:ext cx="1042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</a:rPr>
              <a:t>약 </a:t>
            </a:r>
            <a:r>
              <a:rPr lang="en-US" altLang="ko-KR" sz="100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</a:rPr>
              <a:t>10</a:t>
            </a:r>
            <a:r>
              <a: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</a:rPr>
              <a:t>조원</a:t>
            </a: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23" name="TextBox 41"/>
          <p:cNvSpPr txBox="1"/>
          <p:nvPr/>
        </p:nvSpPr>
        <p:spPr>
          <a:xfrm>
            <a:off x="6115470" y="3137943"/>
            <a:ext cx="9008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</a:rPr>
              <a:t>약 </a:t>
            </a:r>
            <a:r>
              <a:rPr lang="en-US" altLang="ko-KR" sz="100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</a:rPr>
              <a:t>10</a:t>
            </a:r>
            <a:r>
              <a: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</a:rPr>
              <a:t>조원</a:t>
            </a: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24" name="TextBox 42"/>
          <p:cNvSpPr txBox="1"/>
          <p:nvPr/>
        </p:nvSpPr>
        <p:spPr>
          <a:xfrm>
            <a:off x="7073702" y="2582660"/>
            <a:ext cx="9233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</a:rPr>
              <a:t>약 </a:t>
            </a:r>
            <a:r>
              <a:rPr lang="en-US" altLang="ko-KR" sz="100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</a:rPr>
              <a:t>10</a:t>
            </a:r>
            <a:r>
              <a: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</a:rPr>
              <a:t>조원</a:t>
            </a: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25" name="TextBox 43"/>
          <p:cNvSpPr txBox="1"/>
          <p:nvPr/>
        </p:nvSpPr>
        <p:spPr>
          <a:xfrm>
            <a:off x="8067782" y="2239817"/>
            <a:ext cx="9002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</a:rPr>
              <a:t>약 </a:t>
            </a:r>
            <a:r>
              <a:rPr lang="en-US" altLang="ko-KR" sz="100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</a:rPr>
              <a:t>11</a:t>
            </a:r>
            <a:r>
              <a:rPr lang="ko-KR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itchFamily="18" charset="-127"/>
                <a:ea typeface="KoPub돋움체 Medium" pitchFamily="18" charset="-127"/>
              </a:rPr>
              <a:t>조원</a:t>
            </a:r>
            <a:endParaRPr lang="en-US" altLang="ko-KR" sz="1000" dirty="0">
              <a:solidFill>
                <a:schemeClr val="tx1">
                  <a:lumMod val="75000"/>
                  <a:lumOff val="25000"/>
                </a:schemeClr>
              </a:solidFill>
              <a:latin typeface="KoPub돋움체 Medium" pitchFamily="18" charset="-127"/>
              <a:ea typeface="KoPub돋움체 Medium" pitchFamily="18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5632580" y="1439202"/>
            <a:ext cx="3204631" cy="678000"/>
            <a:chOff x="5072492" y="1698810"/>
            <a:chExt cx="2859614" cy="605005"/>
          </a:xfrm>
        </p:grpSpPr>
        <p:sp>
          <p:nvSpPr>
            <p:cNvPr id="45" name="TextBox 45"/>
            <p:cNvSpPr txBox="1"/>
            <p:nvPr/>
          </p:nvSpPr>
          <p:spPr>
            <a:xfrm>
              <a:off x="5072492" y="1698810"/>
              <a:ext cx="2565030" cy="3570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2000" dirty="0" err="1">
                  <a:latin typeface="KoPub돋움체 Bold" pitchFamily="18" charset="-127"/>
                  <a:ea typeface="KoPub돋움체 Bold" pitchFamily="18" charset="-127"/>
                </a:rPr>
                <a:t>쿠팡</a:t>
              </a:r>
              <a:r>
                <a:rPr lang="ko-KR" altLang="en-US" sz="2000" dirty="0">
                  <a:latin typeface="KoPub돋움체 Bold" pitchFamily="18" charset="-127"/>
                  <a:ea typeface="KoPub돋움체 Bold" pitchFamily="18" charset="-127"/>
                </a:rPr>
                <a:t> 월평균 거래대금 추이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7219470" y="2056639"/>
              <a:ext cx="712636" cy="2471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dirty="0">
                  <a:latin typeface="KoPub돋움체 Medium" pitchFamily="18" charset="-127"/>
                  <a:ea typeface="KoPub돋움체 Medium" pitchFamily="18" charset="-127"/>
                </a:rPr>
                <a:t>(</a:t>
              </a:r>
              <a:r>
                <a:rPr lang="ko-KR" altLang="en-US" sz="1200" dirty="0">
                  <a:latin typeface="KoPub돋움체 Medium" pitchFamily="18" charset="-127"/>
                  <a:ea typeface="KoPub돋움체 Medium" pitchFamily="18" charset="-127"/>
                </a:rPr>
                <a:t>단위</a:t>
              </a:r>
              <a:r>
                <a:rPr lang="en-US" altLang="ko-KR" sz="1200" dirty="0">
                  <a:latin typeface="KoPub돋움체 Medium" pitchFamily="18" charset="-127"/>
                  <a:ea typeface="KoPub돋움체 Medium" pitchFamily="18" charset="-127"/>
                </a:rPr>
                <a:t>: </a:t>
              </a:r>
              <a:r>
                <a:rPr lang="ko-KR" altLang="en-US" sz="1200" dirty="0">
                  <a:latin typeface="KoPub돋움체 Medium" pitchFamily="18" charset="-127"/>
                  <a:ea typeface="KoPub돋움체 Medium" pitchFamily="18" charset="-127"/>
                </a:rPr>
                <a:t>원</a:t>
              </a:r>
              <a:r>
                <a:rPr lang="en-US" altLang="ko-KR" sz="1200" dirty="0">
                  <a:latin typeface="KoPub돋움체 Medium" pitchFamily="18" charset="-127"/>
                  <a:ea typeface="KoPub돋움체 Medium" pitchFamily="18" charset="-127"/>
                </a:rPr>
                <a:t>)</a:t>
              </a:r>
            </a:p>
          </p:txBody>
        </p:sp>
      </p:grpSp>
      <p:cxnSp>
        <p:nvCxnSpPr>
          <p:cNvPr id="27" name="직선 연결선 26"/>
          <p:cNvCxnSpPr/>
          <p:nvPr/>
        </p:nvCxnSpPr>
        <p:spPr>
          <a:xfrm>
            <a:off x="5637379" y="4744421"/>
            <a:ext cx="3395345" cy="1621"/>
          </a:xfrm>
          <a:prstGeom prst="line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타원 27"/>
          <p:cNvSpPr/>
          <p:nvPr/>
        </p:nvSpPr>
        <p:spPr>
          <a:xfrm>
            <a:off x="5573092" y="4130274"/>
            <a:ext cx="133426" cy="133426"/>
          </a:xfrm>
          <a:prstGeom prst="ellipse">
            <a:avLst/>
          </a:prstGeom>
          <a:solidFill>
            <a:schemeClr val="bg1"/>
          </a:solidFill>
          <a:ln>
            <a:solidFill>
              <a:srgbClr val="00C7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088"/>
            <a:endParaRPr lang="ko-KR" altLang="en-US" sz="2000">
              <a:solidFill>
                <a:schemeClr val="tx1">
                  <a:lumMod val="75000"/>
                  <a:lumOff val="25000"/>
                </a:schemeClr>
              </a:solidFill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6542557" y="3425459"/>
            <a:ext cx="133426" cy="133426"/>
          </a:xfrm>
          <a:prstGeom prst="ellipse">
            <a:avLst/>
          </a:prstGeom>
          <a:solidFill>
            <a:schemeClr val="bg1"/>
          </a:solidFill>
          <a:ln>
            <a:solidFill>
              <a:srgbClr val="17C8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088"/>
            <a:endParaRPr lang="ko-KR" altLang="en-US" sz="2000">
              <a:solidFill>
                <a:schemeClr val="tx1">
                  <a:lumMod val="75000"/>
                  <a:lumOff val="25000"/>
                </a:schemeClr>
              </a:solidFill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7526412" y="2851763"/>
            <a:ext cx="133426" cy="133426"/>
          </a:xfrm>
          <a:prstGeom prst="ellipse">
            <a:avLst/>
          </a:prstGeom>
          <a:solidFill>
            <a:schemeClr val="bg1"/>
          </a:solidFill>
          <a:ln>
            <a:solidFill>
              <a:srgbClr val="26C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088"/>
            <a:endParaRPr lang="ko-KR" altLang="en-US" sz="2000">
              <a:solidFill>
                <a:schemeClr val="tx1">
                  <a:lumMod val="75000"/>
                  <a:lumOff val="25000"/>
                </a:schemeClr>
              </a:solidFill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8502732" y="2429270"/>
            <a:ext cx="133426" cy="133426"/>
          </a:xfrm>
          <a:prstGeom prst="ellipse">
            <a:avLst/>
          </a:prstGeom>
          <a:solidFill>
            <a:schemeClr val="bg1"/>
          </a:solidFill>
          <a:ln>
            <a:solidFill>
              <a:srgbClr val="7091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088"/>
            <a:endParaRPr lang="ko-KR" altLang="en-US" sz="2000">
              <a:solidFill>
                <a:schemeClr val="tx1">
                  <a:lumMod val="75000"/>
                  <a:lumOff val="25000"/>
                </a:schemeClr>
              </a:solidFill>
              <a:latin typeface="KoPub돋움체 Medium" pitchFamily="18" charset="-127"/>
              <a:ea typeface="KoPub돋움체 Medium" pitchFamily="18" charset="-127"/>
            </a:endParaRPr>
          </a:p>
        </p:txBody>
      </p:sp>
      <p:pic>
        <p:nvPicPr>
          <p:cNvPr id="32" name="Picture 2" descr="C:\Users\for\Desktop\쿠팡 로고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054" y="3329844"/>
            <a:ext cx="883651" cy="207027"/>
          </a:xfrm>
          <a:prstGeom prst="rect">
            <a:avLst/>
          </a:prstGeom>
          <a:noFill/>
        </p:spPr>
      </p:pic>
      <p:pic>
        <p:nvPicPr>
          <p:cNvPr id="33" name="그림 32" descr="Untitled-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23472" y="3726369"/>
            <a:ext cx="802004" cy="80200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4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78922" y="304716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35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298527" y="211039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29576" y="-418500"/>
            <a:ext cx="196690" cy="966031"/>
            <a:chOff x="557690" y="-257150"/>
            <a:chExt cx="196690" cy="966031"/>
          </a:xfrm>
        </p:grpSpPr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44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1189" y="-418500"/>
            <a:ext cx="196690" cy="966031"/>
            <a:chOff x="4907630" y="-200545"/>
            <a:chExt cx="196690" cy="966031"/>
          </a:xfrm>
        </p:grpSpPr>
        <p:sp>
          <p:nvSpPr>
            <p:cNvPr id="41" name="타원 40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42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9FBEFBD9-BFAB-4B1F-93C8-278BAAEC544F}"/>
              </a:ext>
            </a:extLst>
          </p:cNvPr>
          <p:cNvSpPr/>
          <p:nvPr/>
        </p:nvSpPr>
        <p:spPr>
          <a:xfrm>
            <a:off x="988772" y="241784"/>
            <a:ext cx="3714776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500"/>
              </a:spcBef>
            </a:pP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oPub돋움체 Bold" pitchFamily="18" charset="-127"/>
                <a:ea typeface="KoPub돋움체 Bold" pitchFamily="18" charset="-127"/>
              </a:rPr>
              <a:t>국내 온라인 쇼핑</a:t>
            </a:r>
            <a:r>
              <a:rPr lang="en-US" altLang="ko-KR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oPub돋움체 Bold" pitchFamily="18" charset="-127"/>
                <a:ea typeface="KoPub돋움체 Bold" pitchFamily="18" charset="-127"/>
              </a:rPr>
              <a:t>,</a:t>
            </a:r>
            <a:r>
              <a:rPr lang="en-US" altLang="ko-KR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sz="2000" dirty="0" err="1">
                <a:solidFill>
                  <a:srgbClr val="FFC000"/>
                </a:solidFill>
                <a:latin typeface="KoPub돋움체 Bold" pitchFamily="18" charset="-127"/>
                <a:ea typeface="KoPub돋움체 Bold" pitchFamily="18" charset="-127"/>
              </a:rPr>
              <a:t>쿠팡</a:t>
            </a:r>
            <a:r>
              <a:rPr lang="ko-KR" altLang="en-US" sz="200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oPub돋움체 Bold" pitchFamily="18" charset="-127"/>
                <a:ea typeface="KoPub돋움체 Bold" pitchFamily="18" charset="-127"/>
              </a:rPr>
              <a:t>을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oPub돋움체 Bold" pitchFamily="18" charset="-127"/>
                <a:ea typeface="KoPub돋움체 Bold" pitchFamily="18" charset="-127"/>
              </a:rPr>
              <a:t> 주목하라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40" name="TextBox 66"/>
          <p:cNvSpPr txBox="1"/>
          <p:nvPr/>
        </p:nvSpPr>
        <p:spPr>
          <a:xfrm>
            <a:off x="-6191" y="5791800"/>
            <a:ext cx="9906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latin typeface="KoPub돋움체 Bold" pitchFamily="18" charset="-127"/>
                <a:ea typeface="KoPub돋움체 Bold" pitchFamily="18" charset="-127"/>
              </a:rPr>
              <a:t>국내 </a:t>
            </a:r>
            <a:r>
              <a:rPr lang="ko-KR" altLang="en-US" sz="2000" dirty="0" err="1">
                <a:latin typeface="KoPub돋움체 Bold" pitchFamily="18" charset="-127"/>
                <a:ea typeface="KoPub돋움체 Bold" pitchFamily="18" charset="-127"/>
              </a:rPr>
              <a:t>오픈마켓</a:t>
            </a:r>
            <a:r>
              <a:rPr lang="ko-KR" altLang="en-US" sz="2000" dirty="0"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sz="2000" dirty="0" err="1">
                <a:latin typeface="KoPub돋움체 Bold" pitchFamily="18" charset="-127"/>
                <a:ea typeface="KoPub돋움체 Bold" pitchFamily="18" charset="-127"/>
              </a:rPr>
              <a:t>거래액</a:t>
            </a:r>
            <a:r>
              <a:rPr lang="ko-KR" altLang="en-US" sz="2000" dirty="0"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en-US" altLang="ko-KR" sz="2000" dirty="0">
                <a:latin typeface="KoPub돋움체 Bold" pitchFamily="18" charset="-127"/>
                <a:ea typeface="KoPub돋움체 Bold" pitchFamily="18" charset="-127"/>
              </a:rPr>
              <a:t>1</a:t>
            </a:r>
            <a:r>
              <a:rPr lang="ko-KR" altLang="en-US" sz="2000" dirty="0">
                <a:latin typeface="KoPub돋움체 Bold" pitchFamily="18" charset="-127"/>
                <a:ea typeface="KoPub돋움체 Bold" pitchFamily="18" charset="-127"/>
              </a:rPr>
              <a:t>위의 판매 채널</a:t>
            </a:r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로</a:t>
            </a:r>
            <a:r>
              <a:rPr lang="en-US" altLang="ko-KR" sz="2000" dirty="0">
                <a:latin typeface="KoPub돋움체 Medium" pitchFamily="18" charset="-127"/>
                <a:ea typeface="KoPub돋움체 Medium" pitchFamily="18" charset="-127"/>
              </a:rPr>
              <a:t> </a:t>
            </a:r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많은 소비자들이 이용하고 있는 것을</a:t>
            </a:r>
            <a:endParaRPr lang="en-US" altLang="ko-KR" sz="200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/>
            <a:r>
              <a:rPr lang="en-US" altLang="ko-KR" sz="500" dirty="0">
                <a:latin typeface="KoPub돋움체 Medium" pitchFamily="18" charset="-127"/>
                <a:ea typeface="KoPub돋움체 Medium" pitchFamily="18" charset="-127"/>
              </a:rPr>
              <a:t>      </a:t>
            </a:r>
            <a:r>
              <a:rPr lang="ko-KR" altLang="en-US" sz="500" dirty="0">
                <a:latin typeface="KoPub돋움체 Medium" pitchFamily="18" charset="-127"/>
                <a:ea typeface="KoPub돋움체 Medium" pitchFamily="18" charset="-127"/>
              </a:rPr>
              <a:t> </a:t>
            </a:r>
            <a:endParaRPr lang="en-US" altLang="ko-KR" sz="50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/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확인 할 수 있으며</a:t>
            </a:r>
            <a:r>
              <a:rPr lang="en-US" altLang="ko-KR" sz="2000" dirty="0">
                <a:latin typeface="KoPub돋움체 Medium" pitchFamily="18" charset="-127"/>
                <a:ea typeface="KoPub돋움체 Medium" pitchFamily="18" charset="-127"/>
              </a:rPr>
              <a:t> </a:t>
            </a:r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해당 </a:t>
            </a:r>
            <a:r>
              <a:rPr lang="ko-KR" altLang="en-US" sz="2000" dirty="0" err="1">
                <a:latin typeface="KoPub돋움체 Medium" pitchFamily="18" charset="-127"/>
                <a:ea typeface="KoPub돋움체 Medium" pitchFamily="18" charset="-127"/>
              </a:rPr>
              <a:t>오픈마켓</a:t>
            </a:r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 </a:t>
            </a:r>
            <a:r>
              <a:rPr lang="ko-KR" altLang="en-US" sz="2000" dirty="0" err="1">
                <a:latin typeface="KoPub돋움체 Medium" pitchFamily="18" charset="-127"/>
                <a:ea typeface="KoPub돋움체 Medium" pitchFamily="18" charset="-127"/>
              </a:rPr>
              <a:t>입점시</a:t>
            </a:r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 더 </a:t>
            </a:r>
            <a:r>
              <a:rPr lang="ko-KR" altLang="en-US" sz="2000" dirty="0">
                <a:latin typeface="KoPub돋움체 Bold" pitchFamily="18" charset="-127"/>
                <a:ea typeface="KoPub돋움체 Bold" pitchFamily="18" charset="-127"/>
              </a:rPr>
              <a:t>많은 판매를 유치</a:t>
            </a:r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 할 수 있습니다</a:t>
            </a:r>
            <a:r>
              <a:rPr lang="en-US" altLang="ko-KR" sz="2000" dirty="0">
                <a:latin typeface="KoPub돋움체 Medium" pitchFamily="18" charset="-127"/>
                <a:ea typeface="KoPub돋움체 Medium" pitchFamily="18" charset="-127"/>
              </a:rPr>
              <a:t>.</a:t>
            </a:r>
            <a:endParaRPr lang="ko-KR" altLang="en-US" sz="2000" dirty="0">
              <a:latin typeface="KoPub돋움체 Medium" pitchFamily="18" charset="-127"/>
              <a:ea typeface="KoPub돋움체 Medium" pitchFamily="18" charset="-127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78922" y="304716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5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298527" y="211039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29576" y="-418500"/>
            <a:ext cx="196690" cy="966031"/>
            <a:chOff x="557690" y="-257150"/>
            <a:chExt cx="196690" cy="966031"/>
          </a:xfrm>
        </p:grpSpPr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2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1189" y="-418500"/>
            <a:ext cx="196690" cy="966031"/>
            <a:chOff x="4907630" y="-200545"/>
            <a:chExt cx="196690" cy="966031"/>
          </a:xfrm>
        </p:grpSpPr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0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sp>
        <p:nvSpPr>
          <p:cNvPr id="8" name="직사각형 7">
            <a:extLst>
              <a:ext uri="{FF2B5EF4-FFF2-40B4-BE49-F238E27FC236}">
                <a16:creationId xmlns:a16="http://schemas.microsoft.com/office/drawing/2014/main" id="{9FBEFBD9-BFAB-4B1F-93C8-278BAAEC544F}"/>
              </a:ext>
            </a:extLst>
          </p:cNvPr>
          <p:cNvSpPr/>
          <p:nvPr/>
        </p:nvSpPr>
        <p:spPr>
          <a:xfrm>
            <a:off x="988772" y="241784"/>
            <a:ext cx="3714776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500"/>
              </a:spcBef>
            </a:pP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itchFamily="18" charset="-127"/>
                <a:ea typeface="KBIZ한마음고딕 H" pitchFamily="18" charset="-127"/>
              </a:rPr>
              <a:t>국내 온라인 쇼핑</a:t>
            </a:r>
            <a:r>
              <a:rPr lang="en-US" altLang="ko-KR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itchFamily="18" charset="-127"/>
                <a:ea typeface="KBIZ한마음고딕 H" pitchFamily="18" charset="-127"/>
              </a:rPr>
              <a:t>,</a:t>
            </a:r>
            <a:r>
              <a:rPr lang="en-US" altLang="ko-KR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itchFamily="18" charset="-127"/>
                <a:ea typeface="KBIZ한마음고딕 H" pitchFamily="18" charset="-127"/>
              </a:rPr>
              <a:t> </a:t>
            </a:r>
            <a:r>
              <a:rPr lang="ko-KR" altLang="en-US" sz="2000" dirty="0" err="1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쿠팡</a:t>
            </a:r>
            <a:r>
              <a:rPr lang="ko-KR" altLang="en-US" sz="200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itchFamily="18" charset="-127"/>
                <a:ea typeface="KBIZ한마음고딕 H" pitchFamily="18" charset="-127"/>
              </a:rPr>
              <a:t>을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itchFamily="18" charset="-127"/>
                <a:ea typeface="KBIZ한마음고딕 H" pitchFamily="18" charset="-127"/>
              </a:rPr>
              <a:t> 주목하라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itchFamily="18" charset="-127"/>
              <a:ea typeface="KBIZ한마음고딕 H" pitchFamily="18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5B433CE-A433-4D67-A35A-8675699E8501}"/>
              </a:ext>
            </a:extLst>
          </p:cNvPr>
          <p:cNvSpPr/>
          <p:nvPr/>
        </p:nvSpPr>
        <p:spPr>
          <a:xfrm>
            <a:off x="-6191" y="5654073"/>
            <a:ext cx="9918383" cy="11906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2" dirty="0">
              <a:latin typeface="KoPub돋움체 Medium" pitchFamily="18" charset="-127"/>
              <a:ea typeface="KoPub돋움체 Medium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459844" y="1345942"/>
            <a:ext cx="6382411" cy="3877534"/>
            <a:chOff x="428596" y="857238"/>
            <a:chExt cx="5286412" cy="3211677"/>
          </a:xfrm>
        </p:grpSpPr>
        <p:pic>
          <p:nvPicPr>
            <p:cNvPr id="16" name="그림 15" descr="쿠팡 홈_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8596" y="857238"/>
              <a:ext cx="5286412" cy="3211677"/>
            </a:xfrm>
            <a:prstGeom prst="rect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7" name="자유형 16"/>
            <p:cNvSpPr/>
            <p:nvPr/>
          </p:nvSpPr>
          <p:spPr>
            <a:xfrm rot="10800000" flipH="1">
              <a:off x="473910" y="1169114"/>
              <a:ext cx="1285884" cy="2643206"/>
            </a:xfrm>
            <a:custGeom>
              <a:avLst/>
              <a:gdLst>
                <a:gd name="connsiteX0" fmla="*/ 0 w 1915297"/>
                <a:gd name="connsiteY0" fmla="*/ 827902 h 3577281"/>
                <a:gd name="connsiteX1" fmla="*/ 704335 w 1915297"/>
                <a:gd name="connsiteY1" fmla="*/ 0 h 3577281"/>
                <a:gd name="connsiteX2" fmla="*/ 1915297 w 1915297"/>
                <a:gd name="connsiteY2" fmla="*/ 6178 h 3577281"/>
                <a:gd name="connsiteX3" fmla="*/ 1902940 w 1915297"/>
                <a:gd name="connsiteY3" fmla="*/ 3416643 h 3577281"/>
                <a:gd name="connsiteX4" fmla="*/ 920578 w 1915297"/>
                <a:gd name="connsiteY4" fmla="*/ 3577281 h 3577281"/>
                <a:gd name="connsiteX5" fmla="*/ 6178 w 1915297"/>
                <a:gd name="connsiteY5" fmla="*/ 3577281 h 3577281"/>
                <a:gd name="connsiteX6" fmla="*/ 0 w 1915297"/>
                <a:gd name="connsiteY6" fmla="*/ 827902 h 357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5297" h="3577281">
                  <a:moveTo>
                    <a:pt x="0" y="827902"/>
                  </a:moveTo>
                  <a:lnTo>
                    <a:pt x="704335" y="0"/>
                  </a:lnTo>
                  <a:lnTo>
                    <a:pt x="1915297" y="6178"/>
                  </a:lnTo>
                  <a:lnTo>
                    <a:pt x="1902940" y="3416643"/>
                  </a:lnTo>
                  <a:lnTo>
                    <a:pt x="920578" y="3577281"/>
                  </a:lnTo>
                  <a:lnTo>
                    <a:pt x="6178" y="3577281"/>
                  </a:lnTo>
                  <a:cubicBezTo>
                    <a:pt x="8237" y="2656703"/>
                    <a:pt x="10297" y="1736124"/>
                    <a:pt x="0" y="82790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40000"/>
                  </a:schemeClr>
                </a:gs>
                <a:gs pos="24000">
                  <a:schemeClr val="tx1">
                    <a:lumMod val="65000"/>
                    <a:lumOff val="35000"/>
                    <a:alpha val="44000"/>
                  </a:schemeClr>
                </a:gs>
                <a:gs pos="82000">
                  <a:schemeClr val="bg1">
                    <a:lumMod val="65000"/>
                    <a:alpha val="23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2000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pic>
          <p:nvPicPr>
            <p:cNvPr id="18" name="그림 17" descr="쿠팡 메뉴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8662" y="1315421"/>
              <a:ext cx="1143008" cy="2470775"/>
            </a:xfrm>
            <a:prstGeom prst="rect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1" name="그림 10" descr="캡ㅈㅍ쳐.png"/>
          <p:cNvPicPr>
            <a:picLocks noChangeAspect="1"/>
          </p:cNvPicPr>
          <p:nvPr/>
        </p:nvPicPr>
        <p:blipFill>
          <a:blip r:embed="rId4" cstate="print"/>
          <a:srcRect t="4167" r="-3697" b="8333"/>
          <a:stretch>
            <a:fillRect/>
          </a:stretch>
        </p:blipFill>
        <p:spPr>
          <a:xfrm>
            <a:off x="7493369" y="1629101"/>
            <a:ext cx="1851039" cy="3380158"/>
          </a:xfrm>
          <a:prstGeom prst="rect">
            <a:avLst/>
          </a:prstGeom>
        </p:spPr>
      </p:pic>
      <p:pic>
        <p:nvPicPr>
          <p:cNvPr id="12" name="그림 11" descr="Untitled-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0474" y="1316961"/>
            <a:ext cx="1931519" cy="3967445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7732483" y="2440815"/>
            <a:ext cx="1379978" cy="172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-6191" y="6049459"/>
            <a:ext cx="9905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ko-KR" altLang="en-US" sz="2000" err="1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쿠팡</a:t>
            </a:r>
            <a:r>
              <a:rPr lang="ko-KR" altLang="en-US" sz="2000" err="1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은</a:t>
            </a:r>
            <a:r>
              <a:rPr lang="ko-KR" altLang="en-US" sz="200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 </a:t>
            </a:r>
            <a:r>
              <a:rPr lang="en-US" altLang="ko-KR" sz="2000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4~10.9%</a:t>
            </a:r>
            <a:r>
              <a:rPr lang="ko-KR" altLang="en-US" sz="2000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의 </a:t>
            </a:r>
            <a:r>
              <a:rPr lang="ko-KR" altLang="en-US" sz="2000" dirty="0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판매 수수료</a:t>
            </a:r>
            <a:r>
              <a:rPr lang="ko-KR" altLang="en-US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를 지불하는 오픈마켓 입니다</a:t>
            </a:r>
            <a:r>
              <a:rPr lang="en-US" altLang="ko-KR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4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50" name="타원 49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51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49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</p:grpSp>
      <p:sp>
        <p:nvSpPr>
          <p:cNvPr id="7" name="직사각형 6">
            <a:extLst>
              <a:ext uri="{FF2B5EF4-FFF2-40B4-BE49-F238E27FC236}">
                <a16:creationId xmlns:a16="http://schemas.microsoft.com/office/drawing/2014/main" id="{35B433CE-A433-4D67-A35A-8675699E8501}"/>
              </a:ext>
            </a:extLst>
          </p:cNvPr>
          <p:cNvSpPr/>
          <p:nvPr/>
        </p:nvSpPr>
        <p:spPr>
          <a:xfrm>
            <a:off x="0" y="5667374"/>
            <a:ext cx="9918383" cy="11906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103976" y="278712"/>
            <a:ext cx="3419526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500"/>
              </a:spcBef>
            </a:pP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itchFamily="18" charset="-127"/>
                <a:ea typeface="KBIZ한마음고딕 H" pitchFamily="18" charset="-127"/>
              </a:rPr>
              <a:t>판매자가 </a:t>
            </a:r>
            <a:r>
              <a:rPr lang="ko-KR" altLang="en-US" sz="2000" dirty="0" err="1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쿠팡</a:t>
            </a:r>
            <a:r>
              <a:rPr lang="ko-KR" altLang="en-US" sz="200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itchFamily="18" charset="-127"/>
                <a:ea typeface="KBIZ한마음고딕 H" pitchFamily="18" charset="-127"/>
              </a:rPr>
              <a:t>에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itchFamily="18" charset="-127"/>
                <a:ea typeface="KBIZ한마음고딕 H" pitchFamily="18" charset="-127"/>
              </a:rPr>
              <a:t> </a:t>
            </a:r>
            <a:r>
              <a:rPr lang="ko-KR" altLang="en-US" sz="2000" dirty="0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진출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itchFamily="18" charset="-127"/>
                <a:ea typeface="KBIZ한마음고딕 H" pitchFamily="18" charset="-127"/>
              </a:rPr>
              <a:t>하는 방법</a:t>
            </a:r>
            <a:endParaRPr lang="en-US" altLang="ko-KR" sz="20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itchFamily="18" charset="-127"/>
              <a:ea typeface="KBIZ한마음고딕 H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092547" y="2458473"/>
            <a:ext cx="817271" cy="5600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1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025663" y="2458473"/>
            <a:ext cx="817271" cy="5600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1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971524" y="2458473"/>
            <a:ext cx="817271" cy="5600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1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185277" y="3077837"/>
            <a:ext cx="817271" cy="5600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1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084830" y="3077837"/>
            <a:ext cx="817271" cy="5600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1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7019535" y="3077837"/>
            <a:ext cx="817271" cy="5600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1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965396" y="3077837"/>
            <a:ext cx="817271" cy="5600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1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185277" y="3720779"/>
            <a:ext cx="817271" cy="5600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1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084830" y="3720779"/>
            <a:ext cx="817271" cy="5600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1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7019535" y="3720779"/>
            <a:ext cx="817271" cy="5600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1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965396" y="3720779"/>
            <a:ext cx="817271" cy="5600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1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20" name="TextBox 24"/>
          <p:cNvSpPr txBox="1"/>
          <p:nvPr/>
        </p:nvSpPr>
        <p:spPr>
          <a:xfrm>
            <a:off x="6070845" y="2580365"/>
            <a:ext cx="85345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100" spc="-50" dirty="0" err="1">
                <a:latin typeface="KoPub돋움체 Medium" pitchFamily="18" charset="-127"/>
                <a:ea typeface="KoPub돋움체 Medium" pitchFamily="18" charset="-127"/>
              </a:rPr>
              <a:t>뷰티</a:t>
            </a:r>
            <a:endParaRPr lang="ko-KR" altLang="en-US" sz="1100" spc="-50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21" name="TextBox 25"/>
          <p:cNvSpPr txBox="1"/>
          <p:nvPr/>
        </p:nvSpPr>
        <p:spPr>
          <a:xfrm>
            <a:off x="5195701" y="3139215"/>
            <a:ext cx="800572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100" spc="-50" dirty="0">
                <a:latin typeface="KoPub돋움체 Medium" pitchFamily="18" charset="-127"/>
                <a:ea typeface="KoPub돋움체 Medium" pitchFamily="18" charset="-127"/>
              </a:rPr>
              <a:t>간식</a:t>
            </a:r>
            <a:endParaRPr lang="en-US" altLang="ko-KR" sz="1100" spc="-5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/>
            <a:r>
              <a:rPr lang="ko-KR" altLang="en-US" sz="1100" spc="-50" dirty="0">
                <a:latin typeface="KoPub돋움체 Medium" pitchFamily="18" charset="-127"/>
                <a:ea typeface="KoPub돋움체 Medium" pitchFamily="18" charset="-127"/>
              </a:rPr>
              <a:t>음료</a:t>
            </a:r>
          </a:p>
        </p:txBody>
      </p:sp>
      <p:sp>
        <p:nvSpPr>
          <p:cNvPr id="22" name="TextBox 26"/>
          <p:cNvSpPr txBox="1"/>
          <p:nvPr/>
        </p:nvSpPr>
        <p:spPr>
          <a:xfrm>
            <a:off x="7042806" y="2525172"/>
            <a:ext cx="775873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100" spc="-50" dirty="0">
                <a:latin typeface="KoPub돋움체 Medium" pitchFamily="18" charset="-127"/>
                <a:ea typeface="KoPub돋움체 Medium" pitchFamily="18" charset="-127"/>
              </a:rPr>
              <a:t>출산</a:t>
            </a:r>
            <a:endParaRPr lang="en-US" altLang="ko-KR" sz="1100" spc="-5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/>
            <a:r>
              <a:rPr lang="ko-KR" altLang="en-US" sz="1100" spc="-50" dirty="0" err="1">
                <a:latin typeface="KoPub돋움체 Medium" pitchFamily="18" charset="-127"/>
                <a:ea typeface="KoPub돋움체 Medium" pitchFamily="18" charset="-127"/>
              </a:rPr>
              <a:t>유아동</a:t>
            </a:r>
            <a:endParaRPr lang="ko-KR" altLang="en-US" sz="1100" spc="-50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23" name="TextBox 27"/>
          <p:cNvSpPr txBox="1"/>
          <p:nvPr/>
        </p:nvSpPr>
        <p:spPr>
          <a:xfrm>
            <a:off x="7954355" y="2573188"/>
            <a:ext cx="85346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100" spc="-50" dirty="0">
                <a:latin typeface="KoPub돋움체 Medium" pitchFamily="18" charset="-127"/>
                <a:ea typeface="KoPub돋움체 Medium" pitchFamily="18" charset="-127"/>
              </a:rPr>
              <a:t>식품</a:t>
            </a:r>
          </a:p>
        </p:txBody>
      </p:sp>
      <p:sp>
        <p:nvSpPr>
          <p:cNvPr id="24" name="TextBox 28"/>
          <p:cNvSpPr txBox="1"/>
          <p:nvPr/>
        </p:nvSpPr>
        <p:spPr>
          <a:xfrm>
            <a:off x="5112039" y="3873594"/>
            <a:ext cx="979116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100" spc="-50" dirty="0">
                <a:latin typeface="KoPub돋움체 Medium" pitchFamily="18" charset="-127"/>
                <a:ea typeface="KoPub돋움체 Medium" pitchFamily="18" charset="-127"/>
              </a:rPr>
              <a:t>가전디지털</a:t>
            </a:r>
          </a:p>
        </p:txBody>
      </p:sp>
      <p:sp>
        <p:nvSpPr>
          <p:cNvPr id="25" name="TextBox 29"/>
          <p:cNvSpPr txBox="1"/>
          <p:nvPr/>
        </p:nvSpPr>
        <p:spPr>
          <a:xfrm>
            <a:off x="6061348" y="3230652"/>
            <a:ext cx="85346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100" spc="-50" dirty="0">
                <a:latin typeface="KoPub돋움체 Medium" pitchFamily="18" charset="-127"/>
                <a:ea typeface="KoPub돋움체 Medium" pitchFamily="18" charset="-127"/>
              </a:rPr>
              <a:t>주방용품</a:t>
            </a:r>
          </a:p>
        </p:txBody>
      </p:sp>
      <p:sp>
        <p:nvSpPr>
          <p:cNvPr id="26" name="TextBox 30"/>
          <p:cNvSpPr txBox="1"/>
          <p:nvPr/>
        </p:nvSpPr>
        <p:spPr>
          <a:xfrm>
            <a:off x="7033682" y="3230652"/>
            <a:ext cx="78402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100" spc="-50" dirty="0">
                <a:latin typeface="KoPub돋움체 Medium" pitchFamily="18" charset="-127"/>
                <a:ea typeface="KoPub돋움체 Medium" pitchFamily="18" charset="-127"/>
              </a:rPr>
              <a:t>생활용품</a:t>
            </a:r>
          </a:p>
        </p:txBody>
      </p:sp>
      <p:sp>
        <p:nvSpPr>
          <p:cNvPr id="27" name="TextBox 31"/>
          <p:cNvSpPr txBox="1"/>
          <p:nvPr/>
        </p:nvSpPr>
        <p:spPr>
          <a:xfrm>
            <a:off x="7856795" y="3237183"/>
            <a:ext cx="1079287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100" spc="-50" dirty="0">
                <a:latin typeface="KoPub돋움체 Medium" pitchFamily="18" charset="-127"/>
                <a:ea typeface="KoPub돋움체 Medium" pitchFamily="18" charset="-127"/>
              </a:rPr>
              <a:t>홈 인테리어</a:t>
            </a:r>
          </a:p>
        </p:txBody>
      </p:sp>
      <p:sp>
        <p:nvSpPr>
          <p:cNvPr id="28" name="TextBox 32"/>
          <p:cNvSpPr txBox="1"/>
          <p:nvPr/>
        </p:nvSpPr>
        <p:spPr>
          <a:xfrm>
            <a:off x="5996040" y="3874595"/>
            <a:ext cx="103226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100" spc="-50" dirty="0">
                <a:latin typeface="KoPub돋움체 Medium" pitchFamily="18" charset="-127"/>
                <a:ea typeface="KoPub돋움체 Medium" pitchFamily="18" charset="-127"/>
              </a:rPr>
              <a:t>스포츠레저</a:t>
            </a:r>
          </a:p>
        </p:txBody>
      </p:sp>
      <p:sp>
        <p:nvSpPr>
          <p:cNvPr id="29" name="TextBox 33"/>
          <p:cNvSpPr txBox="1"/>
          <p:nvPr/>
        </p:nvSpPr>
        <p:spPr>
          <a:xfrm>
            <a:off x="6928101" y="3871694"/>
            <a:ext cx="1028707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100" spc="-50" dirty="0">
                <a:latin typeface="KoPub돋움체 Medium" pitchFamily="18" charset="-127"/>
                <a:ea typeface="KoPub돋움체 Medium" pitchFamily="18" charset="-127"/>
              </a:rPr>
              <a:t>자동차용품</a:t>
            </a:r>
          </a:p>
        </p:txBody>
      </p:sp>
      <p:sp>
        <p:nvSpPr>
          <p:cNvPr id="30" name="TextBox 34"/>
          <p:cNvSpPr txBox="1"/>
          <p:nvPr/>
        </p:nvSpPr>
        <p:spPr>
          <a:xfrm>
            <a:off x="7954760" y="3782157"/>
            <a:ext cx="853459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100" spc="-50" dirty="0">
                <a:latin typeface="KoPub돋움체 Medium" pitchFamily="18" charset="-127"/>
                <a:ea typeface="KoPub돋움체 Medium" pitchFamily="18" charset="-127"/>
              </a:rPr>
              <a:t>도서</a:t>
            </a:r>
            <a:r>
              <a:rPr lang="en-US" altLang="ko-KR" sz="1100" spc="-50" dirty="0">
                <a:latin typeface="KoPub돋움체 Medium" pitchFamily="18" charset="-127"/>
                <a:ea typeface="KoPub돋움체 Medium" pitchFamily="18" charset="-127"/>
              </a:rPr>
              <a:t>/</a:t>
            </a:r>
            <a:r>
              <a:rPr lang="ko-KR" altLang="en-US" sz="1100" spc="-50" dirty="0">
                <a:latin typeface="KoPub돋움체 Medium" pitchFamily="18" charset="-127"/>
                <a:ea typeface="KoPub돋움체 Medium" pitchFamily="18" charset="-127"/>
              </a:rPr>
              <a:t>음반</a:t>
            </a:r>
            <a:endParaRPr lang="en-US" altLang="ko-KR" sz="1100" spc="-5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/>
            <a:r>
              <a:rPr lang="en-US" altLang="ko-KR" sz="1100" spc="-50" dirty="0">
                <a:latin typeface="KoPub돋움체 Medium" pitchFamily="18" charset="-127"/>
                <a:ea typeface="KoPub돋움체 Medium" pitchFamily="18" charset="-127"/>
              </a:rPr>
              <a:t>DVD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5191405" y="2458473"/>
            <a:ext cx="817271" cy="5600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1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184874" y="4394094"/>
            <a:ext cx="817271" cy="5600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1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6084427" y="4394094"/>
            <a:ext cx="817271" cy="5600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1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7019132" y="4394094"/>
            <a:ext cx="817271" cy="5600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1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7964993" y="4394094"/>
            <a:ext cx="817271" cy="5600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10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5170414" y="4433428"/>
            <a:ext cx="853460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100" spc="-50" dirty="0">
                <a:latin typeface="KoPub돋움체 Medium" pitchFamily="18" charset="-127"/>
                <a:ea typeface="KoPub돋움체 Medium" pitchFamily="18" charset="-127"/>
              </a:rPr>
              <a:t>완구</a:t>
            </a:r>
            <a:endParaRPr lang="en-US" altLang="ko-KR" sz="1100" spc="-5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/>
            <a:r>
              <a:rPr lang="ko-KR" altLang="en-US" sz="1100" spc="-50" dirty="0">
                <a:latin typeface="KoPub돋움체 Medium" pitchFamily="18" charset="-127"/>
                <a:ea typeface="KoPub돋움체 Medium" pitchFamily="18" charset="-127"/>
              </a:rPr>
              <a:t>취미</a:t>
            </a:r>
          </a:p>
        </p:txBody>
      </p:sp>
      <p:sp>
        <p:nvSpPr>
          <p:cNvPr id="37" name="TextBox 42"/>
          <p:cNvSpPr txBox="1"/>
          <p:nvPr/>
        </p:nvSpPr>
        <p:spPr>
          <a:xfrm>
            <a:off x="6067478" y="4434429"/>
            <a:ext cx="853459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100" spc="-50" dirty="0">
                <a:latin typeface="KoPub돋움체 Medium" pitchFamily="18" charset="-127"/>
                <a:ea typeface="KoPub돋움체 Medium" pitchFamily="18" charset="-127"/>
              </a:rPr>
              <a:t>문구</a:t>
            </a:r>
            <a:endParaRPr lang="en-US" altLang="ko-KR" sz="1100" spc="-5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/>
            <a:r>
              <a:rPr lang="ko-KR" altLang="en-US" sz="1100" spc="-50" dirty="0">
                <a:latin typeface="KoPub돋움체 Medium" pitchFamily="18" charset="-127"/>
                <a:ea typeface="KoPub돋움체 Medium" pitchFamily="18" charset="-127"/>
              </a:rPr>
              <a:t>오피스</a:t>
            </a:r>
          </a:p>
        </p:txBody>
      </p:sp>
      <p:sp>
        <p:nvSpPr>
          <p:cNvPr id="38" name="TextBox 43"/>
          <p:cNvSpPr txBox="1"/>
          <p:nvPr/>
        </p:nvSpPr>
        <p:spPr>
          <a:xfrm>
            <a:off x="6999941" y="4433428"/>
            <a:ext cx="853460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100" spc="-50" dirty="0">
                <a:latin typeface="KoPub돋움체 Medium" pitchFamily="18" charset="-127"/>
                <a:ea typeface="KoPub돋움체 Medium" pitchFamily="18" charset="-127"/>
              </a:rPr>
              <a:t>반려동물</a:t>
            </a:r>
            <a:br>
              <a:rPr lang="en-US" altLang="ko-KR" sz="1100" spc="-50" dirty="0">
                <a:latin typeface="KoPub돋움체 Medium" pitchFamily="18" charset="-127"/>
                <a:ea typeface="KoPub돋움체 Medium" pitchFamily="18" charset="-127"/>
              </a:rPr>
            </a:br>
            <a:r>
              <a:rPr lang="ko-KR" altLang="en-US" sz="1100" spc="-50" dirty="0">
                <a:latin typeface="KoPub돋움체 Medium" pitchFamily="18" charset="-127"/>
                <a:ea typeface="KoPub돋움체 Medium" pitchFamily="18" charset="-127"/>
              </a:rPr>
              <a:t>용품</a:t>
            </a:r>
          </a:p>
        </p:txBody>
      </p:sp>
      <p:sp>
        <p:nvSpPr>
          <p:cNvPr id="39" name="TextBox 44"/>
          <p:cNvSpPr txBox="1"/>
          <p:nvPr/>
        </p:nvSpPr>
        <p:spPr>
          <a:xfrm>
            <a:off x="7947826" y="4433428"/>
            <a:ext cx="853459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100" spc="-50" dirty="0">
                <a:latin typeface="KoPub돋움체 Medium" pitchFamily="18" charset="-127"/>
                <a:ea typeface="KoPub돋움체 Medium" pitchFamily="18" charset="-127"/>
              </a:rPr>
              <a:t>헬스</a:t>
            </a:r>
            <a:endParaRPr lang="en-US" altLang="ko-KR" sz="1100" spc="-5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/>
            <a:r>
              <a:rPr lang="ko-KR" altLang="en-US" sz="1100" spc="-50" dirty="0">
                <a:latin typeface="KoPub돋움체 Medium" pitchFamily="18" charset="-127"/>
                <a:ea typeface="KoPub돋움체 Medium" pitchFamily="18" charset="-127"/>
              </a:rPr>
              <a:t>건강식품</a:t>
            </a:r>
            <a:endParaRPr lang="en-US" altLang="ko-KR" sz="1100" spc="-50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40" name="TextBox 45"/>
          <p:cNvSpPr txBox="1"/>
          <p:nvPr/>
        </p:nvSpPr>
        <p:spPr>
          <a:xfrm>
            <a:off x="5168275" y="2524840"/>
            <a:ext cx="857256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100" spc="-50" dirty="0">
                <a:latin typeface="KoPub돋움체 Medium" pitchFamily="18" charset="-127"/>
                <a:ea typeface="KoPub돋움체 Medium" pitchFamily="18" charset="-127"/>
              </a:rPr>
              <a:t>패션의류</a:t>
            </a:r>
            <a:endParaRPr lang="en-US" altLang="ko-KR" sz="1100" spc="-5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/>
            <a:r>
              <a:rPr lang="ko-KR" altLang="en-US" sz="1100" spc="-50" dirty="0">
                <a:latin typeface="KoPub돋움체 Medium" pitchFamily="18" charset="-127"/>
                <a:ea typeface="KoPub돋움체 Medium" pitchFamily="18" charset="-127"/>
              </a:rPr>
              <a:t>잡화</a:t>
            </a:r>
            <a:endParaRPr lang="en-US" altLang="ko-KR" sz="1100" spc="-50" dirty="0">
              <a:latin typeface="KoPub돋움체 Medium" pitchFamily="18" charset="-127"/>
              <a:ea typeface="KoPub돋움체 Medium" pitchFamily="18" charset="-127"/>
            </a:endParaRPr>
          </a:p>
        </p:txBody>
      </p:sp>
      <p:grpSp>
        <p:nvGrpSpPr>
          <p:cNvPr id="41" name="그룹 40"/>
          <p:cNvGrpSpPr/>
          <p:nvPr/>
        </p:nvGrpSpPr>
        <p:grpSpPr>
          <a:xfrm>
            <a:off x="1046590" y="2442131"/>
            <a:ext cx="3507707" cy="2533812"/>
            <a:chOff x="1019151" y="1857370"/>
            <a:chExt cx="2571587" cy="1857600"/>
          </a:xfrm>
          <a:effectLst>
            <a:outerShdw blurRad="228600" dist="50800" dir="8220000" sx="101000" sy="101000" algn="ctr" rotWithShape="0">
              <a:srgbClr val="000000">
                <a:alpha val="41000"/>
              </a:srgbClr>
            </a:outerShdw>
          </a:effectLst>
        </p:grpSpPr>
        <p:pic>
          <p:nvPicPr>
            <p:cNvPr id="46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19151" y="1857370"/>
              <a:ext cx="1266899" cy="1857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7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85984" y="1857370"/>
              <a:ext cx="1304754" cy="1857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42" name="직사각형 41"/>
          <p:cNvSpPr/>
          <p:nvPr/>
        </p:nvSpPr>
        <p:spPr>
          <a:xfrm>
            <a:off x="1038980" y="2442130"/>
            <a:ext cx="3524782" cy="253352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43" name="TextBox 12"/>
          <p:cNvSpPr txBox="1"/>
          <p:nvPr/>
        </p:nvSpPr>
        <p:spPr>
          <a:xfrm>
            <a:off x="1193881" y="1258365"/>
            <a:ext cx="7976469" cy="75918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sz="2000" dirty="0" err="1">
                <a:latin typeface="KoPub돋움체 Medium" pitchFamily="18" charset="-127"/>
                <a:ea typeface="KoPub돋움체 Medium" pitchFamily="18" charset="-127"/>
              </a:rPr>
              <a:t>쿠팡은</a:t>
            </a:r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 </a:t>
            </a:r>
            <a:r>
              <a:rPr lang="en-US" altLang="ko-KR" sz="2000" dirty="0">
                <a:latin typeface="KoPub돋움체 Bold" pitchFamily="18" charset="-127"/>
                <a:ea typeface="KoPub돋움체 Bold" pitchFamily="18" charset="-127"/>
              </a:rPr>
              <a:t>16</a:t>
            </a:r>
            <a:r>
              <a:rPr lang="ko-KR" altLang="en-US" sz="2000" dirty="0">
                <a:latin typeface="KoPub돋움체 Bold" pitchFamily="18" charset="-127"/>
                <a:ea typeface="KoPub돋움체 Bold" pitchFamily="18" charset="-127"/>
              </a:rPr>
              <a:t>가지의 세분화된 카테고리</a:t>
            </a:r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로 구성되어 있어 </a:t>
            </a:r>
            <a:endParaRPr lang="en-US" altLang="ko-KR" sz="20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sz="2000" dirty="0">
                <a:latin typeface="KoPub돋움체 Bold" pitchFamily="18" charset="-127"/>
                <a:ea typeface="KoPub돋움체 Bold" pitchFamily="18" charset="-127"/>
              </a:rPr>
              <a:t>명확한 구매 목적</a:t>
            </a:r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을 가진 </a:t>
            </a:r>
            <a:r>
              <a:rPr lang="ko-KR" altLang="en-US" sz="2000" dirty="0">
                <a:latin typeface="KoPub돋움체 Bold" pitchFamily="18" charset="-127"/>
                <a:ea typeface="KoPub돋움체 Bold" pitchFamily="18" charset="-127"/>
              </a:rPr>
              <a:t>구매자에게 편리하게 접근 </a:t>
            </a:r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할 수 있습니다</a:t>
            </a:r>
            <a:r>
              <a:rPr lang="en-US" altLang="ko-KR" sz="2000" dirty="0">
                <a:latin typeface="KoPub돋움체 Medium" pitchFamily="18" charset="-127"/>
                <a:ea typeface="KoPub돋움체 Medium" pitchFamily="18" charset="-127"/>
              </a:rPr>
              <a:t>.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394946" y="6035765"/>
            <a:ext cx="9132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ko-KR" altLang="en-US" sz="2000" dirty="0">
                <a:latin typeface="KoPub돋움체 Bold" pitchFamily="18" charset="-127"/>
                <a:ea typeface="KoPub돋움체 Bold" pitchFamily="18" charset="-127"/>
              </a:rPr>
              <a:t>판매 제품을 보다 더 자세히 분류</a:t>
            </a:r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하여 판매 할 수 있도록 구성되어 있다</a:t>
            </a:r>
            <a:r>
              <a:rPr lang="en-US" altLang="ko-KR" sz="2000" dirty="0">
                <a:latin typeface="KoPub돋움체 Medium" pitchFamily="18" charset="-127"/>
                <a:ea typeface="KoPub돋움체 Medium" pitchFamily="18" charset="-127"/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58912" y="31507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278517" y="22140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09566" y="-408138"/>
            <a:ext cx="196690" cy="966031"/>
            <a:chOff x="557690" y="-257150"/>
            <a:chExt cx="196690" cy="966031"/>
          </a:xfrm>
        </p:grpSpPr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5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01179" y="-408138"/>
            <a:ext cx="196690" cy="966031"/>
            <a:chOff x="4907630" y="-200545"/>
            <a:chExt cx="196690" cy="966031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3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sp>
        <p:nvSpPr>
          <p:cNvPr id="6" name="직사각형 5">
            <a:extLst>
              <a:ext uri="{FF2B5EF4-FFF2-40B4-BE49-F238E27FC236}">
                <a16:creationId xmlns:a16="http://schemas.microsoft.com/office/drawing/2014/main" id="{9FBEFBD9-BFAB-4B1F-93C8-278BAAEC544F}"/>
              </a:ext>
            </a:extLst>
          </p:cNvPr>
          <p:cNvSpPr/>
          <p:nvPr/>
        </p:nvSpPr>
        <p:spPr>
          <a:xfrm>
            <a:off x="968762" y="252146"/>
            <a:ext cx="3714776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500"/>
              </a:spcBef>
            </a:pP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itchFamily="18" charset="-127"/>
                <a:ea typeface="KBIZ한마음고딕 H" pitchFamily="18" charset="-127"/>
              </a:rPr>
              <a:t>국내 온라인 쇼핑</a:t>
            </a:r>
            <a:r>
              <a:rPr lang="en-US" altLang="ko-KR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itchFamily="18" charset="-127"/>
                <a:ea typeface="KBIZ한마음고딕 H" pitchFamily="18" charset="-127"/>
              </a:rPr>
              <a:t>,</a:t>
            </a:r>
            <a:r>
              <a:rPr lang="en-US" altLang="ko-KR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itchFamily="18" charset="-127"/>
                <a:ea typeface="KBIZ한마음고딕 H" pitchFamily="18" charset="-127"/>
              </a:rPr>
              <a:t> </a:t>
            </a:r>
            <a:r>
              <a:rPr lang="ko-KR" altLang="en-US" sz="2000" dirty="0" err="1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쿠팡</a:t>
            </a:r>
            <a:r>
              <a:rPr lang="ko-KR" altLang="en-US" sz="200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itchFamily="18" charset="-127"/>
                <a:ea typeface="KBIZ한마음고딕 H" pitchFamily="18" charset="-127"/>
              </a:rPr>
              <a:t>을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itchFamily="18" charset="-127"/>
                <a:ea typeface="KBIZ한마음고딕 H" pitchFamily="18" charset="-127"/>
              </a:rPr>
              <a:t> 주목하라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itchFamily="18" charset="-127"/>
              <a:ea typeface="KBIZ한마음고딕 H" pitchFamily="18" charset="-127"/>
            </a:endParaRPr>
          </a:p>
        </p:txBody>
      </p:sp>
      <p:sp>
        <p:nvSpPr>
          <p:cNvPr id="7" name="사각형: 둥근 모서리 18">
            <a:extLst>
              <a:ext uri="{FF2B5EF4-FFF2-40B4-BE49-F238E27FC236}">
                <a16:creationId xmlns:a16="http://schemas.microsoft.com/office/drawing/2014/main" id="{19BB8ADB-7B6B-4E29-BA53-3F5858859DB3}"/>
              </a:ext>
            </a:extLst>
          </p:cNvPr>
          <p:cNvSpPr/>
          <p:nvPr/>
        </p:nvSpPr>
        <p:spPr>
          <a:xfrm>
            <a:off x="368856" y="1206735"/>
            <a:ext cx="9103812" cy="5038725"/>
          </a:xfrm>
          <a:prstGeom prst="roundRect">
            <a:avLst>
              <a:gd name="adj" fmla="val 10014"/>
            </a:avLst>
          </a:prstGeom>
          <a:solidFill>
            <a:schemeClr val="bg1"/>
          </a:solidFill>
          <a:ln>
            <a:noFill/>
          </a:ln>
          <a:effectLst>
            <a:outerShdw blurRad="342900" dist="38100" dir="5400000" sx="101000" sy="101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- 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온라인 유통</a:t>
            </a:r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·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판매 창업 </a:t>
            </a:r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A to Z</a:t>
            </a:r>
          </a:p>
          <a:p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 - 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탑 상위 노출 전략</a:t>
            </a:r>
            <a:endParaRPr lang="en-US" altLang="ko-KR" dirty="0">
              <a:latin typeface="KoPub돋움체 Medium" pitchFamily="18" charset="-127"/>
              <a:ea typeface="KoPub돋움체 Medium" pitchFamily="18" charset="-127"/>
            </a:endParaRPr>
          </a:p>
          <a:p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 - 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기존 셀러를 위한 문제진단 </a:t>
            </a:r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&amp; 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컨설팅</a:t>
            </a:r>
          </a:p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-26201" y="1470589"/>
            <a:ext cx="9958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400" dirty="0" err="1">
                <a:latin typeface="KoPub돋움체 Bold" pitchFamily="18" charset="-127"/>
                <a:ea typeface="KoPub돋움체 Bold" pitchFamily="18" charset="-127"/>
              </a:rPr>
              <a:t>쿠팡</a:t>
            </a:r>
            <a:r>
              <a:rPr lang="ko-KR" altLang="en-US" sz="2400" dirty="0">
                <a:latin typeface="KoPub돋움체 Bold" pitchFamily="18" charset="-127"/>
                <a:ea typeface="KoPub돋움체 Bold" pitchFamily="18" charset="-127"/>
              </a:rPr>
              <a:t> 마켓 </a:t>
            </a:r>
            <a:r>
              <a:rPr lang="ko-KR" altLang="en-US" sz="2400" dirty="0" err="1">
                <a:latin typeface="KoPub돋움체 Bold" pitchFamily="18" charset="-127"/>
                <a:ea typeface="KoPub돋움체 Bold" pitchFamily="18" charset="-127"/>
              </a:rPr>
              <a:t>플레이스</a:t>
            </a:r>
            <a:r>
              <a:rPr lang="ko-KR" altLang="en-US" sz="2400" dirty="0"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sz="2400" dirty="0" err="1">
                <a:latin typeface="KoPub돋움체 Bold" pitchFamily="18" charset="-127"/>
                <a:ea typeface="KoPub돋움체 Bold" pitchFamily="18" charset="-127"/>
              </a:rPr>
              <a:t>입점</a:t>
            </a:r>
            <a:r>
              <a:rPr lang="ko-KR" altLang="en-US" sz="2400" dirty="0">
                <a:latin typeface="KoPub돋움체 Bold" pitchFamily="18" charset="-127"/>
                <a:ea typeface="KoPub돋움체 Bold" pitchFamily="18" charset="-127"/>
              </a:rPr>
              <a:t> 시 필수 구비 서류</a:t>
            </a:r>
            <a:endParaRPr lang="en-US" altLang="ko-KR" sz="2400" dirty="0"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9" name="TextBox 12"/>
          <p:cNvSpPr txBox="1"/>
          <p:nvPr/>
        </p:nvSpPr>
        <p:spPr>
          <a:xfrm>
            <a:off x="1421375" y="2494531"/>
            <a:ext cx="606844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 사업자 등록증</a:t>
            </a:r>
            <a:endParaRPr lang="en-US" altLang="ko-KR" sz="2400" dirty="0">
              <a:latin typeface="KoPub돋움체 Medium" pitchFamily="18" charset="-127"/>
              <a:ea typeface="KoPub돋움체 Medium" pitchFamily="18" charset="-127"/>
            </a:endParaRPr>
          </a:p>
          <a:p>
            <a:r>
              <a:rPr lang="en-US" altLang="ko-KR" sz="700" dirty="0">
                <a:latin typeface="KoPub돋움체 Medium" pitchFamily="18" charset="-127"/>
                <a:ea typeface="KoPub돋움체 Medium" pitchFamily="18" charset="-127"/>
              </a:rPr>
              <a:t>  </a:t>
            </a:r>
            <a:endParaRPr lang="ko-KR" altLang="en-US" sz="7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buFontTx/>
              <a:buChar char="-"/>
            </a:pP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 통신판매업 </a:t>
            </a:r>
            <a:r>
              <a:rPr lang="ko-KR" altLang="en-US" sz="2400" dirty="0" err="1">
                <a:latin typeface="KoPub돋움체 Medium" pitchFamily="18" charset="-127"/>
                <a:ea typeface="KoPub돋움체 Medium" pitchFamily="18" charset="-127"/>
              </a:rPr>
              <a:t>신고증</a:t>
            </a: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 </a:t>
            </a:r>
            <a:endParaRPr lang="en-US" altLang="ko-KR" sz="2400" dirty="0">
              <a:latin typeface="KoPub돋움체 Medium" pitchFamily="18" charset="-127"/>
              <a:ea typeface="KoPub돋움체 Medium" pitchFamily="18" charset="-127"/>
            </a:endParaRPr>
          </a:p>
          <a:p>
            <a:r>
              <a:rPr lang="en-US" altLang="ko-KR" sz="700" dirty="0">
                <a:latin typeface="KoPub돋움체 Medium" pitchFamily="18" charset="-127"/>
                <a:ea typeface="KoPub돋움체 Medium" pitchFamily="18" charset="-127"/>
              </a:rPr>
              <a:t> </a:t>
            </a:r>
            <a:endParaRPr lang="ko-KR" altLang="en-US" sz="7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buFontTx/>
              <a:buChar char="-"/>
            </a:pP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 통장사본  </a:t>
            </a:r>
            <a:endParaRPr lang="en-US" altLang="ko-KR" sz="2400" dirty="0">
              <a:latin typeface="KoPub돋움체 Medium" pitchFamily="18" charset="-127"/>
              <a:ea typeface="KoPub돋움체 Medium" pitchFamily="18" charset="-127"/>
            </a:endParaRPr>
          </a:p>
          <a:p>
            <a:r>
              <a:rPr lang="en-US" altLang="ko-KR" sz="700" dirty="0">
                <a:latin typeface="KoPub돋움체 Medium" pitchFamily="18" charset="-127"/>
                <a:ea typeface="KoPub돋움체 Medium" pitchFamily="18" charset="-127"/>
              </a:rPr>
              <a:t> </a:t>
            </a:r>
          </a:p>
          <a:p>
            <a:pPr>
              <a:buFontTx/>
              <a:buChar char="-"/>
            </a:pP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 채권포기 확약서 </a:t>
            </a:r>
            <a:r>
              <a:rPr lang="en-US" altLang="ko-KR" sz="2400" dirty="0">
                <a:latin typeface="KoPub돋움체 Medium" pitchFamily="18" charset="-127"/>
                <a:ea typeface="KoPub돋움체 Medium" pitchFamily="18" charset="-127"/>
              </a:rPr>
              <a:t>(</a:t>
            </a: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공동대표인 경우</a:t>
            </a:r>
            <a:r>
              <a:rPr lang="en-US" altLang="ko-KR" sz="2400" dirty="0">
                <a:latin typeface="KoPub돋움체 Medium" pitchFamily="18" charset="-127"/>
                <a:ea typeface="KoPub돋움체 Medium" pitchFamily="18" charset="-127"/>
              </a:rPr>
              <a:t>)</a:t>
            </a:r>
          </a:p>
          <a:p>
            <a:r>
              <a:rPr lang="en-US" altLang="ko-KR" sz="700" dirty="0">
                <a:latin typeface="KoPub돋움체 Medium" pitchFamily="18" charset="-127"/>
                <a:ea typeface="KoPub돋움체 Medium" pitchFamily="18" charset="-127"/>
              </a:rPr>
              <a:t> </a:t>
            </a:r>
          </a:p>
          <a:p>
            <a:r>
              <a:rPr lang="en-US" altLang="ko-KR" sz="2400" dirty="0">
                <a:latin typeface="KoPub돋움체 Medium" pitchFamily="18" charset="-127"/>
                <a:ea typeface="KoPub돋움체 Medium" pitchFamily="18" charset="-127"/>
              </a:rPr>
              <a:t>- </a:t>
            </a: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채권포기자의 인감증명서 </a:t>
            </a:r>
            <a:r>
              <a:rPr lang="en-US" altLang="ko-KR" sz="2400" dirty="0">
                <a:latin typeface="KoPub돋움체 Medium" pitchFamily="18" charset="-127"/>
                <a:ea typeface="KoPub돋움체 Medium" pitchFamily="18" charset="-127"/>
              </a:rPr>
              <a:t>(</a:t>
            </a: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공동대표인 경우</a:t>
            </a:r>
            <a:r>
              <a:rPr lang="en-US" altLang="ko-KR" sz="2400" dirty="0">
                <a:latin typeface="KoPub돋움체 Medium" pitchFamily="18" charset="-127"/>
                <a:ea typeface="KoPub돋움체 Medium" pitchFamily="18" charset="-127"/>
              </a:rPr>
              <a:t>)</a:t>
            </a:r>
          </a:p>
        </p:txBody>
      </p:sp>
      <p:sp>
        <p:nvSpPr>
          <p:cNvPr id="10" name="TextBox 13"/>
          <p:cNvSpPr txBox="1"/>
          <p:nvPr/>
        </p:nvSpPr>
        <p:spPr>
          <a:xfrm>
            <a:off x="959409" y="5232985"/>
            <a:ext cx="808218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* 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제출 서류는 </a:t>
            </a:r>
            <a:r>
              <a:rPr lang="ko-KR" altLang="en-US" sz="1400" dirty="0" err="1">
                <a:latin typeface="KoPub돋움체 Medium" pitchFamily="18" charset="-127"/>
                <a:ea typeface="KoPub돋움체 Medium" pitchFamily="18" charset="-127"/>
              </a:rPr>
              <a:t>입점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 과정에서 필요할 경우에 </a:t>
            </a:r>
            <a:r>
              <a:rPr lang="ko-KR" altLang="en-US" sz="1400" dirty="0" err="1">
                <a:latin typeface="KoPub돋움체 Medium" pitchFamily="18" charset="-127"/>
                <a:ea typeface="KoPub돋움체 Medium" pitchFamily="18" charset="-127"/>
              </a:rPr>
              <a:t>쿠팡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 측에서 요청을 하며 최초 </a:t>
            </a:r>
            <a:r>
              <a:rPr lang="ko-KR" altLang="en-US" sz="1400" dirty="0" err="1">
                <a:latin typeface="KoPub돋움체 Medium" pitchFamily="18" charset="-127"/>
                <a:ea typeface="KoPub돋움체 Medium" pitchFamily="18" charset="-127"/>
              </a:rPr>
              <a:t>입점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 시에는 필요하지 않습니다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.</a:t>
            </a:r>
          </a:p>
          <a:p>
            <a:r>
              <a:rPr lang="en-US" altLang="ko-KR" sz="600" dirty="0">
                <a:latin typeface="KoPub돋움체 Medium" pitchFamily="18" charset="-127"/>
                <a:ea typeface="KoPub돋움체 Medium" pitchFamily="18" charset="-127"/>
              </a:rPr>
              <a:t>   </a:t>
            </a:r>
          </a:p>
          <a:p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* 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모든 서류는 온라인 첨부가 가능합니다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KakaoTalk_20210414_18395149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60006" y="2806154"/>
            <a:ext cx="1806328" cy="3909079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4081039" y="2813743"/>
            <a:ext cx="1761120" cy="3498017"/>
            <a:chOff x="3383632" y="0"/>
            <a:chExt cx="2376736" cy="4720782"/>
          </a:xfrm>
        </p:grpSpPr>
        <p:pic>
          <p:nvPicPr>
            <p:cNvPr id="57" name="그림 56" descr="KakaoTalk_20210414_154226047_02.png"/>
            <p:cNvPicPr>
              <a:picLocks noChangeAspect="1"/>
            </p:cNvPicPr>
            <p:nvPr/>
          </p:nvPicPr>
          <p:blipFill>
            <a:blip r:embed="rId3" cstate="print"/>
            <a:srcRect b="8218"/>
            <a:stretch>
              <a:fillRect/>
            </a:stretch>
          </p:blipFill>
          <p:spPr>
            <a:xfrm>
              <a:off x="3383632" y="0"/>
              <a:ext cx="2376736" cy="4720782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58" name="직사각형 57"/>
            <p:cNvSpPr/>
            <p:nvPr/>
          </p:nvSpPr>
          <p:spPr>
            <a:xfrm>
              <a:off x="3439632" y="1727247"/>
              <a:ext cx="360040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2000">
                <a:latin typeface="KoPub돋움체 Bold" pitchFamily="18" charset="-127"/>
                <a:ea typeface="KoPub돋움체 Bold" pitchFamily="18" charset="-127"/>
              </a:endParaRPr>
            </a:p>
          </p:txBody>
        </p:sp>
      </p:grpSp>
      <p:pic>
        <p:nvPicPr>
          <p:cNvPr id="4" name="그림 3" descr="Untitled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5687" y="2643469"/>
            <a:ext cx="1899222" cy="3901105"/>
          </a:xfrm>
          <a:prstGeom prst="rect">
            <a:avLst/>
          </a:prstGeom>
        </p:spPr>
      </p:pic>
      <p:pic>
        <p:nvPicPr>
          <p:cNvPr id="5" name="그림 4" descr="Untitled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75" y="2681497"/>
            <a:ext cx="1858284" cy="3817016"/>
          </a:xfrm>
          <a:prstGeom prst="rect">
            <a:avLst/>
          </a:prstGeom>
        </p:spPr>
      </p:pic>
      <p:sp>
        <p:nvSpPr>
          <p:cNvPr id="6" name="TextBox 7"/>
          <p:cNvSpPr txBox="1"/>
          <p:nvPr/>
        </p:nvSpPr>
        <p:spPr>
          <a:xfrm>
            <a:off x="1261186" y="1686371"/>
            <a:ext cx="1752403" cy="8412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간편한 전달 방식으로</a:t>
            </a:r>
            <a:endParaRPr lang="en-US" altLang="ko-KR" sz="14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소비자 선호도 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1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위</a:t>
            </a:r>
            <a:endParaRPr lang="en-US" altLang="ko-KR" sz="14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용도에 따른 제품 추천</a:t>
            </a:r>
            <a:endParaRPr lang="en-US" altLang="ko-KR" sz="1400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7" name="TextBox 20"/>
          <p:cNvSpPr txBox="1"/>
          <p:nvPr/>
        </p:nvSpPr>
        <p:spPr>
          <a:xfrm>
            <a:off x="1030145" y="1237827"/>
            <a:ext cx="22390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spc="-80" dirty="0">
                <a:latin typeface="KoPub돋움체 Bold" pitchFamily="18" charset="-127"/>
                <a:ea typeface="KoPub돋움체 Bold" pitchFamily="18" charset="-127"/>
              </a:rPr>
              <a:t>메신저를 이용한 선물</a:t>
            </a:r>
            <a:endParaRPr lang="en-US" altLang="ko-KR" sz="2000" spc="-80" dirty="0">
              <a:latin typeface="KoPub돋움체 Bold" pitchFamily="18" charset="-127"/>
              <a:ea typeface="KoPub돋움체 Bold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1218332" y="1789073"/>
            <a:ext cx="69635" cy="83884"/>
            <a:chOff x="3286116" y="674170"/>
            <a:chExt cx="1785950" cy="2151375"/>
          </a:xfrm>
        </p:grpSpPr>
        <p:sp>
          <p:nvSpPr>
            <p:cNvPr id="54" name="직사각형 53"/>
            <p:cNvSpPr/>
            <p:nvPr/>
          </p:nvSpPr>
          <p:spPr>
            <a:xfrm rot="18900000">
              <a:off x="3286116" y="857238"/>
              <a:ext cx="1785950" cy="178595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60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 rot="18900000">
              <a:off x="3730863" y="1931159"/>
              <a:ext cx="894386" cy="8943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60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 rot="18900000">
              <a:off x="3733084" y="674170"/>
              <a:ext cx="894386" cy="8943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600">
                <a:latin typeface="KoPub돋움체 Bold" pitchFamily="18" charset="-127"/>
                <a:ea typeface="KoPub돋움체 Bold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1196908" y="2818020"/>
            <a:ext cx="1883690" cy="3530613"/>
            <a:chOff x="952549" y="2518792"/>
            <a:chExt cx="1718667" cy="3221310"/>
          </a:xfrm>
        </p:grpSpPr>
        <p:pic>
          <p:nvPicPr>
            <p:cNvPr id="52" name="그림 51" descr="KakaoTalk_20210414_154226047_03.png"/>
            <p:cNvPicPr>
              <a:picLocks noChangeAspect="1"/>
            </p:cNvPicPr>
            <p:nvPr/>
          </p:nvPicPr>
          <p:blipFill>
            <a:blip r:embed="rId5" cstate="print"/>
            <a:srcRect b="13391"/>
            <a:stretch>
              <a:fillRect/>
            </a:stretch>
          </p:blipFill>
          <p:spPr>
            <a:xfrm>
              <a:off x="952549" y="2518792"/>
              <a:ext cx="1718667" cy="3221310"/>
            </a:xfrm>
            <a:prstGeom prst="rect">
              <a:avLst/>
            </a:prstGeom>
          </p:spPr>
        </p:pic>
        <p:sp>
          <p:nvSpPr>
            <p:cNvPr id="53" name="직사각형 52"/>
            <p:cNvSpPr/>
            <p:nvPr/>
          </p:nvSpPr>
          <p:spPr>
            <a:xfrm>
              <a:off x="1041227" y="3196012"/>
              <a:ext cx="288032" cy="958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2000">
                <a:latin typeface="KoPub돋움체 Bold" pitchFamily="18" charset="-127"/>
                <a:ea typeface="KoPub돋움체 Bold" pitchFamily="18" charset="-127"/>
              </a:endParaRPr>
            </a:p>
          </p:txBody>
        </p:sp>
      </p:grpSp>
      <p:pic>
        <p:nvPicPr>
          <p:cNvPr id="10" name="그림 9" descr="Untitled-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021" y="2685408"/>
            <a:ext cx="1914793" cy="3933088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1218332" y="2333042"/>
            <a:ext cx="69635" cy="83884"/>
            <a:chOff x="3286116" y="674170"/>
            <a:chExt cx="1785950" cy="2151375"/>
          </a:xfrm>
        </p:grpSpPr>
        <p:sp>
          <p:nvSpPr>
            <p:cNvPr id="49" name="직사각형 48"/>
            <p:cNvSpPr/>
            <p:nvPr/>
          </p:nvSpPr>
          <p:spPr>
            <a:xfrm rot="18900000">
              <a:off x="3286116" y="857238"/>
              <a:ext cx="1785950" cy="178595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60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 rot="18900000">
              <a:off x="3730863" y="1931159"/>
              <a:ext cx="894386" cy="8943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60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 rot="18900000">
              <a:off x="3733084" y="674170"/>
              <a:ext cx="894386" cy="8943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600">
                <a:latin typeface="KoPub돋움체 Bold" pitchFamily="18" charset="-127"/>
                <a:ea typeface="KoPub돋움체 Bold" pitchFamily="18" charset="-127"/>
              </a:endParaRPr>
            </a:p>
          </p:txBody>
        </p:sp>
      </p:grpSp>
      <p:sp>
        <p:nvSpPr>
          <p:cNvPr id="12" name="TextBox 29"/>
          <p:cNvSpPr txBox="1"/>
          <p:nvPr/>
        </p:nvSpPr>
        <p:spPr>
          <a:xfrm>
            <a:off x="6930001" y="1686371"/>
            <a:ext cx="2021707" cy="8412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간편한 결제 방법</a:t>
            </a:r>
            <a:endParaRPr lang="en-US" altLang="ko-KR" sz="14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비밀번호만 누르면 결제</a:t>
            </a:r>
            <a:endParaRPr lang="en-US" altLang="ko-KR" sz="14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sz="1400" dirty="0" err="1">
                <a:latin typeface="KoPub돋움체 Medium" pitchFamily="18" charset="-127"/>
                <a:ea typeface="KoPub돋움체 Medium" pitchFamily="18" charset="-127"/>
              </a:rPr>
              <a:t>리워드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 적립 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(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포인트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 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형식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)</a:t>
            </a:r>
          </a:p>
        </p:txBody>
      </p:sp>
      <p:sp>
        <p:nvSpPr>
          <p:cNvPr id="13" name="TextBox 30"/>
          <p:cNvSpPr txBox="1"/>
          <p:nvPr/>
        </p:nvSpPr>
        <p:spPr>
          <a:xfrm>
            <a:off x="6755663" y="1237827"/>
            <a:ext cx="19463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spc="-80" dirty="0">
                <a:latin typeface="KoPub돋움체 Bold" pitchFamily="18" charset="-127"/>
                <a:ea typeface="KoPub돋움체 Bold" pitchFamily="18" charset="-127"/>
              </a:rPr>
              <a:t>결제 </a:t>
            </a:r>
            <a:r>
              <a:rPr lang="en-US" altLang="ko-KR" sz="2000" spc="-80" dirty="0">
                <a:latin typeface="KoPub돋움체 Bold" pitchFamily="18" charset="-127"/>
                <a:ea typeface="KoPub돋움체 Bold" pitchFamily="18" charset="-127"/>
              </a:rPr>
              <a:t>- </a:t>
            </a:r>
            <a:r>
              <a:rPr lang="ko-KR" altLang="en-US" sz="2000" spc="-80" dirty="0">
                <a:latin typeface="KoPub돋움체 Bold" pitchFamily="18" charset="-127"/>
                <a:ea typeface="KoPub돋움체 Bold" pitchFamily="18" charset="-127"/>
              </a:rPr>
              <a:t>카카오페이</a:t>
            </a:r>
            <a:endParaRPr lang="en-US" altLang="ko-KR" sz="2000" spc="-80" dirty="0">
              <a:latin typeface="KoPub돋움체 Bold" pitchFamily="18" charset="-127"/>
              <a:ea typeface="KoPub돋움체 Bold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6895409" y="1795527"/>
            <a:ext cx="69635" cy="79099"/>
            <a:chOff x="3286116" y="674170"/>
            <a:chExt cx="1785950" cy="2151414"/>
          </a:xfrm>
        </p:grpSpPr>
        <p:sp>
          <p:nvSpPr>
            <p:cNvPr id="46" name="직사각형 45"/>
            <p:cNvSpPr/>
            <p:nvPr/>
          </p:nvSpPr>
          <p:spPr>
            <a:xfrm rot="18900000">
              <a:off x="3286116" y="857238"/>
              <a:ext cx="1785950" cy="178595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60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 rot="18900000">
              <a:off x="3730866" y="1931199"/>
              <a:ext cx="894398" cy="89438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60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 rot="18900000">
              <a:off x="3733084" y="674170"/>
              <a:ext cx="894386" cy="8943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600">
                <a:latin typeface="KoPub돋움체 Bold" pitchFamily="18" charset="-127"/>
                <a:ea typeface="KoPub돋움체 Bold" pitchFamily="18" charset="-127"/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6895409" y="2058264"/>
            <a:ext cx="69635" cy="79097"/>
            <a:chOff x="3286116" y="674219"/>
            <a:chExt cx="1785950" cy="2151326"/>
          </a:xfrm>
        </p:grpSpPr>
        <p:sp>
          <p:nvSpPr>
            <p:cNvPr id="43" name="직사각형 42"/>
            <p:cNvSpPr/>
            <p:nvPr/>
          </p:nvSpPr>
          <p:spPr>
            <a:xfrm rot="18900000">
              <a:off x="3286116" y="857238"/>
              <a:ext cx="1785950" cy="178595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60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 rot="18900000">
              <a:off x="3730863" y="1931159"/>
              <a:ext cx="894386" cy="8943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60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 rot="18900000">
              <a:off x="3733072" y="674219"/>
              <a:ext cx="894398" cy="89437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600">
                <a:latin typeface="KoPub돋움체 Bold" pitchFamily="18" charset="-127"/>
                <a:ea typeface="KoPub돋움체 Bold" pitchFamily="18" charset="-127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6895409" y="2325761"/>
            <a:ext cx="69635" cy="79101"/>
            <a:chOff x="3286116" y="674170"/>
            <a:chExt cx="1785950" cy="2151429"/>
          </a:xfrm>
        </p:grpSpPr>
        <p:sp>
          <p:nvSpPr>
            <p:cNvPr id="40" name="직사각형 39"/>
            <p:cNvSpPr/>
            <p:nvPr/>
          </p:nvSpPr>
          <p:spPr>
            <a:xfrm rot="18900000">
              <a:off x="3286116" y="857238"/>
              <a:ext cx="1785950" cy="178595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60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 rot="18900000">
              <a:off x="3730866" y="1931219"/>
              <a:ext cx="894398" cy="89438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60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 rot="18900000">
              <a:off x="3733084" y="674170"/>
              <a:ext cx="894386" cy="8943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600">
                <a:latin typeface="KoPub돋움체 Bold" pitchFamily="18" charset="-127"/>
                <a:ea typeface="KoPub돋움체 Bold" pitchFamily="18" charset="-127"/>
              </a:endParaRPr>
            </a:p>
          </p:txBody>
        </p:sp>
      </p:grpSp>
      <p:sp>
        <p:nvSpPr>
          <p:cNvPr id="17" name="TextBox 7"/>
          <p:cNvSpPr txBox="1"/>
          <p:nvPr/>
        </p:nvSpPr>
        <p:spPr>
          <a:xfrm>
            <a:off x="4197579" y="1674401"/>
            <a:ext cx="1909497" cy="8412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sz="1400" dirty="0" err="1">
                <a:latin typeface="KoPub돋움체 Medium" pitchFamily="18" charset="-127"/>
                <a:ea typeface="KoPub돋움체 Medium" pitchFamily="18" charset="-127"/>
              </a:rPr>
              <a:t>카카오톡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 쇼핑 플랫폼</a:t>
            </a:r>
            <a:endParaRPr lang="en-US" altLang="ko-KR" sz="14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sz="1400" dirty="0" err="1">
                <a:latin typeface="KoPub돋움체 Medium" pitchFamily="18" charset="-127"/>
                <a:ea typeface="KoPub돋움체 Medium" pitchFamily="18" charset="-127"/>
              </a:rPr>
              <a:t>톡딜을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 이용한 판매 상품</a:t>
            </a:r>
            <a:endParaRPr lang="en-US" altLang="ko-KR" sz="14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추천 및 유입 가능</a:t>
            </a:r>
            <a:endParaRPr lang="en-US" altLang="ko-KR" sz="1400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8" name="TextBox 74"/>
          <p:cNvSpPr txBox="1"/>
          <p:nvPr/>
        </p:nvSpPr>
        <p:spPr>
          <a:xfrm>
            <a:off x="4049193" y="1225857"/>
            <a:ext cx="17322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spc="-80" dirty="0">
                <a:latin typeface="KoPub돋움체 Bold" pitchFamily="18" charset="-127"/>
                <a:ea typeface="KoPub돋움체 Bold" pitchFamily="18" charset="-127"/>
              </a:rPr>
              <a:t>쇼핑</a:t>
            </a:r>
            <a:r>
              <a:rPr lang="en-US" altLang="ko-KR" sz="2000" spc="-80" dirty="0">
                <a:latin typeface="KoPub돋움체 Bold" pitchFamily="18" charset="-127"/>
                <a:ea typeface="KoPub돋움체 Bold" pitchFamily="18" charset="-127"/>
              </a:rPr>
              <a:t> - </a:t>
            </a:r>
            <a:r>
              <a:rPr lang="ko-KR" altLang="en-US" sz="2000" spc="-80" dirty="0">
                <a:latin typeface="KoPub돋움체 Bold" pitchFamily="18" charset="-127"/>
                <a:ea typeface="KoPub돋움체 Bold" pitchFamily="18" charset="-127"/>
              </a:rPr>
              <a:t>쇼핑하기</a:t>
            </a:r>
            <a:endParaRPr lang="en-US" altLang="ko-KR" sz="2000" spc="-80" dirty="0">
              <a:latin typeface="KoPub돋움체 Bold" pitchFamily="18" charset="-127"/>
              <a:ea typeface="KoPub돋움체 Bold" pitchFamily="18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4150152" y="1768130"/>
            <a:ext cx="69635" cy="83884"/>
            <a:chOff x="3286116" y="674170"/>
            <a:chExt cx="1785950" cy="2151375"/>
          </a:xfrm>
        </p:grpSpPr>
        <p:sp>
          <p:nvSpPr>
            <p:cNvPr id="37" name="직사각형 36"/>
            <p:cNvSpPr/>
            <p:nvPr/>
          </p:nvSpPr>
          <p:spPr>
            <a:xfrm rot="18900000">
              <a:off x="3286116" y="857238"/>
              <a:ext cx="1785950" cy="178595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60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 rot="18900000">
              <a:off x="3730863" y="1931159"/>
              <a:ext cx="894386" cy="8943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60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 rot="18900000">
              <a:off x="3733084" y="674170"/>
              <a:ext cx="894386" cy="8943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600">
                <a:latin typeface="KoPub돋움체 Bold" pitchFamily="18" charset="-127"/>
                <a:ea typeface="KoPub돋움체 Bold" pitchFamily="18" charset="-127"/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4155212" y="2070839"/>
            <a:ext cx="69635" cy="83884"/>
            <a:chOff x="3286116" y="674170"/>
            <a:chExt cx="1785950" cy="2151375"/>
          </a:xfrm>
        </p:grpSpPr>
        <p:sp>
          <p:nvSpPr>
            <p:cNvPr id="34" name="직사각형 33"/>
            <p:cNvSpPr/>
            <p:nvPr/>
          </p:nvSpPr>
          <p:spPr>
            <a:xfrm rot="18900000">
              <a:off x="3286116" y="857238"/>
              <a:ext cx="1785950" cy="178595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60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 rot="18900000">
              <a:off x="3730863" y="1931159"/>
              <a:ext cx="894386" cy="8943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60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 rot="18900000">
              <a:off x="3733084" y="674170"/>
              <a:ext cx="894386" cy="8943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7170" tIns="43585" rIns="87170" bIns="435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600">
                <a:latin typeface="KoPub돋움체 Bold" pitchFamily="18" charset="-127"/>
                <a:ea typeface="KoPub돋움체 Bold" pitchFamily="18" charset="-127"/>
              </a:endParaRPr>
            </a:p>
          </p:txBody>
        </p:sp>
      </p:grpSp>
      <p:sp>
        <p:nvSpPr>
          <p:cNvPr id="22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78922" y="316638"/>
            <a:ext cx="5354631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2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298526" y="222961"/>
            <a:ext cx="5534107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Bold" pitchFamily="18" charset="-127"/>
              <a:ea typeface="KoPub돋움체 Bold" pitchFamily="18" charset="-127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29576" y="-406578"/>
            <a:ext cx="196690" cy="966031"/>
            <a:chOff x="557690" y="-257150"/>
            <a:chExt cx="196690" cy="966031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33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Bold" pitchFamily="18" charset="-127"/>
                <a:ea typeface="KoPub돋움체 Bold" pitchFamily="18" charset="-127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5521264" y="-427246"/>
            <a:ext cx="196690" cy="966031"/>
            <a:chOff x="4907630" y="-200545"/>
            <a:chExt cx="196690" cy="966031"/>
          </a:xfrm>
        </p:grpSpPr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Bold" pitchFamily="18" charset="-127"/>
                <a:ea typeface="KoPub돋움체 Bold" pitchFamily="18" charset="-127"/>
              </a:endParaRPr>
            </a:p>
          </p:txBody>
        </p:sp>
        <p:sp>
          <p:nvSpPr>
            <p:cNvPr id="3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Bold" pitchFamily="18" charset="-127"/>
                <a:ea typeface="KoPub돋움체 Bold" pitchFamily="18" charset="-127"/>
              </a:endParaRPr>
            </a:p>
          </p:txBody>
        </p:sp>
      </p:grp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35B433CE-A433-4D67-A35A-8675699E8501}"/>
              </a:ext>
            </a:extLst>
          </p:cNvPr>
          <p:cNvSpPr/>
          <p:nvPr/>
        </p:nvSpPr>
        <p:spPr>
          <a:xfrm>
            <a:off x="-6191" y="5665995"/>
            <a:ext cx="9918383" cy="11906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2" dirty="0"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FBEFBD9-BFAB-4B1F-93C8-278BAAEC544F}"/>
              </a:ext>
            </a:extLst>
          </p:cNvPr>
          <p:cNvSpPr/>
          <p:nvPr/>
        </p:nvSpPr>
        <p:spPr>
          <a:xfrm>
            <a:off x="877377" y="261629"/>
            <a:ext cx="4869532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500"/>
              </a:spcBef>
            </a:pPr>
            <a:r>
              <a:rPr lang="ko-KR" altLang="en-US" sz="2000" dirty="0">
                <a:solidFill>
                  <a:schemeClr val="bg1"/>
                </a:solidFill>
                <a:latin typeface="KBIZ한마음고딕 H" pitchFamily="18" charset="-127"/>
                <a:ea typeface="KBIZ한마음고딕 H" pitchFamily="18" charset="-127"/>
              </a:rPr>
              <a:t>새롭게 떠오르는 신흥강자</a:t>
            </a:r>
            <a:r>
              <a:rPr lang="en-US" altLang="ko-KR" sz="2000" dirty="0">
                <a:solidFill>
                  <a:schemeClr val="bg1"/>
                </a:solidFill>
                <a:latin typeface="KBIZ한마음고딕 H" pitchFamily="18" charset="-127"/>
                <a:ea typeface="KBIZ한마음고딕 H" pitchFamily="18" charset="-127"/>
              </a:rPr>
              <a:t>,</a:t>
            </a:r>
            <a:r>
              <a:rPr lang="ko-KR" altLang="en-US" sz="2000" dirty="0">
                <a:solidFill>
                  <a:schemeClr val="bg1"/>
                </a:solidFill>
                <a:latin typeface="KBIZ한마음고딕 H" pitchFamily="18" charset="-127"/>
                <a:ea typeface="KBIZ한마음고딕 H" pitchFamily="18" charset="-127"/>
              </a:rPr>
              <a:t> </a:t>
            </a:r>
            <a:r>
              <a:rPr lang="ko-KR" altLang="en-US" sz="2000" dirty="0" err="1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카카오커머스</a:t>
            </a:r>
            <a:endParaRPr lang="en-US" altLang="ko-KR" sz="2000" dirty="0">
              <a:solidFill>
                <a:srgbClr val="FFC000"/>
              </a:solidFill>
              <a:latin typeface="KBIZ한마음고딕 H" pitchFamily="18" charset="-127"/>
              <a:ea typeface="KBIZ한마음고딕 H" pitchFamily="18" charset="-127"/>
            </a:endParaRPr>
          </a:p>
        </p:txBody>
      </p:sp>
      <p:sp>
        <p:nvSpPr>
          <p:cNvPr id="28" name="TextBox 54">
            <a:extLst>
              <a:ext uri="{FF2B5EF4-FFF2-40B4-BE49-F238E27FC236}">
                <a16:creationId xmlns:a16="http://schemas.microsoft.com/office/drawing/2014/main" id="{D4B20F1F-807E-4B31-9A4C-E7385EAD3B5C}"/>
              </a:ext>
            </a:extLst>
          </p:cNvPr>
          <p:cNvSpPr txBox="1"/>
          <p:nvPr/>
        </p:nvSpPr>
        <p:spPr>
          <a:xfrm>
            <a:off x="-6191" y="6057263"/>
            <a:ext cx="990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모두가 사용하는 </a:t>
            </a:r>
            <a:r>
              <a:rPr lang="ko-KR" altLang="en-US" sz="2000" dirty="0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메신저를 이용한 쇼핑 채널</a:t>
            </a:r>
            <a:r>
              <a:rPr lang="ko-KR" altLang="en-US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로 새롭게 떠오르는 신흥강자</a:t>
            </a:r>
            <a:endParaRPr lang="en-US" altLang="ko-KR" sz="2000" dirty="0">
              <a:solidFill>
                <a:srgbClr val="1A1921"/>
              </a:solidFill>
              <a:latin typeface="KoPub돋움체 Medium" pitchFamily="18" charset="-127"/>
              <a:ea typeface="KoPub돋움체 Medium" pitchFamily="18" charset="-127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298953" y="315710"/>
            <a:ext cx="5354631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218557" y="222033"/>
            <a:ext cx="5534107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349607" y="-407506"/>
            <a:ext cx="196690" cy="966031"/>
            <a:chOff x="557690" y="-257150"/>
            <a:chExt cx="196690" cy="966031"/>
          </a:xfrm>
        </p:grpSpPr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22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5441295" y="-428174"/>
            <a:ext cx="196690" cy="966031"/>
            <a:chOff x="4907630" y="-200545"/>
            <a:chExt cx="196690" cy="966031"/>
          </a:xfrm>
        </p:grpSpPr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20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</p:grpSp>
      <p:sp>
        <p:nvSpPr>
          <p:cNvPr id="6" name="직사각형 5">
            <a:extLst>
              <a:ext uri="{FF2B5EF4-FFF2-40B4-BE49-F238E27FC236}">
                <a16:creationId xmlns:a16="http://schemas.microsoft.com/office/drawing/2014/main" id="{9FBEFBD9-BFAB-4B1F-93C8-278BAAEC544F}"/>
              </a:ext>
            </a:extLst>
          </p:cNvPr>
          <p:cNvSpPr/>
          <p:nvPr/>
        </p:nvSpPr>
        <p:spPr>
          <a:xfrm>
            <a:off x="797408" y="260701"/>
            <a:ext cx="4869532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500"/>
              </a:spcBef>
            </a:pPr>
            <a:r>
              <a:rPr lang="ko-KR" altLang="en-US" sz="2000" dirty="0">
                <a:solidFill>
                  <a:schemeClr val="bg1"/>
                </a:solidFill>
                <a:latin typeface="KBIZ한마음고딕 H" pitchFamily="18" charset="-127"/>
                <a:ea typeface="KBIZ한마음고딕 H" pitchFamily="18" charset="-127"/>
              </a:rPr>
              <a:t>새롭게 떠오르는 신흥강자</a:t>
            </a:r>
            <a:r>
              <a:rPr lang="en-US" altLang="ko-KR" sz="2000" dirty="0">
                <a:solidFill>
                  <a:schemeClr val="bg1"/>
                </a:solidFill>
                <a:latin typeface="KBIZ한마음고딕 H" pitchFamily="18" charset="-127"/>
                <a:ea typeface="KBIZ한마음고딕 H" pitchFamily="18" charset="-127"/>
              </a:rPr>
              <a:t>,</a:t>
            </a:r>
            <a:r>
              <a:rPr lang="ko-KR" altLang="en-US" sz="2000" dirty="0">
                <a:solidFill>
                  <a:schemeClr val="bg1"/>
                </a:solidFill>
                <a:latin typeface="KBIZ한마음고딕 H" pitchFamily="18" charset="-127"/>
                <a:ea typeface="KBIZ한마음고딕 H" pitchFamily="18" charset="-127"/>
              </a:rPr>
              <a:t> </a:t>
            </a:r>
            <a:r>
              <a:rPr lang="ko-KR" altLang="en-US" sz="2000" dirty="0" err="1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카카오커머스</a:t>
            </a:r>
            <a:endParaRPr lang="en-US" altLang="ko-KR" sz="2000" dirty="0">
              <a:solidFill>
                <a:srgbClr val="FFC000"/>
              </a:solidFill>
              <a:latin typeface="KBIZ한마음고딕 H" pitchFamily="18" charset="-127"/>
              <a:ea typeface="KBIZ한마음고딕 H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5468003" y="2012876"/>
            <a:ext cx="3893379" cy="3893379"/>
            <a:chOff x="5780978" y="1672465"/>
            <a:chExt cx="3403236" cy="3403236"/>
          </a:xfrm>
        </p:grpSpPr>
        <p:sp>
          <p:nvSpPr>
            <p:cNvPr id="17" name="타원 16"/>
            <p:cNvSpPr/>
            <p:nvPr/>
          </p:nvSpPr>
          <p:spPr>
            <a:xfrm>
              <a:off x="5780978" y="1672465"/>
              <a:ext cx="3403236" cy="34032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18" name="타원 17"/>
            <p:cNvSpPr/>
            <p:nvPr/>
          </p:nvSpPr>
          <p:spPr>
            <a:xfrm>
              <a:off x="5915317" y="1805357"/>
              <a:ext cx="3134559" cy="3134559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</p:grpSp>
      <p:sp>
        <p:nvSpPr>
          <p:cNvPr id="8" name="타원 7"/>
          <p:cNvSpPr/>
          <p:nvPr/>
        </p:nvSpPr>
        <p:spPr>
          <a:xfrm>
            <a:off x="409559" y="2103494"/>
            <a:ext cx="3893379" cy="38933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9" name="타원 8"/>
          <p:cNvSpPr/>
          <p:nvPr/>
        </p:nvSpPr>
        <p:spPr>
          <a:xfrm>
            <a:off x="570043" y="2251992"/>
            <a:ext cx="3586007" cy="3586007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KoPub돋움체 Medium" pitchFamily="18" charset="-127"/>
              <a:ea typeface="KoPub돋움체 Medium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3894359" y="2188441"/>
            <a:ext cx="1897230" cy="4010025"/>
            <a:chOff x="3383632" y="0"/>
            <a:chExt cx="2376736" cy="5023519"/>
          </a:xfrm>
        </p:grpSpPr>
        <p:pic>
          <p:nvPicPr>
            <p:cNvPr id="15" name="그림 14" descr="KakaoTalk_20210414_154226047.png"/>
            <p:cNvPicPr>
              <a:picLocks noChangeAspect="1"/>
            </p:cNvPicPr>
            <p:nvPr/>
          </p:nvPicPr>
          <p:blipFill>
            <a:blip r:embed="rId2" cstate="print"/>
            <a:srcRect b="2333"/>
            <a:stretch>
              <a:fillRect/>
            </a:stretch>
          </p:blipFill>
          <p:spPr>
            <a:xfrm>
              <a:off x="3383632" y="0"/>
              <a:ext cx="2376736" cy="5023519"/>
            </a:xfrm>
            <a:prstGeom prst="rect">
              <a:avLst/>
            </a:prstGeom>
          </p:spPr>
        </p:pic>
        <p:sp>
          <p:nvSpPr>
            <p:cNvPr id="16" name="직사각형 15"/>
            <p:cNvSpPr/>
            <p:nvPr/>
          </p:nvSpPr>
          <p:spPr>
            <a:xfrm>
              <a:off x="3419872" y="58946"/>
              <a:ext cx="2304256" cy="267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</p:grpSp>
      <p:pic>
        <p:nvPicPr>
          <p:cNvPr id="11" name="그림 10" descr="161830482038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48624" y="1730782"/>
            <a:ext cx="5046113" cy="5136292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5894653" y="3697110"/>
            <a:ext cx="3287012" cy="6976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ko-KR" altLang="en-US" spc="-50" dirty="0">
                <a:latin typeface="KoPub돋움체 Medium" pitchFamily="18" charset="-127"/>
                <a:ea typeface="KoPub돋움체 Medium" pitchFamily="18" charset="-127"/>
              </a:rPr>
              <a:t>모두가 사용하는 메신저를 통한</a:t>
            </a:r>
            <a:endParaRPr lang="en-US" altLang="ko-KR" spc="-5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ko-KR" altLang="en-US" spc="-50" dirty="0">
                <a:latin typeface="KoPub돋움체 Medium" pitchFamily="18" charset="-127"/>
                <a:ea typeface="KoPub돋움체 Medium" pitchFamily="18" charset="-127"/>
              </a:rPr>
              <a:t>판매 채널로 많은 사용자 보유</a:t>
            </a:r>
            <a:endParaRPr lang="en-US" altLang="ko-KR" spc="-50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849901" y="3567952"/>
            <a:ext cx="2979601" cy="102592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ko-KR" altLang="en-US" spc="-50" dirty="0">
                <a:latin typeface="KoPub돋움체 Medium" pitchFamily="18" charset="-127"/>
                <a:ea typeface="KoPub돋움체 Medium" pitchFamily="18" charset="-127"/>
              </a:rPr>
              <a:t>쇼핑 라이브를 통하여</a:t>
            </a:r>
            <a:endParaRPr lang="en-US" altLang="ko-KR" spc="-5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ko-KR" altLang="en-US" spc="-50" dirty="0">
                <a:latin typeface="KoPub돋움체 Medium" pitchFamily="18" charset="-127"/>
                <a:ea typeface="KoPub돋움체 Medium" pitchFamily="18" charset="-127"/>
              </a:rPr>
              <a:t>보다 더 현실감 있는 </a:t>
            </a:r>
            <a:endParaRPr lang="en-US" altLang="ko-KR" spc="-5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ko-KR" altLang="en-US" spc="-50" dirty="0">
                <a:latin typeface="KoPub돋움체 Medium" pitchFamily="18" charset="-127"/>
                <a:ea typeface="KoPub돋움체 Medium" pitchFamily="18" charset="-127"/>
              </a:rPr>
              <a:t>제품 소개 가능</a:t>
            </a:r>
            <a:endParaRPr lang="en-US" altLang="ko-KR" spc="-50" dirty="0">
              <a:latin typeface="KoPub돋움체 Medium" pitchFamily="18" charset="-127"/>
              <a:ea typeface="KoPub돋움체 Medium" pitchFamily="18" charset="-127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35B433CE-A433-4D67-A35A-8675699E8501}"/>
              </a:ext>
            </a:extLst>
          </p:cNvPr>
          <p:cNvSpPr/>
          <p:nvPr/>
        </p:nvSpPr>
        <p:spPr>
          <a:xfrm>
            <a:off x="-6191" y="5670757"/>
            <a:ext cx="9918383" cy="11906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2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4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78922" y="321400"/>
            <a:ext cx="5354631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5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298526" y="227723"/>
            <a:ext cx="5534107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29576" y="-401816"/>
            <a:ext cx="196690" cy="966031"/>
            <a:chOff x="557690" y="-257150"/>
            <a:chExt cx="196690" cy="966031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1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5521264" y="-422484"/>
            <a:ext cx="196690" cy="966031"/>
            <a:chOff x="4907630" y="-200545"/>
            <a:chExt cx="196690" cy="966031"/>
          </a:xfrm>
        </p:grpSpPr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9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527" y="1651207"/>
            <a:ext cx="5685308" cy="3295650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>
            <a:outerShdw blurRad="317500" dist="152400" dir="6420000" sx="101000" sy="101000" algn="ctr" rotWithShape="0">
              <a:srgbClr val="000000">
                <a:alpha val="9000"/>
              </a:srgbClr>
            </a:outerShdw>
          </a:effectLst>
        </p:spPr>
      </p:pic>
      <p:sp>
        <p:nvSpPr>
          <p:cNvPr id="9" name="자유형 8"/>
          <p:cNvSpPr/>
          <p:nvPr/>
        </p:nvSpPr>
        <p:spPr>
          <a:xfrm rot="16200000" flipH="1">
            <a:off x="3001221" y="-15236"/>
            <a:ext cx="1363366" cy="5333816"/>
          </a:xfrm>
          <a:custGeom>
            <a:avLst/>
            <a:gdLst>
              <a:gd name="connsiteX0" fmla="*/ 0 w 1915297"/>
              <a:gd name="connsiteY0" fmla="*/ 827902 h 3577281"/>
              <a:gd name="connsiteX1" fmla="*/ 704335 w 1915297"/>
              <a:gd name="connsiteY1" fmla="*/ 0 h 3577281"/>
              <a:gd name="connsiteX2" fmla="*/ 1915297 w 1915297"/>
              <a:gd name="connsiteY2" fmla="*/ 6178 h 3577281"/>
              <a:gd name="connsiteX3" fmla="*/ 1902940 w 1915297"/>
              <a:gd name="connsiteY3" fmla="*/ 3416643 h 3577281"/>
              <a:gd name="connsiteX4" fmla="*/ 920578 w 1915297"/>
              <a:gd name="connsiteY4" fmla="*/ 3577281 h 3577281"/>
              <a:gd name="connsiteX5" fmla="*/ 6178 w 1915297"/>
              <a:gd name="connsiteY5" fmla="*/ 3577281 h 3577281"/>
              <a:gd name="connsiteX6" fmla="*/ 0 w 1915297"/>
              <a:gd name="connsiteY6" fmla="*/ 827902 h 357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5297" h="3577281">
                <a:moveTo>
                  <a:pt x="0" y="827902"/>
                </a:moveTo>
                <a:lnTo>
                  <a:pt x="704335" y="0"/>
                </a:lnTo>
                <a:lnTo>
                  <a:pt x="1915297" y="6178"/>
                </a:lnTo>
                <a:lnTo>
                  <a:pt x="1902940" y="3416643"/>
                </a:lnTo>
                <a:lnTo>
                  <a:pt x="920578" y="3577281"/>
                </a:lnTo>
                <a:lnTo>
                  <a:pt x="6178" y="3577281"/>
                </a:lnTo>
                <a:cubicBezTo>
                  <a:pt x="8237" y="2656703"/>
                  <a:pt x="10297" y="1736124"/>
                  <a:pt x="0" y="827902"/>
                </a:cubicBezTo>
                <a:close/>
              </a:path>
            </a:pathLst>
          </a:custGeom>
          <a:gradFill flip="none" rotWithShape="1">
            <a:gsLst>
              <a:gs pos="0">
                <a:schemeClr val="tx1">
                  <a:alpha val="40000"/>
                </a:schemeClr>
              </a:gs>
              <a:gs pos="24000">
                <a:schemeClr val="tx1">
                  <a:lumMod val="65000"/>
                  <a:lumOff val="35000"/>
                  <a:alpha val="44000"/>
                </a:schemeClr>
              </a:gs>
              <a:gs pos="82000">
                <a:schemeClr val="bg1">
                  <a:lumMod val="65000"/>
                  <a:alpha val="23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000">
              <a:latin typeface="KoPub돋움체 Medium" pitchFamily="18" charset="-127"/>
              <a:ea typeface="KoPub돋움체 Medium" pitchFamily="18" charset="-127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4067" y="2515665"/>
            <a:ext cx="5016217" cy="778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그림 10" descr="KakaoTalk_20210414_170906862.png"/>
          <p:cNvPicPr>
            <a:picLocks noChangeAspect="1"/>
          </p:cNvPicPr>
          <p:nvPr/>
        </p:nvPicPr>
        <p:blipFill>
          <a:blip r:embed="rId4" cstate="print"/>
          <a:srcRect t="5201" b="12200"/>
          <a:stretch>
            <a:fillRect/>
          </a:stretch>
        </p:blipFill>
        <p:spPr>
          <a:xfrm>
            <a:off x="7274513" y="1780844"/>
            <a:ext cx="1656516" cy="2961062"/>
          </a:xfrm>
          <a:prstGeom prst="rect">
            <a:avLst/>
          </a:prstGeom>
        </p:spPr>
      </p:pic>
      <p:pic>
        <p:nvPicPr>
          <p:cNvPr id="12" name="그림 11" descr="Untitled-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5174" y="1482452"/>
            <a:ext cx="1778035" cy="3652180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8505801" y="2126494"/>
            <a:ext cx="299585" cy="786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8510563" y="3014267"/>
            <a:ext cx="299585" cy="978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-6191" y="6072837"/>
            <a:ext cx="990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ko-KR" altLang="en-US" sz="2000" dirty="0" err="1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카카오톡</a:t>
            </a:r>
            <a:r>
              <a:rPr lang="ko-KR" altLang="en-US" sz="2000" dirty="0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 스토어는 </a:t>
            </a:r>
            <a:r>
              <a:rPr lang="ko-KR" altLang="en-US" sz="2000" dirty="0" err="1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모바일에</a:t>
            </a:r>
            <a:r>
              <a:rPr lang="ko-KR" altLang="en-US" sz="2000" dirty="0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 특화</a:t>
            </a:r>
            <a:r>
              <a:rPr lang="ko-KR" altLang="en-US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되어 있는 </a:t>
            </a:r>
            <a:r>
              <a:rPr lang="ko-KR" altLang="en-US" sz="2000" dirty="0" err="1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오픈마켓</a:t>
            </a:r>
            <a:r>
              <a:rPr lang="ko-KR" altLang="en-US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 입니다</a:t>
            </a:r>
            <a:r>
              <a:rPr lang="en-US" altLang="ko-KR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.</a:t>
            </a:r>
            <a:r>
              <a:rPr lang="ko-KR" altLang="en-US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 </a:t>
            </a:r>
            <a:endParaRPr lang="en-US" altLang="ko-KR" sz="2000" dirty="0">
              <a:solidFill>
                <a:srgbClr val="1A1921"/>
              </a:solidFill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FBEFBD9-BFAB-4B1F-93C8-278BAAEC544F}"/>
              </a:ext>
            </a:extLst>
          </p:cNvPr>
          <p:cNvSpPr/>
          <p:nvPr/>
        </p:nvSpPr>
        <p:spPr>
          <a:xfrm>
            <a:off x="812541" y="273856"/>
            <a:ext cx="5343172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500"/>
              </a:spcBef>
            </a:pPr>
            <a:r>
              <a:rPr lang="ko-KR" altLang="en-US" sz="2000" dirty="0">
                <a:solidFill>
                  <a:schemeClr val="bg1"/>
                </a:solidFill>
                <a:latin typeface="KBIZ한마음고딕 H" pitchFamily="18" charset="-127"/>
                <a:ea typeface="KBIZ한마음고딕 H" pitchFamily="18" charset="-127"/>
              </a:rPr>
              <a:t>판매자가 </a:t>
            </a:r>
            <a:r>
              <a:rPr lang="ko-KR" altLang="en-US" sz="2000" dirty="0" err="1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카카오톡스토어</a:t>
            </a:r>
            <a:r>
              <a:rPr lang="ko-KR" altLang="en-US" sz="2000" dirty="0" err="1">
                <a:solidFill>
                  <a:schemeClr val="bg1"/>
                </a:solidFill>
                <a:latin typeface="KBIZ한마음고딕 H" pitchFamily="18" charset="-127"/>
                <a:ea typeface="KBIZ한마음고딕 H" pitchFamily="18" charset="-127"/>
              </a:rPr>
              <a:t>에</a:t>
            </a:r>
            <a:r>
              <a:rPr lang="ko-KR" altLang="en-US" sz="2000" dirty="0">
                <a:solidFill>
                  <a:schemeClr val="bg1"/>
                </a:solidFill>
                <a:latin typeface="KBIZ한마음고딕 H" pitchFamily="18" charset="-127"/>
                <a:ea typeface="KBIZ한마음고딕 H" pitchFamily="18" charset="-127"/>
              </a:rPr>
              <a:t> 진출하는 방법 </a:t>
            </a:r>
            <a:endParaRPr lang="en-US" altLang="ko-KR" sz="2000" dirty="0">
              <a:solidFill>
                <a:schemeClr val="bg1"/>
              </a:solidFill>
              <a:latin typeface="KBIZ한마음고딕 H" pitchFamily="18" charset="-127"/>
              <a:ea typeface="KBIZ한마음고딕 H" pitchFamily="18" charset="-127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35B433CE-A433-4D67-A35A-8675699E8501}"/>
              </a:ext>
            </a:extLst>
          </p:cNvPr>
          <p:cNvSpPr/>
          <p:nvPr/>
        </p:nvSpPr>
        <p:spPr>
          <a:xfrm>
            <a:off x="-6191" y="5670757"/>
            <a:ext cx="9918383" cy="11906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2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4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78922" y="321400"/>
            <a:ext cx="5354631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5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298526" y="227723"/>
            <a:ext cx="5534107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29576" y="-401816"/>
            <a:ext cx="196690" cy="966031"/>
            <a:chOff x="557690" y="-257150"/>
            <a:chExt cx="196690" cy="966031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1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5521264" y="-422484"/>
            <a:ext cx="196690" cy="966031"/>
            <a:chOff x="4907630" y="-200545"/>
            <a:chExt cx="196690" cy="966031"/>
          </a:xfrm>
        </p:grpSpPr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9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sp>
        <p:nvSpPr>
          <p:cNvPr id="8" name="직사각형 7"/>
          <p:cNvSpPr/>
          <p:nvPr/>
        </p:nvSpPr>
        <p:spPr>
          <a:xfrm>
            <a:off x="415998" y="607461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ko-KR" altLang="en-US" sz="2000" dirty="0" err="1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카카오톡</a:t>
            </a:r>
            <a:r>
              <a:rPr lang="ko-KR" altLang="en-US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 쇼핑하기 </a:t>
            </a:r>
            <a:r>
              <a:rPr lang="ko-KR" altLang="en-US" sz="2000" dirty="0" err="1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톡딜</a:t>
            </a:r>
            <a:r>
              <a:rPr lang="ko-KR" altLang="en-US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 카테고리에 노출시켜 상품 </a:t>
            </a:r>
            <a:r>
              <a:rPr lang="ko-KR" altLang="en-US" sz="2000" dirty="0" err="1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구매량을</a:t>
            </a:r>
            <a:r>
              <a:rPr lang="ko-KR" altLang="en-US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 늘릴 수 있습니다</a:t>
            </a:r>
            <a:r>
              <a:rPr lang="en-US" altLang="ko-KR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.</a:t>
            </a:r>
            <a:r>
              <a:rPr lang="ko-KR" altLang="en-US" sz="20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 </a:t>
            </a:r>
            <a:endParaRPr lang="en-US" altLang="ko-KR" sz="2000" dirty="0">
              <a:solidFill>
                <a:srgbClr val="1A1921"/>
              </a:solidFill>
              <a:latin typeface="KoPub돋움체 Medium" pitchFamily="18" charset="-127"/>
              <a:ea typeface="KoPub돋움체 Medium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6898636" y="1156158"/>
            <a:ext cx="1883058" cy="3867900"/>
            <a:chOff x="6084168" y="411510"/>
            <a:chExt cx="1785950" cy="3668438"/>
          </a:xfrm>
        </p:grpSpPr>
        <p:pic>
          <p:nvPicPr>
            <p:cNvPr id="16" name="그림 15" descr="톡딜.png"/>
            <p:cNvPicPr>
              <a:picLocks noChangeAspect="1"/>
            </p:cNvPicPr>
            <p:nvPr/>
          </p:nvPicPr>
          <p:blipFill>
            <a:blip r:embed="rId2" cstate="print"/>
            <a:srcRect b="12000"/>
            <a:stretch>
              <a:fillRect/>
            </a:stretch>
          </p:blipFill>
          <p:spPr>
            <a:xfrm>
              <a:off x="6150716" y="555526"/>
              <a:ext cx="1663692" cy="3168352"/>
            </a:xfrm>
            <a:prstGeom prst="rect">
              <a:avLst/>
            </a:prstGeom>
          </p:spPr>
        </p:pic>
        <p:pic>
          <p:nvPicPr>
            <p:cNvPr id="17" name="그림 16" descr="Untitled-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84168" y="411510"/>
              <a:ext cx="1785950" cy="3668438"/>
            </a:xfrm>
            <a:prstGeom prst="rect">
              <a:avLst/>
            </a:prstGeom>
          </p:spPr>
        </p:pic>
      </p:grpSp>
      <p:sp>
        <p:nvSpPr>
          <p:cNvPr id="10" name="자유형 9"/>
          <p:cNvSpPr/>
          <p:nvPr/>
        </p:nvSpPr>
        <p:spPr>
          <a:xfrm>
            <a:off x="1408438" y="1502726"/>
            <a:ext cx="5575067" cy="3690494"/>
          </a:xfrm>
          <a:custGeom>
            <a:avLst/>
            <a:gdLst>
              <a:gd name="connsiteX0" fmla="*/ 3600450 w 3600450"/>
              <a:gd name="connsiteY0" fmla="*/ 19050 h 2635250"/>
              <a:gd name="connsiteX1" fmla="*/ 12700 w 3600450"/>
              <a:gd name="connsiteY1" fmla="*/ 0 h 2635250"/>
              <a:gd name="connsiteX2" fmla="*/ 0 w 3600450"/>
              <a:gd name="connsiteY2" fmla="*/ 2635250 h 2635250"/>
              <a:gd name="connsiteX3" fmla="*/ 1866900 w 3600450"/>
              <a:gd name="connsiteY3" fmla="*/ 2628900 h 2635250"/>
              <a:gd name="connsiteX4" fmla="*/ 3600450 w 3600450"/>
              <a:gd name="connsiteY4" fmla="*/ 736600 h 2635250"/>
              <a:gd name="connsiteX5" fmla="*/ 3600450 w 3600450"/>
              <a:gd name="connsiteY5" fmla="*/ 19050 h 2635250"/>
              <a:gd name="connsiteX0" fmla="*/ 3600450 w 3600450"/>
              <a:gd name="connsiteY0" fmla="*/ 19050 h 2635250"/>
              <a:gd name="connsiteX1" fmla="*/ 12700 w 3600450"/>
              <a:gd name="connsiteY1" fmla="*/ 0 h 2635250"/>
              <a:gd name="connsiteX2" fmla="*/ 0 w 3600450"/>
              <a:gd name="connsiteY2" fmla="*/ 2635250 h 2635250"/>
              <a:gd name="connsiteX3" fmla="*/ 2620540 w 3600450"/>
              <a:gd name="connsiteY3" fmla="*/ 2628900 h 2635250"/>
              <a:gd name="connsiteX4" fmla="*/ 3600450 w 3600450"/>
              <a:gd name="connsiteY4" fmla="*/ 736600 h 2635250"/>
              <a:gd name="connsiteX5" fmla="*/ 3600450 w 3600450"/>
              <a:gd name="connsiteY5" fmla="*/ 19050 h 2635250"/>
              <a:gd name="connsiteX0" fmla="*/ 3600450 w 3600450"/>
              <a:gd name="connsiteY0" fmla="*/ 19050 h 2635250"/>
              <a:gd name="connsiteX1" fmla="*/ 12700 w 3600450"/>
              <a:gd name="connsiteY1" fmla="*/ 0 h 2635250"/>
              <a:gd name="connsiteX2" fmla="*/ 0 w 3600450"/>
              <a:gd name="connsiteY2" fmla="*/ 2635250 h 2635250"/>
              <a:gd name="connsiteX3" fmla="*/ 3325536 w 3600450"/>
              <a:gd name="connsiteY3" fmla="*/ 2628900 h 2635250"/>
              <a:gd name="connsiteX4" fmla="*/ 3600450 w 3600450"/>
              <a:gd name="connsiteY4" fmla="*/ 736600 h 2635250"/>
              <a:gd name="connsiteX5" fmla="*/ 3600450 w 3600450"/>
              <a:gd name="connsiteY5" fmla="*/ 19050 h 2635250"/>
              <a:gd name="connsiteX0" fmla="*/ 3600450 w 3600450"/>
              <a:gd name="connsiteY0" fmla="*/ 19050 h 2635250"/>
              <a:gd name="connsiteX1" fmla="*/ 12700 w 3600450"/>
              <a:gd name="connsiteY1" fmla="*/ 0 h 2635250"/>
              <a:gd name="connsiteX2" fmla="*/ 0 w 3600450"/>
              <a:gd name="connsiteY2" fmla="*/ 2635250 h 2635250"/>
              <a:gd name="connsiteX3" fmla="*/ 3325536 w 3600450"/>
              <a:gd name="connsiteY3" fmla="*/ 2628900 h 2635250"/>
              <a:gd name="connsiteX4" fmla="*/ 3600450 w 3600450"/>
              <a:gd name="connsiteY4" fmla="*/ 2101316 h 2635250"/>
              <a:gd name="connsiteX5" fmla="*/ 3600450 w 3600450"/>
              <a:gd name="connsiteY5" fmla="*/ 19050 h 2635250"/>
              <a:gd name="connsiteX0" fmla="*/ 3600450 w 3600450"/>
              <a:gd name="connsiteY0" fmla="*/ 0 h 3227921"/>
              <a:gd name="connsiteX1" fmla="*/ 12700 w 3600450"/>
              <a:gd name="connsiteY1" fmla="*/ 592671 h 3227921"/>
              <a:gd name="connsiteX2" fmla="*/ 0 w 3600450"/>
              <a:gd name="connsiteY2" fmla="*/ 3227921 h 3227921"/>
              <a:gd name="connsiteX3" fmla="*/ 3325536 w 3600450"/>
              <a:gd name="connsiteY3" fmla="*/ 3221571 h 3227921"/>
              <a:gd name="connsiteX4" fmla="*/ 3600450 w 3600450"/>
              <a:gd name="connsiteY4" fmla="*/ 2693987 h 3227921"/>
              <a:gd name="connsiteX5" fmla="*/ 3600450 w 3600450"/>
              <a:gd name="connsiteY5" fmla="*/ 0 h 3227921"/>
              <a:gd name="connsiteX0" fmla="*/ 3600450 w 3600450"/>
              <a:gd name="connsiteY0" fmla="*/ 0 h 3227921"/>
              <a:gd name="connsiteX1" fmla="*/ 2173775 w 3600450"/>
              <a:gd name="connsiteY1" fmla="*/ 560601 h 3227921"/>
              <a:gd name="connsiteX2" fmla="*/ 12700 w 3600450"/>
              <a:gd name="connsiteY2" fmla="*/ 592671 h 3227921"/>
              <a:gd name="connsiteX3" fmla="*/ 0 w 3600450"/>
              <a:gd name="connsiteY3" fmla="*/ 3227921 h 3227921"/>
              <a:gd name="connsiteX4" fmla="*/ 3325536 w 3600450"/>
              <a:gd name="connsiteY4" fmla="*/ 3221571 h 3227921"/>
              <a:gd name="connsiteX5" fmla="*/ 3600450 w 3600450"/>
              <a:gd name="connsiteY5" fmla="*/ 2693987 h 3227921"/>
              <a:gd name="connsiteX6" fmla="*/ 3600450 w 3600450"/>
              <a:gd name="connsiteY6" fmla="*/ 0 h 3227921"/>
              <a:gd name="connsiteX0" fmla="*/ 3600450 w 3600450"/>
              <a:gd name="connsiteY0" fmla="*/ 0 h 3227921"/>
              <a:gd name="connsiteX1" fmla="*/ 3219279 w 3600450"/>
              <a:gd name="connsiteY1" fmla="*/ 560601 h 3227921"/>
              <a:gd name="connsiteX2" fmla="*/ 12700 w 3600450"/>
              <a:gd name="connsiteY2" fmla="*/ 592671 h 3227921"/>
              <a:gd name="connsiteX3" fmla="*/ 0 w 3600450"/>
              <a:gd name="connsiteY3" fmla="*/ 3227921 h 3227921"/>
              <a:gd name="connsiteX4" fmla="*/ 3325536 w 3600450"/>
              <a:gd name="connsiteY4" fmla="*/ 3221571 h 3227921"/>
              <a:gd name="connsiteX5" fmla="*/ 3600450 w 3600450"/>
              <a:gd name="connsiteY5" fmla="*/ 2693987 h 3227921"/>
              <a:gd name="connsiteX6" fmla="*/ 3600450 w 3600450"/>
              <a:gd name="connsiteY6" fmla="*/ 0 h 3227921"/>
              <a:gd name="connsiteX0" fmla="*/ 3600450 w 3600450"/>
              <a:gd name="connsiteY0" fmla="*/ 0 h 3227921"/>
              <a:gd name="connsiteX1" fmla="*/ 12700 w 3600450"/>
              <a:gd name="connsiteY1" fmla="*/ 592671 h 3227921"/>
              <a:gd name="connsiteX2" fmla="*/ 0 w 3600450"/>
              <a:gd name="connsiteY2" fmla="*/ 3227921 h 3227921"/>
              <a:gd name="connsiteX3" fmla="*/ 3325536 w 3600450"/>
              <a:gd name="connsiteY3" fmla="*/ 3221571 h 3227921"/>
              <a:gd name="connsiteX4" fmla="*/ 3600450 w 3600450"/>
              <a:gd name="connsiteY4" fmla="*/ 2693987 h 3227921"/>
              <a:gd name="connsiteX5" fmla="*/ 3600450 w 3600450"/>
              <a:gd name="connsiteY5" fmla="*/ 0 h 3227921"/>
              <a:gd name="connsiteX0" fmla="*/ 3600450 w 3600450"/>
              <a:gd name="connsiteY0" fmla="*/ 0 h 3227921"/>
              <a:gd name="connsiteX1" fmla="*/ 12700 w 3600450"/>
              <a:gd name="connsiteY1" fmla="*/ 592671 h 3227921"/>
              <a:gd name="connsiteX2" fmla="*/ 0 w 3600450"/>
              <a:gd name="connsiteY2" fmla="*/ 3227921 h 3227921"/>
              <a:gd name="connsiteX3" fmla="*/ 3325536 w 3600450"/>
              <a:gd name="connsiteY3" fmla="*/ 3221571 h 3227921"/>
              <a:gd name="connsiteX4" fmla="*/ 3600450 w 3600450"/>
              <a:gd name="connsiteY4" fmla="*/ 2693987 h 3227921"/>
              <a:gd name="connsiteX5" fmla="*/ 3600450 w 3600450"/>
              <a:gd name="connsiteY5" fmla="*/ 0 h 3227921"/>
              <a:gd name="connsiteX0" fmla="*/ 3600450 w 3600450"/>
              <a:gd name="connsiteY0" fmla="*/ 0 h 3227921"/>
              <a:gd name="connsiteX1" fmla="*/ 12700 w 3600450"/>
              <a:gd name="connsiteY1" fmla="*/ 592671 h 3227921"/>
              <a:gd name="connsiteX2" fmla="*/ 0 w 3600450"/>
              <a:gd name="connsiteY2" fmla="*/ 3227921 h 3227921"/>
              <a:gd name="connsiteX3" fmla="*/ 3325536 w 3600450"/>
              <a:gd name="connsiteY3" fmla="*/ 3221571 h 3227921"/>
              <a:gd name="connsiteX4" fmla="*/ 3324002 w 3600450"/>
              <a:gd name="connsiteY4" fmla="*/ 3211668 h 3227921"/>
              <a:gd name="connsiteX5" fmla="*/ 3600450 w 3600450"/>
              <a:gd name="connsiteY5" fmla="*/ 2693987 h 3227921"/>
              <a:gd name="connsiteX6" fmla="*/ 3600450 w 3600450"/>
              <a:gd name="connsiteY6" fmla="*/ 0 h 3227921"/>
              <a:gd name="connsiteX0" fmla="*/ 3600450 w 3600450"/>
              <a:gd name="connsiteY0" fmla="*/ 0 h 3227921"/>
              <a:gd name="connsiteX1" fmla="*/ 12700 w 3600450"/>
              <a:gd name="connsiteY1" fmla="*/ 592671 h 3227921"/>
              <a:gd name="connsiteX2" fmla="*/ 0 w 3600450"/>
              <a:gd name="connsiteY2" fmla="*/ 3227921 h 3227921"/>
              <a:gd name="connsiteX3" fmla="*/ 3325536 w 3600450"/>
              <a:gd name="connsiteY3" fmla="*/ 3221571 h 3227921"/>
              <a:gd name="connsiteX4" fmla="*/ 3324002 w 3600450"/>
              <a:gd name="connsiteY4" fmla="*/ 3211668 h 3227921"/>
              <a:gd name="connsiteX5" fmla="*/ 3600450 w 3600450"/>
              <a:gd name="connsiteY5" fmla="*/ 2693987 h 3227921"/>
              <a:gd name="connsiteX6" fmla="*/ 3600450 w 3600450"/>
              <a:gd name="connsiteY6" fmla="*/ 0 h 3227921"/>
              <a:gd name="connsiteX0" fmla="*/ 3600450 w 3600450"/>
              <a:gd name="connsiteY0" fmla="*/ 0 h 3227921"/>
              <a:gd name="connsiteX1" fmla="*/ 12700 w 3600450"/>
              <a:gd name="connsiteY1" fmla="*/ 592671 h 3227921"/>
              <a:gd name="connsiteX2" fmla="*/ 0 w 3600450"/>
              <a:gd name="connsiteY2" fmla="*/ 3227921 h 3227921"/>
              <a:gd name="connsiteX3" fmla="*/ 3325536 w 3600450"/>
              <a:gd name="connsiteY3" fmla="*/ 3221571 h 3227921"/>
              <a:gd name="connsiteX4" fmla="*/ 3600450 w 3600450"/>
              <a:gd name="connsiteY4" fmla="*/ 2693987 h 3227921"/>
              <a:gd name="connsiteX5" fmla="*/ 3600450 w 3600450"/>
              <a:gd name="connsiteY5" fmla="*/ 0 h 3227921"/>
              <a:gd name="connsiteX0" fmla="*/ 3600450 w 3600450"/>
              <a:gd name="connsiteY0" fmla="*/ 0 h 3227921"/>
              <a:gd name="connsiteX1" fmla="*/ 12700 w 3600450"/>
              <a:gd name="connsiteY1" fmla="*/ 592671 h 3227921"/>
              <a:gd name="connsiteX2" fmla="*/ 0 w 3600450"/>
              <a:gd name="connsiteY2" fmla="*/ 3227921 h 3227921"/>
              <a:gd name="connsiteX3" fmla="*/ 3252227 w 3600450"/>
              <a:gd name="connsiteY3" fmla="*/ 3221571 h 3227921"/>
              <a:gd name="connsiteX4" fmla="*/ 3600450 w 3600450"/>
              <a:gd name="connsiteY4" fmla="*/ 2693987 h 3227921"/>
              <a:gd name="connsiteX5" fmla="*/ 3600450 w 3600450"/>
              <a:gd name="connsiteY5" fmla="*/ 0 h 3227921"/>
              <a:gd name="connsiteX0" fmla="*/ 3600450 w 3600450"/>
              <a:gd name="connsiteY0" fmla="*/ 0 h 3227921"/>
              <a:gd name="connsiteX1" fmla="*/ 12700 w 3600450"/>
              <a:gd name="connsiteY1" fmla="*/ 592671 h 3227921"/>
              <a:gd name="connsiteX2" fmla="*/ 0 w 3600450"/>
              <a:gd name="connsiteY2" fmla="*/ 3227921 h 3227921"/>
              <a:gd name="connsiteX3" fmla="*/ 3252227 w 3600450"/>
              <a:gd name="connsiteY3" fmla="*/ 3221571 h 3227921"/>
              <a:gd name="connsiteX4" fmla="*/ 3257157 w 3600450"/>
              <a:gd name="connsiteY4" fmla="*/ 3211668 h 3227921"/>
              <a:gd name="connsiteX5" fmla="*/ 3600450 w 3600450"/>
              <a:gd name="connsiteY5" fmla="*/ 2693987 h 3227921"/>
              <a:gd name="connsiteX6" fmla="*/ 3600450 w 3600450"/>
              <a:gd name="connsiteY6" fmla="*/ 0 h 3227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00450" h="3227921">
                <a:moveTo>
                  <a:pt x="3600450" y="0"/>
                </a:moveTo>
                <a:lnTo>
                  <a:pt x="12700" y="592671"/>
                </a:lnTo>
                <a:cubicBezTo>
                  <a:pt x="8467" y="1471088"/>
                  <a:pt x="4233" y="2349504"/>
                  <a:pt x="0" y="3227921"/>
                </a:cubicBezTo>
                <a:lnTo>
                  <a:pt x="3252227" y="3221571"/>
                </a:lnTo>
                <a:lnTo>
                  <a:pt x="3257157" y="3211668"/>
                </a:lnTo>
                <a:lnTo>
                  <a:pt x="3600450" y="2693987"/>
                </a:lnTo>
                <a:lnTo>
                  <a:pt x="3600450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65000"/>
                  <a:alpha val="30000"/>
                </a:schemeClr>
              </a:gs>
              <a:gs pos="100000">
                <a:schemeClr val="tx1">
                  <a:lumMod val="75000"/>
                  <a:lumOff val="25000"/>
                  <a:alpha val="5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KoPub돋움체 Medium" pitchFamily="18" charset="-127"/>
              <a:ea typeface="KoPub돋움체 Medium" pitchFamily="18" charset="-127"/>
            </a:endParaRPr>
          </a:p>
        </p:txBody>
      </p:sp>
      <p:pic>
        <p:nvPicPr>
          <p:cNvPr id="11" name="그림 10" descr="톡딜 세부.png"/>
          <p:cNvPicPr>
            <a:picLocks noChangeAspect="1"/>
          </p:cNvPicPr>
          <p:nvPr/>
        </p:nvPicPr>
        <p:blipFill>
          <a:blip r:embed="rId4" cstate="print"/>
          <a:srcRect t="11200" b="2001"/>
          <a:stretch>
            <a:fillRect/>
          </a:stretch>
        </p:blipFill>
        <p:spPr>
          <a:xfrm>
            <a:off x="1464733" y="2225569"/>
            <a:ext cx="1551419" cy="2914209"/>
          </a:xfrm>
          <a:prstGeom prst="rect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2" name="그림 11" descr="KakaoTalk_20210414_183159396_01.png"/>
          <p:cNvPicPr>
            <a:picLocks noChangeAspect="1"/>
          </p:cNvPicPr>
          <p:nvPr/>
        </p:nvPicPr>
        <p:blipFill>
          <a:blip r:embed="rId5" cstate="print"/>
          <a:srcRect t="10801" b="5201"/>
          <a:stretch>
            <a:fillRect/>
          </a:stretch>
        </p:blipFill>
        <p:spPr>
          <a:xfrm>
            <a:off x="3102480" y="2228527"/>
            <a:ext cx="1603376" cy="2914649"/>
          </a:xfrm>
          <a:prstGeom prst="rect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3" name="그림 12" descr="KakaoTalk_20210414_183159396.png"/>
          <p:cNvPicPr>
            <a:picLocks noChangeAspect="1"/>
          </p:cNvPicPr>
          <p:nvPr/>
        </p:nvPicPr>
        <p:blipFill>
          <a:blip r:embed="rId6" cstate="print"/>
          <a:srcRect t="12201" b="5201"/>
          <a:stretch>
            <a:fillRect/>
          </a:stretch>
        </p:blipFill>
        <p:spPr>
          <a:xfrm>
            <a:off x="4803252" y="2220289"/>
            <a:ext cx="1630551" cy="2914649"/>
          </a:xfrm>
          <a:prstGeom prst="rect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9FBEFBD9-BFAB-4B1F-93C8-278BAAEC544F}"/>
              </a:ext>
            </a:extLst>
          </p:cNvPr>
          <p:cNvSpPr/>
          <p:nvPr/>
        </p:nvSpPr>
        <p:spPr>
          <a:xfrm>
            <a:off x="812541" y="273856"/>
            <a:ext cx="5343172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500"/>
              </a:spcBef>
            </a:pPr>
            <a:r>
              <a:rPr lang="ko-KR" altLang="en-US" sz="2000" dirty="0">
                <a:solidFill>
                  <a:schemeClr val="bg1"/>
                </a:solidFill>
                <a:latin typeface="KBIZ한마음고딕 H" pitchFamily="18" charset="-127"/>
                <a:ea typeface="KBIZ한마음고딕 H" pitchFamily="18" charset="-127"/>
              </a:rPr>
              <a:t>판매자가 </a:t>
            </a:r>
            <a:r>
              <a:rPr lang="ko-KR" altLang="en-US" sz="2000" dirty="0" err="1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카카오톡스토어</a:t>
            </a:r>
            <a:r>
              <a:rPr lang="ko-KR" altLang="en-US" sz="2000" dirty="0" err="1">
                <a:solidFill>
                  <a:schemeClr val="bg1"/>
                </a:solidFill>
                <a:latin typeface="KBIZ한마음고딕 H" pitchFamily="18" charset="-127"/>
                <a:ea typeface="KBIZ한마음고딕 H" pitchFamily="18" charset="-127"/>
              </a:rPr>
              <a:t>에</a:t>
            </a:r>
            <a:r>
              <a:rPr lang="ko-KR" altLang="en-US" sz="2000" dirty="0">
                <a:solidFill>
                  <a:schemeClr val="bg1"/>
                </a:solidFill>
                <a:latin typeface="KBIZ한마음고딕 H" pitchFamily="18" charset="-127"/>
                <a:ea typeface="KBIZ한마음고딕 H" pitchFamily="18" charset="-127"/>
              </a:rPr>
              <a:t> 진출하는 방법 </a:t>
            </a:r>
            <a:endParaRPr lang="en-US" altLang="ko-KR" sz="2000" dirty="0">
              <a:solidFill>
                <a:schemeClr val="bg1"/>
              </a:solidFill>
              <a:latin typeface="KBIZ한마음고딕 H" pitchFamily="18" charset="-127"/>
              <a:ea typeface="KBIZ한마음고딕 H" pitchFamily="18" charset="-127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93898" y="296837"/>
            <a:ext cx="5354631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13502" y="203160"/>
            <a:ext cx="5534107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44552" y="-426379"/>
            <a:ext cx="196690" cy="966031"/>
            <a:chOff x="557690" y="-257150"/>
            <a:chExt cx="196690" cy="966031"/>
          </a:xfrm>
        </p:grpSpPr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18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5536240" y="-447047"/>
            <a:ext cx="196690" cy="966031"/>
            <a:chOff x="4907630" y="-200545"/>
            <a:chExt cx="196690" cy="966031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16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</p:grpSp>
      <p:sp>
        <p:nvSpPr>
          <p:cNvPr id="6" name="사각형: 둥근 모서리 18">
            <a:extLst>
              <a:ext uri="{FF2B5EF4-FFF2-40B4-BE49-F238E27FC236}">
                <a16:creationId xmlns:a16="http://schemas.microsoft.com/office/drawing/2014/main" id="{19BB8ADB-7B6B-4E29-BA53-3F5858859DB3}"/>
              </a:ext>
            </a:extLst>
          </p:cNvPr>
          <p:cNvSpPr/>
          <p:nvPr/>
        </p:nvSpPr>
        <p:spPr>
          <a:xfrm>
            <a:off x="546717" y="1347573"/>
            <a:ext cx="8449549" cy="4974381"/>
          </a:xfrm>
          <a:prstGeom prst="roundRect">
            <a:avLst>
              <a:gd name="adj" fmla="val 10014"/>
            </a:avLst>
          </a:prstGeom>
          <a:solidFill>
            <a:schemeClr val="bg1"/>
          </a:solidFill>
          <a:ln>
            <a:noFill/>
          </a:ln>
          <a:effectLst>
            <a:outerShdw blurRad="342900" dist="38100" dir="5400000" sx="101000" sy="101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>
                <a:latin typeface="KoPub돋움체 Medium" pitchFamily="18" charset="-127"/>
                <a:ea typeface="KoPub돋움체 Medium" pitchFamily="18" charset="-127"/>
              </a:rPr>
              <a:t>- 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온라인 유통</a:t>
            </a:r>
            <a:r>
              <a:rPr lang="en-US" altLang="ko-KR" sz="1600" dirty="0">
                <a:latin typeface="KoPub돋움체 Medium" pitchFamily="18" charset="-127"/>
                <a:ea typeface="KoPub돋움체 Medium" pitchFamily="18" charset="-127"/>
              </a:rPr>
              <a:t>·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판매 창업 </a:t>
            </a:r>
            <a:r>
              <a:rPr lang="en-US" altLang="ko-KR" sz="1600" dirty="0">
                <a:latin typeface="KoPub돋움체 Medium" pitchFamily="18" charset="-127"/>
                <a:ea typeface="KoPub돋움체 Medium" pitchFamily="18" charset="-127"/>
              </a:rPr>
              <a:t>A to Z</a:t>
            </a:r>
          </a:p>
          <a:p>
            <a:r>
              <a:rPr lang="en-US" altLang="ko-KR" sz="1600" dirty="0">
                <a:latin typeface="KoPub돋움체 Medium" pitchFamily="18" charset="-127"/>
                <a:ea typeface="KoPub돋움체 Medium" pitchFamily="18" charset="-127"/>
              </a:rPr>
              <a:t> - 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탑 상위 노출 전략</a:t>
            </a:r>
            <a:endParaRPr lang="en-US" altLang="ko-KR" sz="1600" dirty="0">
              <a:latin typeface="KoPub돋움체 Medium" pitchFamily="18" charset="-127"/>
              <a:ea typeface="KoPub돋움체 Medium" pitchFamily="18" charset="-127"/>
            </a:endParaRPr>
          </a:p>
          <a:p>
            <a:r>
              <a:rPr lang="en-US" altLang="ko-KR" sz="1600" dirty="0">
                <a:latin typeface="KoPub돋움체 Medium" pitchFamily="18" charset="-127"/>
                <a:ea typeface="KoPub돋움체 Medium" pitchFamily="18" charset="-127"/>
              </a:rPr>
              <a:t> - 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기존 셀러를 위한 문제진단 </a:t>
            </a:r>
            <a:r>
              <a:rPr lang="en-US" altLang="ko-KR" sz="1600" dirty="0">
                <a:latin typeface="KoPub돋움체 Medium" pitchFamily="18" charset="-127"/>
                <a:ea typeface="KoPub돋움체 Medium" pitchFamily="18" charset="-127"/>
              </a:rPr>
              <a:t>&amp; 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컨설팅</a:t>
            </a:r>
          </a:p>
          <a:p>
            <a:pPr algn="ctr"/>
            <a:endParaRPr lang="ko-KR" altLang="en-US" sz="1600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7" name="TextBox 12"/>
          <p:cNvSpPr txBox="1"/>
          <p:nvPr/>
        </p:nvSpPr>
        <p:spPr>
          <a:xfrm>
            <a:off x="8785" y="1733211"/>
            <a:ext cx="9888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latin typeface="KoPub돋움체 Bold" pitchFamily="18" charset="-127"/>
                <a:ea typeface="KoPub돋움체 Bold" pitchFamily="18" charset="-127"/>
              </a:rPr>
              <a:t>카카오 </a:t>
            </a:r>
            <a:r>
              <a:rPr lang="ko-KR" altLang="en-US" sz="2000" dirty="0" err="1">
                <a:latin typeface="KoPub돋움체 Bold" pitchFamily="18" charset="-127"/>
                <a:ea typeface="KoPub돋움체 Bold" pitchFamily="18" charset="-127"/>
              </a:rPr>
              <a:t>톡스토어</a:t>
            </a:r>
            <a:r>
              <a:rPr lang="ko-KR" altLang="en-US" sz="2000" dirty="0"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sz="2000" dirty="0" err="1">
                <a:latin typeface="KoPub돋움체 Bold" pitchFamily="18" charset="-127"/>
                <a:ea typeface="KoPub돋움체 Bold" pitchFamily="18" charset="-127"/>
              </a:rPr>
              <a:t>입점</a:t>
            </a:r>
            <a:r>
              <a:rPr lang="ko-KR" altLang="en-US" sz="2000" dirty="0">
                <a:latin typeface="KoPub돋움체 Bold" pitchFamily="18" charset="-127"/>
                <a:ea typeface="KoPub돋움체 Bold" pitchFamily="18" charset="-127"/>
              </a:rPr>
              <a:t> 시 필수 구비 서류</a:t>
            </a:r>
            <a:endParaRPr lang="en-US" altLang="ko-KR" sz="2000" dirty="0"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1117583" y="3130790"/>
            <a:ext cx="5028794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1. 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사업자 등록증 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1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부</a:t>
            </a:r>
            <a:endParaRPr lang="en-US" altLang="ko-KR" sz="14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2. </a:t>
            </a:r>
            <a:r>
              <a:rPr lang="ko-KR" altLang="en-US" sz="1400" dirty="0" err="1">
                <a:latin typeface="KoPub돋움체 Medium" pitchFamily="18" charset="-127"/>
                <a:ea typeface="KoPub돋움체 Medium" pitchFamily="18" charset="-127"/>
              </a:rPr>
              <a:t>통신판매업신고증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 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1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부</a:t>
            </a:r>
            <a:endParaRPr lang="en-US" altLang="ko-KR" sz="14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3. 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대표자 명의 통장사본 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1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부 </a:t>
            </a:r>
            <a:endParaRPr lang="en-US" altLang="ko-KR" sz="14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4. 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본인서명사실 확인서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 (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혹은 대표자 인감증명서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) 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사본 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1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부 </a:t>
            </a:r>
            <a:endParaRPr lang="en-US" altLang="ko-KR" sz="14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    – 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발급일로부터 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3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개월 이내</a:t>
            </a:r>
            <a:endParaRPr lang="en-US" altLang="ko-KR" sz="14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* 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공동대표 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: 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대표자 모두 인감증명서</a:t>
            </a:r>
            <a:b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</a:b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                     (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혹은 본인서명사실확인서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) 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각 제출</a:t>
            </a:r>
          </a:p>
        </p:txBody>
      </p:sp>
      <p:sp>
        <p:nvSpPr>
          <p:cNvPr id="9" name="TextBox 12"/>
          <p:cNvSpPr txBox="1"/>
          <p:nvPr/>
        </p:nvSpPr>
        <p:spPr>
          <a:xfrm>
            <a:off x="5929909" y="3348948"/>
            <a:ext cx="287359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1. 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사업자 등록증 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1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부</a:t>
            </a:r>
            <a:endParaRPr lang="en-US" altLang="ko-KR" sz="14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2. </a:t>
            </a:r>
            <a:r>
              <a:rPr lang="ko-KR" altLang="en-US" sz="1400" dirty="0" err="1">
                <a:latin typeface="KoPub돋움체 Medium" pitchFamily="18" charset="-127"/>
                <a:ea typeface="KoPub돋움체 Medium" pitchFamily="18" charset="-127"/>
              </a:rPr>
              <a:t>통신판매업신고증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 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1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부</a:t>
            </a:r>
            <a:endParaRPr lang="en-US" altLang="ko-KR" sz="14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3. 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법인명의 통장사본 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1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부 </a:t>
            </a:r>
            <a:endParaRPr lang="en-US" altLang="ko-KR" sz="14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4. 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법인 인감증명서 사본 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1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부 </a:t>
            </a:r>
            <a:b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</a:b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    – 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발급일로부터 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3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개월 이내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549630" y="2493453"/>
            <a:ext cx="2155197" cy="399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solidFill>
                  <a:schemeClr val="tx1"/>
                </a:solidFill>
                <a:latin typeface="KoPub돋움체 Medium" pitchFamily="18" charset="-127"/>
                <a:ea typeface="KoPub돋움체 Medium" pitchFamily="18" charset="-127"/>
              </a:rPr>
              <a:t>개인사업자 서류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6145326" y="2567319"/>
            <a:ext cx="2155197" cy="399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solidFill>
                  <a:schemeClr val="tx1"/>
                </a:solidFill>
                <a:latin typeface="KoPub돋움체 Medium" pitchFamily="18" charset="-127"/>
                <a:ea typeface="KoPub돋움체 Medium" pitchFamily="18" charset="-127"/>
              </a:rPr>
              <a:t>법인사업자 서류</a:t>
            </a:r>
          </a:p>
        </p:txBody>
      </p:sp>
      <p:cxnSp>
        <p:nvCxnSpPr>
          <p:cNvPr id="12" name="직선 연결선 11"/>
          <p:cNvCxnSpPr/>
          <p:nvPr/>
        </p:nvCxnSpPr>
        <p:spPr>
          <a:xfrm rot="5400000">
            <a:off x="3855837" y="4053353"/>
            <a:ext cx="3594918" cy="317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9FBEFBD9-BFAB-4B1F-93C8-278BAAEC544F}"/>
              </a:ext>
            </a:extLst>
          </p:cNvPr>
          <p:cNvSpPr/>
          <p:nvPr/>
        </p:nvSpPr>
        <p:spPr>
          <a:xfrm>
            <a:off x="827517" y="249293"/>
            <a:ext cx="5343172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500"/>
              </a:spcBef>
            </a:pPr>
            <a:r>
              <a:rPr lang="ko-KR" altLang="en-US" sz="2000" dirty="0">
                <a:solidFill>
                  <a:schemeClr val="bg1"/>
                </a:solidFill>
                <a:latin typeface="KBIZ한마음고딕 H" pitchFamily="18" charset="-127"/>
                <a:ea typeface="KBIZ한마음고딕 H" pitchFamily="18" charset="-127"/>
              </a:rPr>
              <a:t>판매자가 </a:t>
            </a:r>
            <a:r>
              <a:rPr lang="ko-KR" altLang="en-US" sz="2000" dirty="0" err="1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카카오톡스토어</a:t>
            </a:r>
            <a:r>
              <a:rPr lang="ko-KR" altLang="en-US" sz="2000" dirty="0" err="1">
                <a:solidFill>
                  <a:schemeClr val="bg1"/>
                </a:solidFill>
                <a:latin typeface="KBIZ한마음고딕 H" pitchFamily="18" charset="-127"/>
                <a:ea typeface="KBIZ한마음고딕 H" pitchFamily="18" charset="-127"/>
              </a:rPr>
              <a:t>에</a:t>
            </a:r>
            <a:r>
              <a:rPr lang="ko-KR" altLang="en-US" sz="2000" dirty="0">
                <a:solidFill>
                  <a:schemeClr val="bg1"/>
                </a:solidFill>
                <a:latin typeface="KBIZ한마음고딕 H" pitchFamily="18" charset="-127"/>
                <a:ea typeface="KBIZ한마음고딕 H" pitchFamily="18" charset="-127"/>
              </a:rPr>
              <a:t> 진출하는 방법 </a:t>
            </a:r>
            <a:endParaRPr lang="en-US" altLang="ko-KR" sz="2000" dirty="0">
              <a:solidFill>
                <a:schemeClr val="bg1"/>
              </a:solidFill>
              <a:latin typeface="KBIZ한마음고딕 H" pitchFamily="18" charset="-127"/>
              <a:ea typeface="KBIZ한마음고딕 H" pitchFamily="18" charset="-127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207545" y="2202849"/>
            <a:ext cx="189865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3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461983" y="330117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4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81588" y="236440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512637" y="-393099"/>
            <a:ext cx="196690" cy="966031"/>
            <a:chOff x="557690" y="-257150"/>
            <a:chExt cx="196690" cy="966031"/>
          </a:xfrm>
        </p:grpSpPr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0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5004250" y="-393099"/>
            <a:ext cx="196690" cy="966031"/>
            <a:chOff x="4907630" y="-200545"/>
            <a:chExt cx="196690" cy="966031"/>
          </a:xfrm>
        </p:grpSpPr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8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5631033" y="2027283"/>
            <a:ext cx="3893379" cy="3893379"/>
            <a:chOff x="5780978" y="1672465"/>
            <a:chExt cx="3403236" cy="3403236"/>
          </a:xfrm>
        </p:grpSpPr>
        <p:sp>
          <p:nvSpPr>
            <p:cNvPr id="15" name="타원 14"/>
            <p:cNvSpPr/>
            <p:nvPr/>
          </p:nvSpPr>
          <p:spPr>
            <a:xfrm>
              <a:off x="5780978" y="1672465"/>
              <a:ext cx="3403236" cy="34032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16" name="타원 15"/>
            <p:cNvSpPr/>
            <p:nvPr/>
          </p:nvSpPr>
          <p:spPr>
            <a:xfrm>
              <a:off x="5915317" y="1805357"/>
              <a:ext cx="3134559" cy="3134559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</p:grpSp>
      <p:sp>
        <p:nvSpPr>
          <p:cNvPr id="8" name="직사각형 7"/>
          <p:cNvSpPr/>
          <p:nvPr/>
        </p:nvSpPr>
        <p:spPr>
          <a:xfrm>
            <a:off x="5789625" y="3578515"/>
            <a:ext cx="3552090" cy="84125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>
              <a:spcBef>
                <a:spcPts val="200"/>
              </a:spcBef>
              <a:spcAft>
                <a:spcPts val="200"/>
              </a:spcAft>
            </a:pPr>
            <a:r>
              <a:rPr lang="ko-KR" altLang="en-US" sz="1400" spc="-50" dirty="0">
                <a:latin typeface="KoPub돋움체 Medium" pitchFamily="18" charset="-127"/>
                <a:ea typeface="KoPub돋움체 Medium" pitchFamily="18" charset="-127"/>
              </a:rPr>
              <a:t>다양한 제품 판매가 가능한</a:t>
            </a:r>
            <a:endParaRPr lang="en-US" altLang="ko-KR" sz="1400" spc="-50" dirty="0">
              <a:latin typeface="KoPub돋움체 Medium" pitchFamily="18" charset="-127"/>
              <a:ea typeface="KoPub돋움체 Medium" pitchFamily="18" charset="-127"/>
            </a:endParaRPr>
          </a:p>
          <a:p>
            <a:pPr marL="342900" indent="-342900" algn="ctr">
              <a:spcBef>
                <a:spcPts val="200"/>
              </a:spcBef>
              <a:spcAft>
                <a:spcPts val="200"/>
              </a:spcAft>
            </a:pPr>
            <a:r>
              <a:rPr lang="ko-KR" altLang="en-US" sz="1400" spc="-50" dirty="0">
                <a:latin typeface="KoPub돋움체 Medium" pitchFamily="18" charset="-127"/>
                <a:ea typeface="KoPub돋움체 Medium" pitchFamily="18" charset="-127"/>
              </a:rPr>
              <a:t>종합 몰로써 </a:t>
            </a:r>
            <a:endParaRPr lang="en-US" altLang="ko-KR" sz="1400" spc="-50" dirty="0">
              <a:latin typeface="KoPub돋움체 Medium" pitchFamily="18" charset="-127"/>
              <a:ea typeface="KoPub돋움체 Medium" pitchFamily="18" charset="-127"/>
            </a:endParaRPr>
          </a:p>
          <a:p>
            <a:pPr marL="342900" indent="-342900" algn="ctr">
              <a:spcBef>
                <a:spcPts val="200"/>
              </a:spcBef>
              <a:spcAft>
                <a:spcPts val="200"/>
              </a:spcAft>
            </a:pPr>
            <a:r>
              <a:rPr lang="ko-KR" altLang="en-US" sz="1400" spc="-50" dirty="0">
                <a:latin typeface="KoPub돋움체 Medium" pitchFamily="18" charset="-127"/>
                <a:ea typeface="KoPub돋움체 Medium" pitchFamily="18" charset="-127"/>
              </a:rPr>
              <a:t>다양한 구매고객 유치 가능</a:t>
            </a:r>
            <a:endParaRPr lang="en-US" altLang="ko-KR" sz="1400" spc="-50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9" name="타원 8"/>
          <p:cNvSpPr/>
          <p:nvPr/>
        </p:nvSpPr>
        <p:spPr>
          <a:xfrm>
            <a:off x="572589" y="2117901"/>
            <a:ext cx="3893379" cy="38933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733073" y="2266399"/>
            <a:ext cx="3586007" cy="3586007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50265" y="3753095"/>
            <a:ext cx="3552090" cy="8412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ko-KR" altLang="en-US" sz="1400" spc="-50" dirty="0">
                <a:latin typeface="KoPub돋움체 Medium" pitchFamily="18" charset="-127"/>
                <a:ea typeface="KoPub돋움체 Medium" pitchFamily="18" charset="-127"/>
              </a:rPr>
              <a:t>오픈 마켓 뿐만 아닌 </a:t>
            </a:r>
            <a:endParaRPr lang="en-US" altLang="ko-KR" sz="1400" spc="-5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ko-KR" altLang="en-US" sz="1400" spc="-50" dirty="0">
                <a:latin typeface="KoPub돋움체 Medium" pitchFamily="18" charset="-127"/>
                <a:ea typeface="KoPub돋움체 Medium" pitchFamily="18" charset="-127"/>
              </a:rPr>
              <a:t>백화점</a:t>
            </a:r>
            <a:r>
              <a:rPr lang="en-US" altLang="ko-KR" sz="1400" spc="-50" dirty="0">
                <a:latin typeface="KoPub돋움체 Medium" pitchFamily="18" charset="-127"/>
                <a:ea typeface="KoPub돋움체 Medium" pitchFamily="18" charset="-127"/>
              </a:rPr>
              <a:t>, </a:t>
            </a:r>
            <a:r>
              <a:rPr lang="ko-KR" altLang="en-US" sz="1400" spc="-50" dirty="0">
                <a:latin typeface="KoPub돋움체 Medium" pitchFamily="18" charset="-127"/>
                <a:ea typeface="KoPub돋움체 Medium" pitchFamily="18" charset="-127"/>
              </a:rPr>
              <a:t>쇼핑몰과 연동 되어 있는</a:t>
            </a:r>
            <a:endParaRPr lang="en-US" altLang="ko-KR" sz="1400" spc="-5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ko-KR" altLang="en-US" sz="1400" spc="-50" dirty="0">
                <a:latin typeface="KoPub돋움체 Medium" pitchFamily="18" charset="-127"/>
                <a:ea typeface="KoPub돋움체 Medium" pitchFamily="18" charset="-127"/>
              </a:rPr>
              <a:t>종합 몰까지 </a:t>
            </a:r>
            <a:endParaRPr lang="en-US" altLang="ko-KR" sz="1400" spc="-50" dirty="0">
              <a:latin typeface="KoPub돋움체 Medium" pitchFamily="18" charset="-127"/>
              <a:ea typeface="KoPub돋움체 Medium" pitchFamily="18" charset="-127"/>
            </a:endParaRPr>
          </a:p>
        </p:txBody>
      </p:sp>
      <p:pic>
        <p:nvPicPr>
          <p:cNvPr id="12" name="그림 11" descr="KakaoTalk_20210422_111255261.png"/>
          <p:cNvPicPr>
            <a:picLocks noChangeAspect="1"/>
          </p:cNvPicPr>
          <p:nvPr/>
        </p:nvPicPr>
        <p:blipFill>
          <a:blip r:embed="rId2" cstate="print"/>
          <a:srcRect t="5405" b="10630"/>
          <a:stretch>
            <a:fillRect/>
          </a:stretch>
        </p:blipFill>
        <p:spPr>
          <a:xfrm>
            <a:off x="4205957" y="2428275"/>
            <a:ext cx="1908501" cy="3752850"/>
          </a:xfrm>
          <a:prstGeom prst="rect">
            <a:avLst/>
          </a:prstGeom>
        </p:spPr>
      </p:pic>
      <p:pic>
        <p:nvPicPr>
          <p:cNvPr id="13" name="그림 12" descr="161830482038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16429" y="1733807"/>
            <a:ext cx="5046113" cy="5136292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9FBEFBD9-BFAB-4B1F-93C8-278BAAEC544F}"/>
              </a:ext>
            </a:extLst>
          </p:cNvPr>
          <p:cNvSpPr/>
          <p:nvPr/>
        </p:nvSpPr>
        <p:spPr>
          <a:xfrm>
            <a:off x="439335" y="258947"/>
            <a:ext cx="4975653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500"/>
              </a:spcBef>
            </a:pPr>
            <a:r>
              <a:rPr lang="ko-KR" altLang="en-US" sz="200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itchFamily="18" charset="-127"/>
                <a:ea typeface="KBIZ한마음고딕 H" pitchFamily="18" charset="-127"/>
              </a:rPr>
              <a:t>종합몰에서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itchFamily="18" charset="-127"/>
                <a:ea typeface="KBIZ한마음고딕 H" pitchFamily="18" charset="-127"/>
              </a:rPr>
              <a:t> </a:t>
            </a:r>
            <a:r>
              <a:rPr lang="ko-KR" altLang="en-US" sz="200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itchFamily="18" charset="-127"/>
                <a:ea typeface="KBIZ한마음고딕 H" pitchFamily="18" charset="-127"/>
              </a:rPr>
              <a:t>오픈마켓까지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itchFamily="18" charset="-127"/>
                <a:ea typeface="KBIZ한마음고딕 H" pitchFamily="18" charset="-127"/>
              </a:rPr>
              <a:t> 쓱</a:t>
            </a:r>
            <a:r>
              <a:rPr lang="en-US" altLang="ko-KR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itchFamily="18" charset="-127"/>
                <a:ea typeface="KBIZ한마음고딕 H" pitchFamily="18" charset="-127"/>
              </a:rPr>
              <a:t>, </a:t>
            </a:r>
            <a:r>
              <a:rPr lang="en-US" altLang="ko-KR" sz="2200" dirty="0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SSG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277625" y="320591"/>
            <a:ext cx="4995123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4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193834" y="226914"/>
            <a:ext cx="5162549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315276" y="-402625"/>
            <a:ext cx="196690" cy="966031"/>
            <a:chOff x="557690" y="-257150"/>
            <a:chExt cx="196690" cy="966031"/>
          </a:xfrm>
        </p:grpSpPr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2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5045014" y="-402625"/>
            <a:ext cx="196690" cy="966031"/>
            <a:chOff x="4907630" y="-200545"/>
            <a:chExt cx="196690" cy="966031"/>
          </a:xfrm>
        </p:grpSpPr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27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</p:grpSp>
      <p:sp>
        <p:nvSpPr>
          <p:cNvPr id="7" name="직사각형 6">
            <a:extLst>
              <a:ext uri="{FF2B5EF4-FFF2-40B4-BE49-F238E27FC236}">
                <a16:creationId xmlns:a16="http://schemas.microsoft.com/office/drawing/2014/main" id="{35B433CE-A433-4D67-A35A-8675699E8501}"/>
              </a:ext>
            </a:extLst>
          </p:cNvPr>
          <p:cNvSpPr/>
          <p:nvPr/>
        </p:nvSpPr>
        <p:spPr>
          <a:xfrm>
            <a:off x="-6191" y="5669948"/>
            <a:ext cx="9918383" cy="11906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2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-6191" y="6065334"/>
            <a:ext cx="9905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ko-KR" altLang="en-US" sz="24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 </a:t>
            </a:r>
            <a:endParaRPr lang="en-US" altLang="ko-KR" sz="2400" dirty="0">
              <a:solidFill>
                <a:srgbClr val="1A1921"/>
              </a:solidFill>
              <a:latin typeface="KoPub돋움체 Medium" pitchFamily="18" charset="-127"/>
              <a:ea typeface="KoPub돋움체 Medium" pitchFamily="18" charset="-127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554" y="1166851"/>
            <a:ext cx="6522374" cy="4042034"/>
          </a:xfrm>
          <a:prstGeom prst="rect">
            <a:avLst/>
          </a:prstGeom>
          <a:noFill/>
          <a:ln w="19050">
            <a:solidFill>
              <a:srgbClr val="7F7F7F"/>
            </a:solidFill>
            <a:miter lim="800000"/>
            <a:headEnd/>
            <a:tailEnd/>
          </a:ln>
        </p:spPr>
      </p:pic>
      <p:sp>
        <p:nvSpPr>
          <p:cNvPr id="11" name="자유형 10"/>
          <p:cNvSpPr/>
          <p:nvPr/>
        </p:nvSpPr>
        <p:spPr>
          <a:xfrm>
            <a:off x="1641377" y="2218549"/>
            <a:ext cx="2817340" cy="3286897"/>
          </a:xfrm>
          <a:custGeom>
            <a:avLst/>
            <a:gdLst>
              <a:gd name="connsiteX0" fmla="*/ 8238 w 2215978"/>
              <a:gd name="connsiteY0" fmla="*/ 1548714 h 3278660"/>
              <a:gd name="connsiteX1" fmla="*/ 156519 w 2215978"/>
              <a:gd name="connsiteY1" fmla="*/ 0 h 3278660"/>
              <a:gd name="connsiteX2" fmla="*/ 2215978 w 2215978"/>
              <a:gd name="connsiteY2" fmla="*/ 8238 h 3278660"/>
              <a:gd name="connsiteX3" fmla="*/ 2207740 w 2215978"/>
              <a:gd name="connsiteY3" fmla="*/ 3278660 h 3278660"/>
              <a:gd name="connsiteX4" fmla="*/ 164756 w 2215978"/>
              <a:gd name="connsiteY4" fmla="*/ 3270422 h 3278660"/>
              <a:gd name="connsiteX5" fmla="*/ 0 w 2215978"/>
              <a:gd name="connsiteY5" fmla="*/ 2998573 h 3278660"/>
              <a:gd name="connsiteX6" fmla="*/ 8238 w 2215978"/>
              <a:gd name="connsiteY6" fmla="*/ 1548714 h 3278660"/>
              <a:gd name="connsiteX0" fmla="*/ 8238 w 2215978"/>
              <a:gd name="connsiteY0" fmla="*/ 1548714 h 3278660"/>
              <a:gd name="connsiteX1" fmla="*/ 467534 w 2215978"/>
              <a:gd name="connsiteY1" fmla="*/ 0 h 3278660"/>
              <a:gd name="connsiteX2" fmla="*/ 2215978 w 2215978"/>
              <a:gd name="connsiteY2" fmla="*/ 8238 h 3278660"/>
              <a:gd name="connsiteX3" fmla="*/ 2207740 w 2215978"/>
              <a:gd name="connsiteY3" fmla="*/ 3278660 h 3278660"/>
              <a:gd name="connsiteX4" fmla="*/ 164756 w 2215978"/>
              <a:gd name="connsiteY4" fmla="*/ 3270422 h 3278660"/>
              <a:gd name="connsiteX5" fmla="*/ 0 w 2215978"/>
              <a:gd name="connsiteY5" fmla="*/ 2998573 h 3278660"/>
              <a:gd name="connsiteX6" fmla="*/ 8238 w 2215978"/>
              <a:gd name="connsiteY6" fmla="*/ 1548714 h 3278660"/>
              <a:gd name="connsiteX0" fmla="*/ 8238 w 2215978"/>
              <a:gd name="connsiteY0" fmla="*/ 1548714 h 3278660"/>
              <a:gd name="connsiteX1" fmla="*/ 558247 w 2215978"/>
              <a:gd name="connsiteY1" fmla="*/ 0 h 3278660"/>
              <a:gd name="connsiteX2" fmla="*/ 2215978 w 2215978"/>
              <a:gd name="connsiteY2" fmla="*/ 8238 h 3278660"/>
              <a:gd name="connsiteX3" fmla="*/ 2207740 w 2215978"/>
              <a:gd name="connsiteY3" fmla="*/ 3278660 h 3278660"/>
              <a:gd name="connsiteX4" fmla="*/ 164756 w 2215978"/>
              <a:gd name="connsiteY4" fmla="*/ 3270422 h 3278660"/>
              <a:gd name="connsiteX5" fmla="*/ 0 w 2215978"/>
              <a:gd name="connsiteY5" fmla="*/ 2998573 h 3278660"/>
              <a:gd name="connsiteX6" fmla="*/ 8238 w 2215978"/>
              <a:gd name="connsiteY6" fmla="*/ 1548714 h 3278660"/>
              <a:gd name="connsiteX0" fmla="*/ 8238 w 2215978"/>
              <a:gd name="connsiteY0" fmla="*/ 1548714 h 3278660"/>
              <a:gd name="connsiteX1" fmla="*/ 558247 w 2215978"/>
              <a:gd name="connsiteY1" fmla="*/ 0 h 3278660"/>
              <a:gd name="connsiteX2" fmla="*/ 2215978 w 2215978"/>
              <a:gd name="connsiteY2" fmla="*/ 8238 h 3278660"/>
              <a:gd name="connsiteX3" fmla="*/ 2207740 w 2215978"/>
              <a:gd name="connsiteY3" fmla="*/ 3278660 h 3278660"/>
              <a:gd name="connsiteX4" fmla="*/ 456332 w 2215978"/>
              <a:gd name="connsiteY4" fmla="*/ 3270423 h 3278660"/>
              <a:gd name="connsiteX5" fmla="*/ 0 w 2215978"/>
              <a:gd name="connsiteY5" fmla="*/ 2998573 h 3278660"/>
              <a:gd name="connsiteX6" fmla="*/ 8238 w 2215978"/>
              <a:gd name="connsiteY6" fmla="*/ 1548714 h 3278660"/>
              <a:gd name="connsiteX0" fmla="*/ 8238 w 2215978"/>
              <a:gd name="connsiteY0" fmla="*/ 1548714 h 3278660"/>
              <a:gd name="connsiteX1" fmla="*/ 558247 w 2215978"/>
              <a:gd name="connsiteY1" fmla="*/ 0 h 3278660"/>
              <a:gd name="connsiteX2" fmla="*/ 2215978 w 2215978"/>
              <a:gd name="connsiteY2" fmla="*/ 8238 h 3278660"/>
              <a:gd name="connsiteX3" fmla="*/ 2207740 w 2215978"/>
              <a:gd name="connsiteY3" fmla="*/ 3278660 h 3278660"/>
              <a:gd name="connsiteX4" fmla="*/ 456332 w 2215978"/>
              <a:gd name="connsiteY4" fmla="*/ 3270423 h 3278660"/>
              <a:gd name="connsiteX5" fmla="*/ 589631 w 2215978"/>
              <a:gd name="connsiteY5" fmla="*/ 3270446 h 3278660"/>
              <a:gd name="connsiteX6" fmla="*/ 0 w 2215978"/>
              <a:gd name="connsiteY6" fmla="*/ 2998573 h 3278660"/>
              <a:gd name="connsiteX7" fmla="*/ 8238 w 2215978"/>
              <a:gd name="connsiteY7" fmla="*/ 1548714 h 3278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15978" h="3278660">
                <a:moveTo>
                  <a:pt x="8238" y="1548714"/>
                </a:moveTo>
                <a:lnTo>
                  <a:pt x="558247" y="0"/>
                </a:lnTo>
                <a:lnTo>
                  <a:pt x="2215978" y="8238"/>
                </a:lnTo>
                <a:lnTo>
                  <a:pt x="2207740" y="3278660"/>
                </a:lnTo>
                <a:lnTo>
                  <a:pt x="456332" y="3270423"/>
                </a:lnTo>
                <a:lnTo>
                  <a:pt x="589631" y="3270446"/>
                </a:lnTo>
                <a:lnTo>
                  <a:pt x="0" y="2998573"/>
                </a:lnTo>
                <a:lnTo>
                  <a:pt x="8238" y="1548714"/>
                </a:lnTo>
                <a:close/>
              </a:path>
            </a:pathLst>
          </a:custGeom>
          <a:gradFill>
            <a:gsLst>
              <a:gs pos="100000">
                <a:schemeClr val="bg2">
                  <a:lumMod val="90000"/>
                  <a:alpha val="30000"/>
                </a:schemeClr>
              </a:gs>
              <a:gs pos="50000">
                <a:schemeClr val="tx1">
                  <a:lumMod val="75000"/>
                  <a:lumOff val="25000"/>
                  <a:alpha val="30000"/>
                </a:schemeClr>
              </a:gs>
              <a:gs pos="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KoPub돋움체 Medium" pitchFamily="18" charset="-127"/>
              <a:ea typeface="KoPub돋움체 Medium" pitchFamily="18" charset="-127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4658" y="2275630"/>
            <a:ext cx="1974809" cy="3180387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grpSp>
        <p:nvGrpSpPr>
          <p:cNvPr id="13" name="그룹 12"/>
          <p:cNvGrpSpPr/>
          <p:nvPr/>
        </p:nvGrpSpPr>
        <p:grpSpPr>
          <a:xfrm>
            <a:off x="7321620" y="1258695"/>
            <a:ext cx="1931519" cy="3967445"/>
            <a:chOff x="7327811" y="1256122"/>
            <a:chExt cx="1931519" cy="3967445"/>
          </a:xfrm>
        </p:grpSpPr>
        <p:pic>
          <p:nvPicPr>
            <p:cNvPr id="16" name="그림 15" descr="KakaoTalk_20210422_111255261_01.png"/>
            <p:cNvPicPr>
              <a:picLocks noChangeAspect="1"/>
            </p:cNvPicPr>
            <p:nvPr/>
          </p:nvPicPr>
          <p:blipFill>
            <a:blip r:embed="rId4" cstate="print"/>
            <a:srcRect t="5646" b="10631"/>
            <a:stretch>
              <a:fillRect/>
            </a:stretch>
          </p:blipFill>
          <p:spPr>
            <a:xfrm>
              <a:off x="7396811" y="1562443"/>
              <a:ext cx="1847435" cy="3347307"/>
            </a:xfrm>
            <a:prstGeom prst="rect">
              <a:avLst/>
            </a:prstGeom>
          </p:spPr>
        </p:pic>
        <p:pic>
          <p:nvPicPr>
            <p:cNvPr id="17" name="그림 16" descr="Untitled-1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27811" y="1256122"/>
              <a:ext cx="1931519" cy="3967445"/>
            </a:xfrm>
            <a:prstGeom prst="rect">
              <a:avLst/>
            </a:prstGeom>
          </p:spPr>
        </p:pic>
        <p:sp>
          <p:nvSpPr>
            <p:cNvPr id="18" name="직사각형 17"/>
            <p:cNvSpPr/>
            <p:nvPr/>
          </p:nvSpPr>
          <p:spPr>
            <a:xfrm>
              <a:off x="7481888" y="1935956"/>
              <a:ext cx="202406" cy="45719"/>
            </a:xfrm>
            <a:prstGeom prst="rect">
              <a:avLst/>
            </a:prstGeom>
            <a:solidFill>
              <a:srgbClr val="16D8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8027194" y="2031206"/>
              <a:ext cx="45719" cy="209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8391526" y="2024063"/>
              <a:ext cx="45719" cy="209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8024813" y="1735931"/>
              <a:ext cx="45719" cy="1333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8389144" y="2390774"/>
              <a:ext cx="45719" cy="209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8386763" y="1745456"/>
              <a:ext cx="45719" cy="1333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9110663" y="2028825"/>
              <a:ext cx="45719" cy="1333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8655844" y="2426494"/>
              <a:ext cx="523875" cy="1333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</p:grp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FBEFBD9-BFAB-4B1F-93C8-278BAAEC544F}"/>
              </a:ext>
            </a:extLst>
          </p:cNvPr>
          <p:cNvSpPr/>
          <p:nvPr/>
        </p:nvSpPr>
        <p:spPr>
          <a:xfrm>
            <a:off x="317659" y="273047"/>
            <a:ext cx="494347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500"/>
              </a:spcBef>
            </a:pPr>
            <a:r>
              <a:rPr lang="ko-KR" altLang="en-US" sz="2000" dirty="0">
                <a:solidFill>
                  <a:schemeClr val="bg1"/>
                </a:solidFill>
                <a:latin typeface="KBIZ한마음고딕 H" pitchFamily="18" charset="-127"/>
                <a:ea typeface="KBIZ한마음고딕 H" pitchFamily="18" charset="-127"/>
              </a:rPr>
              <a:t>판매자가 </a:t>
            </a:r>
            <a:r>
              <a:rPr lang="en-US" altLang="ko-KR" sz="2000" dirty="0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SSG </a:t>
            </a:r>
            <a:r>
              <a:rPr lang="ko-KR" altLang="en-US" sz="2000" dirty="0" err="1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오픈마켓</a:t>
            </a:r>
            <a:r>
              <a:rPr lang="ko-KR" altLang="en-US" sz="2000" dirty="0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 </a:t>
            </a:r>
            <a:r>
              <a:rPr lang="ko-KR" altLang="en-US" sz="2000" dirty="0">
                <a:solidFill>
                  <a:schemeClr val="bg1"/>
                </a:solidFill>
                <a:latin typeface="KBIZ한마음고딕 H" pitchFamily="18" charset="-127"/>
                <a:ea typeface="KBIZ한마음고딕 H" pitchFamily="18" charset="-127"/>
              </a:rPr>
              <a:t>에 진출하는 방법 </a:t>
            </a:r>
            <a:endParaRPr lang="en-US" altLang="ko-KR" sz="2000" dirty="0">
              <a:solidFill>
                <a:schemeClr val="bg1"/>
              </a:solidFill>
              <a:latin typeface="KBIZ한마음고딕 H" pitchFamily="18" charset="-127"/>
              <a:ea typeface="KBIZ한마음고딕 H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-6191" y="6129178"/>
            <a:ext cx="9906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altLang="ko-KR" sz="2200" dirty="0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SSG</a:t>
            </a:r>
            <a:r>
              <a:rPr lang="ko-KR" altLang="en-US" sz="2200" dirty="0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sz="2200" dirty="0" err="1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오픈마켓</a:t>
            </a:r>
            <a:r>
              <a:rPr lang="ko-KR" altLang="en-US" sz="2200" dirty="0" err="1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은</a:t>
            </a:r>
            <a:r>
              <a:rPr lang="ko-KR" altLang="en-US" sz="22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 </a:t>
            </a:r>
            <a:r>
              <a:rPr lang="ko-KR" altLang="en-US" sz="2200" dirty="0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약 </a:t>
            </a:r>
            <a:r>
              <a:rPr lang="en-US" altLang="ko-KR" sz="2200" dirty="0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10-17% </a:t>
            </a:r>
            <a:r>
              <a:rPr lang="ko-KR" altLang="en-US" sz="2200" dirty="0">
                <a:solidFill>
                  <a:srgbClr val="1A1921"/>
                </a:solidFill>
                <a:latin typeface="KoPub돋움체 Bold" pitchFamily="18" charset="-127"/>
                <a:ea typeface="KoPub돋움체 Bold" pitchFamily="18" charset="-127"/>
              </a:rPr>
              <a:t>수수료</a:t>
            </a:r>
            <a:r>
              <a:rPr lang="ko-KR" altLang="en-US" sz="22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를 지불하는 </a:t>
            </a:r>
            <a:r>
              <a:rPr lang="ko-KR" altLang="en-US" sz="2200" dirty="0" err="1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오픈마켓</a:t>
            </a:r>
            <a:r>
              <a:rPr lang="ko-KR" altLang="en-US" sz="22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 입니다</a:t>
            </a:r>
            <a:r>
              <a:rPr lang="en-US" altLang="ko-KR" sz="22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.</a:t>
            </a:r>
            <a:r>
              <a:rPr lang="ko-KR" altLang="en-US" sz="2200" dirty="0">
                <a:solidFill>
                  <a:srgbClr val="1A1921"/>
                </a:solidFill>
                <a:latin typeface="KoPub돋움체 Medium" pitchFamily="18" charset="-127"/>
                <a:ea typeface="KoPub돋움체 Medium" pitchFamily="18" charset="-127"/>
              </a:rPr>
              <a:t> </a:t>
            </a:r>
            <a:endParaRPr lang="en-US" altLang="ko-KR" sz="2200" dirty="0">
              <a:solidFill>
                <a:srgbClr val="1A1921"/>
              </a:solidFill>
              <a:latin typeface="KoPub돋움체 Medium" pitchFamily="18" charset="-127"/>
              <a:ea typeface="KoPub돋움체 Medium" pitchFamily="18" charset="-127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8">
            <a:extLst>
              <a:ext uri="{FF2B5EF4-FFF2-40B4-BE49-F238E27FC236}">
                <a16:creationId xmlns:a16="http://schemas.microsoft.com/office/drawing/2014/main" id="{19BB8ADB-7B6B-4E29-BA53-3F5858859DB3}"/>
              </a:ext>
            </a:extLst>
          </p:cNvPr>
          <p:cNvSpPr/>
          <p:nvPr/>
        </p:nvSpPr>
        <p:spPr>
          <a:xfrm>
            <a:off x="344143" y="1213686"/>
            <a:ext cx="9103812" cy="5038725"/>
          </a:xfrm>
          <a:prstGeom prst="roundRect">
            <a:avLst>
              <a:gd name="adj" fmla="val 10014"/>
            </a:avLst>
          </a:prstGeom>
          <a:solidFill>
            <a:schemeClr val="bg1"/>
          </a:solidFill>
          <a:ln>
            <a:noFill/>
          </a:ln>
          <a:effectLst>
            <a:outerShdw blurRad="342900" dist="38100" dir="5400000" sx="101000" sy="101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- 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온라인 유통</a:t>
            </a:r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·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판매 창업 </a:t>
            </a:r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A to Z</a:t>
            </a:r>
          </a:p>
          <a:p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 - 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탑 상위 노출 전략</a:t>
            </a:r>
            <a:endParaRPr lang="en-US" altLang="ko-KR" dirty="0">
              <a:latin typeface="KoPub돋움체 Medium" pitchFamily="18" charset="-127"/>
              <a:ea typeface="KoPub돋움체 Medium" pitchFamily="18" charset="-127"/>
            </a:endParaRPr>
          </a:p>
          <a:p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 - 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기존 셀러를 위한 문제진단 </a:t>
            </a:r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&amp; 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컨설팅</a:t>
            </a:r>
          </a:p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3" name="TextBox 11"/>
          <p:cNvSpPr txBox="1"/>
          <p:nvPr/>
        </p:nvSpPr>
        <p:spPr>
          <a:xfrm>
            <a:off x="-26201" y="1477540"/>
            <a:ext cx="9958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400" dirty="0">
                <a:latin typeface="KoPub돋움체 Bold" pitchFamily="18" charset="-127"/>
                <a:ea typeface="KoPub돋움체 Bold" pitchFamily="18" charset="-127"/>
              </a:rPr>
              <a:t>SSG </a:t>
            </a:r>
            <a:r>
              <a:rPr lang="ko-KR" altLang="en-US" sz="2400" dirty="0" err="1">
                <a:latin typeface="KoPub돋움체 Bold" pitchFamily="18" charset="-127"/>
                <a:ea typeface="KoPub돋움체 Bold" pitchFamily="18" charset="-127"/>
              </a:rPr>
              <a:t>오픈마켓</a:t>
            </a:r>
            <a:r>
              <a:rPr lang="ko-KR" altLang="en-US" sz="2400" dirty="0"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sz="2400" dirty="0" err="1">
                <a:latin typeface="KoPub돋움체 Bold" pitchFamily="18" charset="-127"/>
                <a:ea typeface="KoPub돋움체 Bold" pitchFamily="18" charset="-127"/>
              </a:rPr>
              <a:t>입점</a:t>
            </a:r>
            <a:r>
              <a:rPr lang="ko-KR" altLang="en-US" sz="2400" dirty="0">
                <a:latin typeface="KoPub돋움체 Bold" pitchFamily="18" charset="-127"/>
                <a:ea typeface="KoPub돋움체 Bold" pitchFamily="18" charset="-127"/>
              </a:rPr>
              <a:t> 시 필수 구비 서류</a:t>
            </a:r>
            <a:endParaRPr lang="en-US" altLang="ko-KR" sz="2400" dirty="0"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4" name="TextBox 12"/>
          <p:cNvSpPr txBox="1"/>
          <p:nvPr/>
        </p:nvSpPr>
        <p:spPr>
          <a:xfrm>
            <a:off x="1421374" y="2501482"/>
            <a:ext cx="651017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 사업자 등록증</a:t>
            </a:r>
            <a:endParaRPr lang="en-US" altLang="ko-KR" sz="2400" dirty="0">
              <a:latin typeface="KoPub돋움체 Medium" pitchFamily="18" charset="-127"/>
              <a:ea typeface="KoPub돋움체 Medium" pitchFamily="18" charset="-127"/>
            </a:endParaRPr>
          </a:p>
          <a:p>
            <a:r>
              <a:rPr lang="en-US" altLang="ko-KR" sz="700" dirty="0">
                <a:latin typeface="KoPub돋움체 Medium" pitchFamily="18" charset="-127"/>
                <a:ea typeface="KoPub돋움체 Medium" pitchFamily="18" charset="-127"/>
              </a:rPr>
              <a:t>  </a:t>
            </a:r>
            <a:endParaRPr lang="ko-KR" altLang="en-US" sz="7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buFontTx/>
              <a:buChar char="-"/>
            </a:pP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 통신판매업 </a:t>
            </a:r>
            <a:r>
              <a:rPr lang="ko-KR" altLang="en-US" sz="2400" dirty="0" err="1">
                <a:latin typeface="KoPub돋움체 Medium" pitchFamily="18" charset="-127"/>
                <a:ea typeface="KoPub돋움체 Medium" pitchFamily="18" charset="-127"/>
              </a:rPr>
              <a:t>신고증</a:t>
            </a: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 </a:t>
            </a:r>
            <a:endParaRPr lang="en-US" altLang="ko-KR" sz="2400" dirty="0">
              <a:latin typeface="KoPub돋움체 Medium" pitchFamily="18" charset="-127"/>
              <a:ea typeface="KoPub돋움체 Medium" pitchFamily="18" charset="-127"/>
            </a:endParaRPr>
          </a:p>
          <a:p>
            <a:r>
              <a:rPr lang="en-US" altLang="ko-KR" sz="700" dirty="0">
                <a:latin typeface="KoPub돋움체 Medium" pitchFamily="18" charset="-127"/>
                <a:ea typeface="KoPub돋움체 Medium" pitchFamily="18" charset="-127"/>
              </a:rPr>
              <a:t> </a:t>
            </a:r>
            <a:endParaRPr lang="ko-KR" altLang="en-US" sz="700" dirty="0">
              <a:latin typeface="KoPub돋움체 Medium" pitchFamily="18" charset="-127"/>
              <a:ea typeface="KoPub돋움체 Medium" pitchFamily="18" charset="-127"/>
            </a:endParaRPr>
          </a:p>
          <a:p>
            <a:pPr>
              <a:buFontTx/>
              <a:buChar char="-"/>
            </a:pP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 통장사본  </a:t>
            </a:r>
            <a:endParaRPr lang="en-US" altLang="ko-KR" sz="2400" dirty="0">
              <a:latin typeface="KoPub돋움체 Medium" pitchFamily="18" charset="-127"/>
              <a:ea typeface="KoPub돋움체 Medium" pitchFamily="18" charset="-127"/>
            </a:endParaRPr>
          </a:p>
          <a:p>
            <a:r>
              <a:rPr lang="en-US" altLang="ko-KR" sz="700" dirty="0">
                <a:latin typeface="KoPub돋움체 Medium" pitchFamily="18" charset="-127"/>
                <a:ea typeface="KoPub돋움체 Medium" pitchFamily="18" charset="-127"/>
              </a:rPr>
              <a:t> </a:t>
            </a:r>
          </a:p>
          <a:p>
            <a:r>
              <a:rPr lang="en-US" altLang="ko-KR" sz="2400" dirty="0">
                <a:latin typeface="KoPub돋움체 Medium" pitchFamily="18" charset="-127"/>
                <a:ea typeface="KoPub돋움체 Medium" pitchFamily="18" charset="-127"/>
              </a:rPr>
              <a:t>* </a:t>
            </a: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대표자 또는 법인 인감증명서 사본</a:t>
            </a:r>
            <a:endParaRPr lang="en-US" altLang="ko-KR" sz="2400" dirty="0">
              <a:latin typeface="KoPub돋움체 Medium" pitchFamily="18" charset="-127"/>
              <a:ea typeface="KoPub돋움체 Medium" pitchFamily="18" charset="-127"/>
            </a:endParaRPr>
          </a:p>
          <a:p>
            <a:r>
              <a:rPr lang="en-US" altLang="ko-KR" sz="700" dirty="0">
                <a:latin typeface="KoPub돋움체 Medium" pitchFamily="18" charset="-127"/>
                <a:ea typeface="KoPub돋움체 Medium" pitchFamily="18" charset="-127"/>
              </a:rPr>
              <a:t> </a:t>
            </a:r>
          </a:p>
          <a:p>
            <a:r>
              <a:rPr lang="en-US" altLang="ko-KR" sz="2400" dirty="0">
                <a:latin typeface="KoPub돋움체 Medium" pitchFamily="18" charset="-127"/>
                <a:ea typeface="KoPub돋움체 Medium" pitchFamily="18" charset="-127"/>
              </a:rPr>
              <a:t>* [</a:t>
            </a: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법인인 경우</a:t>
            </a:r>
            <a:r>
              <a:rPr lang="en-US" altLang="ko-KR" sz="2400" dirty="0">
                <a:latin typeface="KoPub돋움체 Medium" pitchFamily="18" charset="-127"/>
                <a:ea typeface="KoPub돋움체 Medium" pitchFamily="18" charset="-127"/>
              </a:rPr>
              <a:t>] </a:t>
            </a:r>
            <a:r>
              <a:rPr lang="ko-KR" altLang="en-US" sz="2400" dirty="0">
                <a:latin typeface="KoPub돋움체 Medium" pitchFamily="18" charset="-127"/>
                <a:ea typeface="KoPub돋움체 Medium" pitchFamily="18" charset="-127"/>
              </a:rPr>
              <a:t>법인등기사항전부증명서 사본</a:t>
            </a:r>
            <a:endParaRPr lang="en-US" altLang="ko-KR" sz="2400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5" name="TextBox 13"/>
          <p:cNvSpPr txBox="1"/>
          <p:nvPr/>
        </p:nvSpPr>
        <p:spPr>
          <a:xfrm>
            <a:off x="959409" y="5239936"/>
            <a:ext cx="808218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- 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하단 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2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종류의 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[* 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처리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]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 서류는 필요 시 제출하며 가입 당시 필요하지 않습니다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.</a:t>
            </a:r>
          </a:p>
          <a:p>
            <a:r>
              <a:rPr lang="en-US" altLang="ko-KR" sz="600" dirty="0">
                <a:latin typeface="KoPub돋움체 Medium" pitchFamily="18" charset="-127"/>
                <a:ea typeface="KoPub돋움체 Medium" pitchFamily="18" charset="-127"/>
              </a:rPr>
              <a:t>   </a:t>
            </a:r>
          </a:p>
          <a:p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- </a:t>
            </a:r>
            <a:r>
              <a:rPr lang="ko-KR" altLang="en-US" sz="1400" dirty="0" err="1">
                <a:latin typeface="KoPub돋움체 Medium" pitchFamily="18" charset="-127"/>
                <a:ea typeface="KoPub돋움체 Medium" pitchFamily="18" charset="-127"/>
              </a:rPr>
              <a:t>모든국내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 사업자로 가입하는 경우 필수 서류를 제출하여야 가입이 완료 됩니다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.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257615" y="305553"/>
            <a:ext cx="4995123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8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173824" y="211876"/>
            <a:ext cx="5162549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295266" y="-417663"/>
            <a:ext cx="196690" cy="966031"/>
            <a:chOff x="557690" y="-257150"/>
            <a:chExt cx="196690" cy="966031"/>
          </a:xfrm>
        </p:grpSpPr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15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5025004" y="-417663"/>
            <a:ext cx="196690" cy="966031"/>
            <a:chOff x="4907630" y="-200545"/>
            <a:chExt cx="196690" cy="966031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13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latin typeface="KoPub돋움체 Medium" pitchFamily="18" charset="-127"/>
                <a:ea typeface="KoPub돋움체 Medium" pitchFamily="18" charset="-127"/>
              </a:endParaRP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FBEFBD9-BFAB-4B1F-93C8-278BAAEC544F}"/>
              </a:ext>
            </a:extLst>
          </p:cNvPr>
          <p:cNvSpPr/>
          <p:nvPr/>
        </p:nvSpPr>
        <p:spPr>
          <a:xfrm>
            <a:off x="297649" y="258009"/>
            <a:ext cx="494347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500"/>
              </a:spcBef>
            </a:pPr>
            <a:r>
              <a:rPr lang="ko-KR" altLang="en-US" sz="2000" dirty="0">
                <a:solidFill>
                  <a:schemeClr val="bg1"/>
                </a:solidFill>
                <a:latin typeface="KBIZ한마음고딕 H" pitchFamily="18" charset="-127"/>
                <a:ea typeface="KBIZ한마음고딕 H" pitchFamily="18" charset="-127"/>
              </a:rPr>
              <a:t>판매자가 </a:t>
            </a:r>
            <a:r>
              <a:rPr lang="en-US" altLang="ko-KR" sz="2000" dirty="0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SSG </a:t>
            </a:r>
            <a:r>
              <a:rPr lang="ko-KR" altLang="en-US" sz="2000" dirty="0" err="1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오픈마켓</a:t>
            </a:r>
            <a:r>
              <a:rPr lang="ko-KR" altLang="en-US" sz="2000" dirty="0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 </a:t>
            </a:r>
            <a:r>
              <a:rPr lang="ko-KR" altLang="en-US" sz="2000" dirty="0">
                <a:solidFill>
                  <a:schemeClr val="bg1"/>
                </a:solidFill>
                <a:latin typeface="KBIZ한마음고딕 H" pitchFamily="18" charset="-127"/>
                <a:ea typeface="KBIZ한마음고딕 H" pitchFamily="18" charset="-127"/>
              </a:rPr>
              <a:t>에 진출하는 방법 </a:t>
            </a:r>
            <a:endParaRPr lang="en-US" altLang="ko-KR" sz="2000" dirty="0">
              <a:solidFill>
                <a:schemeClr val="bg1"/>
              </a:solidFill>
              <a:latin typeface="KBIZ한마음고딕 H" pitchFamily="18" charset="-127"/>
              <a:ea typeface="KBIZ한마음고딕 H" pitchFamily="18" charset="-127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0</a:t>
            </a:r>
            <a:fld id="{9D3021D8-1510-4785-9199-9DCBA594180E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sp>
        <p:nvSpPr>
          <p:cNvPr id="65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6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71" name="타원 70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2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21D69131-D92C-44B2-9654-392C4D859125}"/>
              </a:ext>
            </a:extLst>
          </p:cNvPr>
          <p:cNvSpPr/>
          <p:nvPr/>
        </p:nvSpPr>
        <p:spPr>
          <a:xfrm>
            <a:off x="630672" y="267567"/>
            <a:ext cx="43059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ko-KR" altLang="en-US" sz="2000" spc="-15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해외마켓 아마존 </a:t>
            </a:r>
            <a:r>
              <a:rPr lang="en-US" altLang="ko-KR" sz="2000" spc="-15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(2024 </a:t>
            </a:r>
            <a:r>
              <a:rPr lang="ko-KR" altLang="en-US" sz="2000" spc="-15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매출 약 </a:t>
            </a:r>
            <a:r>
              <a:rPr lang="en-US" altLang="ko-KR" sz="2000" spc="-15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6,200</a:t>
            </a:r>
            <a:r>
              <a:rPr lang="ko-KR" altLang="en-US" sz="2000" spc="-15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억</a:t>
            </a:r>
            <a:r>
              <a:rPr lang="en-US" altLang="ko-KR" sz="2000" spc="-15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$)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70ECD4D-E369-02A1-8693-0665668FA70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62" y="1722560"/>
            <a:ext cx="8804037" cy="395434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D8220CB-7B3A-44C2-ABA4-686C412759B5}"/>
              </a:ext>
            </a:extLst>
          </p:cNvPr>
          <p:cNvSpPr/>
          <p:nvPr/>
        </p:nvSpPr>
        <p:spPr>
          <a:xfrm>
            <a:off x="0" y="5944145"/>
            <a:ext cx="9918383" cy="9138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/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65174E6-2215-4BDC-9A6E-59D1CA3BEB30}"/>
              </a:ext>
            </a:extLst>
          </p:cNvPr>
          <p:cNvSpPr/>
          <p:nvPr/>
        </p:nvSpPr>
        <p:spPr>
          <a:xfrm>
            <a:off x="0" y="5667375"/>
            <a:ext cx="9918383" cy="11906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/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DD58CC3C-D1E7-4192-826C-08C55A746C91}"/>
              </a:ext>
            </a:extLst>
          </p:cNvPr>
          <p:cNvSpPr/>
          <p:nvPr/>
        </p:nvSpPr>
        <p:spPr>
          <a:xfrm>
            <a:off x="1102495" y="1902278"/>
            <a:ext cx="7701011" cy="400110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9ADD5B83-60F6-4FE0-A98B-DA249C969D2D}"/>
              </a:ext>
            </a:extLst>
          </p:cNvPr>
          <p:cNvSpPr/>
          <p:nvPr/>
        </p:nvSpPr>
        <p:spPr>
          <a:xfrm>
            <a:off x="1102494" y="2366687"/>
            <a:ext cx="7701011" cy="10135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EE8F20E-0E8B-41A2-8836-0F5271ADDE4C}"/>
              </a:ext>
            </a:extLst>
          </p:cNvPr>
          <p:cNvSpPr txBox="1"/>
          <p:nvPr/>
        </p:nvSpPr>
        <p:spPr>
          <a:xfrm>
            <a:off x="1258125" y="1924952"/>
            <a:ext cx="7535198" cy="335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소비자들이 온라인에서 많이 구매하는 아이템 조사</a:t>
            </a:r>
            <a:endParaRPr lang="en-US" altLang="ko-KR" dirty="0">
              <a:solidFill>
                <a:schemeClr val="bg1"/>
              </a:solidFill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94DFC7C-122E-4F91-A9AB-D4740FF450B9}"/>
              </a:ext>
            </a:extLst>
          </p:cNvPr>
          <p:cNvSpPr txBox="1"/>
          <p:nvPr/>
        </p:nvSpPr>
        <p:spPr>
          <a:xfrm>
            <a:off x="1973658" y="2677463"/>
            <a:ext cx="5958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 algn="l"/>
            <a:r>
              <a:rPr lang="ko-KR" altLang="en-US" sz="18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최근 </a:t>
            </a:r>
            <a:r>
              <a:rPr lang="en-US" altLang="ko-KR" sz="18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3</a:t>
            </a:r>
            <a:r>
              <a:rPr lang="ko-KR" altLang="en-US" sz="18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개월 기준 </a:t>
            </a:r>
            <a:r>
              <a:rPr lang="ko-KR" altLang="en-US" sz="18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구매평</a:t>
            </a:r>
            <a:r>
              <a:rPr lang="ko-KR" altLang="en-US" sz="18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8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200</a:t>
            </a:r>
            <a:r>
              <a:rPr lang="ko-KR" altLang="en-US" sz="18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개 이상 </a:t>
            </a:r>
            <a:r>
              <a:rPr lang="en-US" altLang="ko-KR" sz="18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/ 1</a:t>
            </a:r>
            <a:r>
              <a:rPr lang="ko-KR" altLang="en-US" sz="18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 </a:t>
            </a:r>
            <a:r>
              <a:rPr lang="ko-KR" altLang="en-US" sz="18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구매평</a:t>
            </a:r>
            <a:r>
              <a:rPr lang="ko-KR" altLang="en-US" sz="18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en-US" altLang="ko-KR" sz="18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5~10</a:t>
            </a:r>
            <a:r>
              <a:rPr lang="ko-KR" altLang="en-US" sz="18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개 이상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0E8998A-B626-4DDA-8684-656744F7377B}"/>
              </a:ext>
            </a:extLst>
          </p:cNvPr>
          <p:cNvSpPr txBox="1"/>
          <p:nvPr/>
        </p:nvSpPr>
        <p:spPr>
          <a:xfrm>
            <a:off x="3369875" y="1210762"/>
            <a:ext cx="31662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 algn="l"/>
            <a:r>
              <a:rPr lang="ko-KR" altLang="en-US" dirty="0"/>
              <a:t>초기 아이템 선정 과정 </a:t>
            </a:r>
            <a:r>
              <a:rPr lang="en-US" altLang="ko-KR" dirty="0"/>
              <a:t>&lt;</a:t>
            </a:r>
            <a:r>
              <a:rPr lang="ko-KR" altLang="en-US" dirty="0"/>
              <a:t>예시</a:t>
            </a:r>
            <a:r>
              <a:rPr lang="en-US" altLang="ko-KR" dirty="0"/>
              <a:t>&gt;</a:t>
            </a:r>
            <a:endParaRPr lang="ko-KR" altLang="en-US" dirty="0"/>
          </a:p>
        </p:txBody>
      </p:sp>
      <p:sp>
        <p:nvSpPr>
          <p:cNvPr id="6" name="이등변 삼각형 5">
            <a:extLst>
              <a:ext uri="{FF2B5EF4-FFF2-40B4-BE49-F238E27FC236}">
                <a16:creationId xmlns:a16="http://schemas.microsoft.com/office/drawing/2014/main" id="{B076CA08-668B-44BB-B25C-70315FADE19F}"/>
              </a:ext>
            </a:extLst>
          </p:cNvPr>
          <p:cNvSpPr/>
          <p:nvPr/>
        </p:nvSpPr>
        <p:spPr>
          <a:xfrm rot="10800000">
            <a:off x="4697107" y="3583637"/>
            <a:ext cx="443410" cy="154998"/>
          </a:xfrm>
          <a:prstGeom prst="triangle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686120DC-5722-4E89-8CC1-6DB03600C16E}"/>
              </a:ext>
            </a:extLst>
          </p:cNvPr>
          <p:cNvSpPr/>
          <p:nvPr/>
        </p:nvSpPr>
        <p:spPr>
          <a:xfrm>
            <a:off x="1102494" y="3895909"/>
            <a:ext cx="1840923" cy="110701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C0090310-DC54-48BC-8EC4-79749D1828BE}"/>
              </a:ext>
            </a:extLst>
          </p:cNvPr>
          <p:cNvSpPr/>
          <p:nvPr/>
        </p:nvSpPr>
        <p:spPr>
          <a:xfrm>
            <a:off x="3052463" y="3895909"/>
            <a:ext cx="1840923" cy="110701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FD003803-C5D0-4379-8861-A45A1AC3033A}"/>
              </a:ext>
            </a:extLst>
          </p:cNvPr>
          <p:cNvSpPr/>
          <p:nvPr/>
        </p:nvSpPr>
        <p:spPr>
          <a:xfrm>
            <a:off x="5002432" y="3895909"/>
            <a:ext cx="1840923" cy="110701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7A25F8D6-852F-4008-86E5-B58DFBF06DFA}"/>
              </a:ext>
            </a:extLst>
          </p:cNvPr>
          <p:cNvSpPr/>
          <p:nvPr/>
        </p:nvSpPr>
        <p:spPr>
          <a:xfrm>
            <a:off x="6952400" y="3895909"/>
            <a:ext cx="1840923" cy="110701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F151370-72F5-463F-A1A2-6E1F4051289B}"/>
              </a:ext>
            </a:extLst>
          </p:cNvPr>
          <p:cNvSpPr txBox="1"/>
          <p:nvPr/>
        </p:nvSpPr>
        <p:spPr>
          <a:xfrm>
            <a:off x="1299242" y="4020011"/>
            <a:ext cx="1539204" cy="794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판매 개시일 </a:t>
            </a:r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최근 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1~2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 제품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C097011-9904-4B57-8BA2-F3A5DAF08828}"/>
              </a:ext>
            </a:extLst>
          </p:cNvPr>
          <p:cNvSpPr txBox="1"/>
          <p:nvPr/>
        </p:nvSpPr>
        <p:spPr>
          <a:xfrm>
            <a:off x="3224962" y="4020011"/>
            <a:ext cx="1495922" cy="794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판매가 </a:t>
            </a:r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2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만원 이하 제품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47FCF8A-5A39-404C-84F1-4C6D81FAAE78}"/>
              </a:ext>
            </a:extLst>
          </p:cNvPr>
          <p:cNvSpPr txBox="1"/>
          <p:nvPr/>
        </p:nvSpPr>
        <p:spPr>
          <a:xfrm>
            <a:off x="5236647" y="4020011"/>
            <a:ext cx="1372491" cy="794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부작용이나</a:t>
            </a:r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A/S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여부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판단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FB0427B-FB11-4234-BA7E-8EBE2FBB7916}"/>
              </a:ext>
            </a:extLst>
          </p:cNvPr>
          <p:cNvSpPr txBox="1"/>
          <p:nvPr/>
        </p:nvSpPr>
        <p:spPr>
          <a:xfrm>
            <a:off x="6952967" y="4001833"/>
            <a:ext cx="18582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인터넷 최저가 기준 </a:t>
            </a:r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마진율 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5%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이상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6A29C0-DC2E-4B49-8D76-6C5199BCBDCA}"/>
              </a:ext>
            </a:extLst>
          </p:cNvPr>
          <p:cNvSpPr txBox="1"/>
          <p:nvPr/>
        </p:nvSpPr>
        <p:spPr>
          <a:xfrm>
            <a:off x="1979370" y="6309152"/>
            <a:ext cx="54617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2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판매량</a:t>
            </a:r>
            <a:r>
              <a:rPr lang="ko-KR" altLang="en-US" sz="2000" dirty="0"/>
              <a:t>이 안정되면 내가 </a:t>
            </a:r>
            <a:r>
              <a:rPr lang="ko-KR" altLang="en-US" sz="2000" b="1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원하는 아이템</a:t>
            </a:r>
            <a:r>
              <a:rPr lang="ko-KR" altLang="en-US" sz="2000" dirty="0"/>
              <a:t>도 팔 수 있다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6A3E59-3323-4579-9ACA-078174617E75}"/>
              </a:ext>
            </a:extLst>
          </p:cNvPr>
          <p:cNvSpPr txBox="1"/>
          <p:nvPr/>
        </p:nvSpPr>
        <p:spPr>
          <a:xfrm>
            <a:off x="1979370" y="5891511"/>
            <a:ext cx="6163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마진</a:t>
            </a:r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 좋은 아이템과 </a:t>
            </a:r>
            <a:r>
              <a:rPr lang="ko-KR" altLang="en-US" sz="20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택배 수량</a:t>
            </a:r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을 늘려주는 아이템의 조화</a:t>
            </a:r>
            <a:r>
              <a:rPr lang="en-US" altLang="ko-KR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!</a:t>
            </a:r>
          </a:p>
        </p:txBody>
      </p:sp>
      <p:sp>
        <p:nvSpPr>
          <p:cNvPr id="16" name="슬라이드 번호 개체 틀 15">
            <a:extLst>
              <a:ext uri="{FF2B5EF4-FFF2-40B4-BE49-F238E27FC236}">
                <a16:creationId xmlns:a16="http://schemas.microsoft.com/office/drawing/2014/main" id="{0F69DC7D-1791-4476-BD13-1CDEB14870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29</a:t>
            </a:fld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2A8549BF-9F30-402C-9F5D-C0F2E7E62993}"/>
              </a:ext>
            </a:extLst>
          </p:cNvPr>
          <p:cNvSpPr/>
          <p:nvPr/>
        </p:nvSpPr>
        <p:spPr>
          <a:xfrm>
            <a:off x="1040401" y="267567"/>
            <a:ext cx="34865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1-1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초기 판매 아이템 선정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800085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FA99787-1E90-474C-B57F-F3DC3754F609}"/>
              </a:ext>
            </a:extLst>
          </p:cNvPr>
          <p:cNvSpPr/>
          <p:nvPr/>
        </p:nvSpPr>
        <p:spPr>
          <a:xfrm>
            <a:off x="1040401" y="267567"/>
            <a:ext cx="34865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1-1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초기 판매 아이템 선정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3237D7-94ED-476F-B25D-D6025F51E153}"/>
              </a:ext>
            </a:extLst>
          </p:cNvPr>
          <p:cNvSpPr txBox="1"/>
          <p:nvPr/>
        </p:nvSpPr>
        <p:spPr>
          <a:xfrm>
            <a:off x="3591089" y="1244493"/>
            <a:ext cx="2723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 algn="l"/>
            <a:r>
              <a:rPr lang="ko-KR" altLang="en-US" dirty="0"/>
              <a:t>아이템 선정 시 주의 사항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33290DA-B2B0-45FC-A42B-D7B0DB365DFE}"/>
              </a:ext>
            </a:extLst>
          </p:cNvPr>
          <p:cNvSpPr/>
          <p:nvPr/>
        </p:nvSpPr>
        <p:spPr>
          <a:xfrm>
            <a:off x="1102495" y="2048998"/>
            <a:ext cx="7701011" cy="400110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CFADBF-3C3A-4E34-B345-9E70A294F75B}"/>
              </a:ext>
            </a:extLst>
          </p:cNvPr>
          <p:cNvSpPr txBox="1"/>
          <p:nvPr/>
        </p:nvSpPr>
        <p:spPr>
          <a:xfrm>
            <a:off x="3892683" y="2076998"/>
            <a:ext cx="212063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en-US" altLang="ko-KR" sz="1700" dirty="0">
                <a:solidFill>
                  <a:srgbClr val="FFC000"/>
                </a:solidFill>
              </a:rPr>
              <a:t>KC</a:t>
            </a:r>
            <a:r>
              <a:rPr lang="ko-KR" altLang="en-US" sz="1700" dirty="0">
                <a:solidFill>
                  <a:srgbClr val="FFC000"/>
                </a:solidFill>
              </a:rPr>
              <a:t>인증</a:t>
            </a:r>
            <a:r>
              <a:rPr lang="ko-KR" altLang="en-US" sz="1700" dirty="0">
                <a:solidFill>
                  <a:schemeClr val="bg1"/>
                </a:solidFill>
              </a:rPr>
              <a:t>이 필요한 제품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E9923452-0867-4611-ABA5-F9C80DA73BA7}"/>
              </a:ext>
            </a:extLst>
          </p:cNvPr>
          <p:cNvSpPr/>
          <p:nvPr/>
        </p:nvSpPr>
        <p:spPr>
          <a:xfrm>
            <a:off x="1102494" y="2513407"/>
            <a:ext cx="7701011" cy="14795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D0A9BFB-051E-4D86-BFB9-D46AEC4CFC88}"/>
              </a:ext>
            </a:extLst>
          </p:cNvPr>
          <p:cNvSpPr txBox="1"/>
          <p:nvPr/>
        </p:nvSpPr>
        <p:spPr>
          <a:xfrm>
            <a:off x="1287700" y="2595241"/>
            <a:ext cx="736869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5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KC</a:t>
            </a:r>
            <a:r>
              <a:rPr lang="ko-KR" altLang="en-US" sz="15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인증이란 제품의 안전성에 대한 국가공인인증으로</a:t>
            </a:r>
            <a:r>
              <a:rPr lang="en-US" altLang="ko-KR" sz="15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5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기존에는 전기용품과 유아용품에만 </a:t>
            </a:r>
            <a:endParaRPr lang="en-US" altLang="ko-KR" sz="15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ko-KR" altLang="en-US" sz="15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해당되었으나 </a:t>
            </a:r>
            <a:r>
              <a:rPr lang="ko-KR" altLang="en-US" sz="1500" dirty="0" err="1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전안법</a:t>
            </a:r>
            <a:r>
              <a:rPr lang="en-US" altLang="ko-KR" sz="15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sz="15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전기용품 및 생활용품 안전관리법</a:t>
            </a:r>
            <a:r>
              <a:rPr lang="en-US" altLang="ko-KR" sz="15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 </a:t>
            </a:r>
            <a:r>
              <a:rPr lang="ko-KR" altLang="en-US" sz="15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시행으로 의류나 신발 등 </a:t>
            </a:r>
            <a:r>
              <a:rPr lang="ko-KR" altLang="en-US" sz="15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생활 용품 전반</a:t>
            </a:r>
            <a:r>
              <a:rPr lang="ko-KR" altLang="en-US" sz="15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으로 확대되었다</a:t>
            </a:r>
            <a:r>
              <a:rPr lang="en-US" altLang="ko-KR" sz="15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.</a:t>
            </a:r>
            <a:endParaRPr lang="ko-KR" altLang="en-US" sz="15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D923946B-A93B-4BC1-A34A-265E32E59E51}"/>
              </a:ext>
            </a:extLst>
          </p:cNvPr>
          <p:cNvSpPr/>
          <p:nvPr/>
        </p:nvSpPr>
        <p:spPr>
          <a:xfrm>
            <a:off x="1135947" y="4256700"/>
            <a:ext cx="2362263" cy="400110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B9C52CD7-D601-4CC8-9AC1-7D2D27EF3250}"/>
              </a:ext>
            </a:extLst>
          </p:cNvPr>
          <p:cNvSpPr/>
          <p:nvPr/>
        </p:nvSpPr>
        <p:spPr>
          <a:xfrm>
            <a:off x="1135946" y="4721109"/>
            <a:ext cx="2362263" cy="13527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5DB0B0C-789E-493E-B3D5-742BDC3CBCD7}"/>
              </a:ext>
            </a:extLst>
          </p:cNvPr>
          <p:cNvSpPr txBox="1"/>
          <p:nvPr/>
        </p:nvSpPr>
        <p:spPr>
          <a:xfrm>
            <a:off x="1238743" y="4279783"/>
            <a:ext cx="215667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>
                <a:solidFill>
                  <a:srgbClr val="FFC000"/>
                </a:solidFill>
              </a:rPr>
              <a:t>별도</a:t>
            </a:r>
            <a:r>
              <a:rPr lang="ko-KR" altLang="en-US" sz="1700" dirty="0">
                <a:solidFill>
                  <a:schemeClr val="bg1"/>
                </a:solidFill>
              </a:rPr>
              <a:t>의</a:t>
            </a:r>
            <a:r>
              <a:rPr lang="ko-KR" altLang="en-US" sz="1700" dirty="0">
                <a:solidFill>
                  <a:srgbClr val="FFC000"/>
                </a:solidFill>
              </a:rPr>
              <a:t> 등록 </a:t>
            </a:r>
            <a:r>
              <a:rPr lang="ko-KR" altLang="en-US" sz="1700" dirty="0">
                <a:solidFill>
                  <a:schemeClr val="bg1"/>
                </a:solidFill>
              </a:rPr>
              <a:t>절차 필요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EB1E709E-4EFD-476A-BA5C-B4C8D050F3C3}"/>
              </a:ext>
            </a:extLst>
          </p:cNvPr>
          <p:cNvSpPr/>
          <p:nvPr/>
        </p:nvSpPr>
        <p:spPr>
          <a:xfrm>
            <a:off x="3746249" y="4256700"/>
            <a:ext cx="2362263" cy="400110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F9C3D0F6-A777-4868-872D-18D56BC80F42}"/>
              </a:ext>
            </a:extLst>
          </p:cNvPr>
          <p:cNvSpPr/>
          <p:nvPr/>
        </p:nvSpPr>
        <p:spPr>
          <a:xfrm>
            <a:off x="3746248" y="4721109"/>
            <a:ext cx="2362263" cy="13527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571BD9F-4E58-4F8E-AF59-891D94EAEE13}"/>
              </a:ext>
            </a:extLst>
          </p:cNvPr>
          <p:cNvSpPr txBox="1"/>
          <p:nvPr/>
        </p:nvSpPr>
        <p:spPr>
          <a:xfrm>
            <a:off x="4048126" y="4279783"/>
            <a:ext cx="175850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>
                <a:solidFill>
                  <a:srgbClr val="FFC000"/>
                </a:solidFill>
              </a:rPr>
              <a:t>저작권</a:t>
            </a:r>
            <a:r>
              <a:rPr lang="ko-KR" altLang="en-US" sz="1700" dirty="0">
                <a:solidFill>
                  <a:schemeClr val="bg1"/>
                </a:solidFill>
              </a:rPr>
              <a:t> 관련 제품</a:t>
            </a: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B799041D-58D0-4177-80F9-ED6B5A609336}"/>
              </a:ext>
            </a:extLst>
          </p:cNvPr>
          <p:cNvSpPr/>
          <p:nvPr/>
        </p:nvSpPr>
        <p:spPr>
          <a:xfrm>
            <a:off x="6356551" y="4256700"/>
            <a:ext cx="2362263" cy="400110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04FFA446-1BC8-455F-8582-19B29897B889}"/>
              </a:ext>
            </a:extLst>
          </p:cNvPr>
          <p:cNvSpPr/>
          <p:nvPr/>
        </p:nvSpPr>
        <p:spPr>
          <a:xfrm>
            <a:off x="6356550" y="4721109"/>
            <a:ext cx="2362263" cy="13527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119C5F-B118-4DA8-9550-E24E41991A42}"/>
              </a:ext>
            </a:extLst>
          </p:cNvPr>
          <p:cNvSpPr txBox="1"/>
          <p:nvPr/>
        </p:nvSpPr>
        <p:spPr>
          <a:xfrm>
            <a:off x="6658428" y="4279783"/>
            <a:ext cx="175850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>
                <a:solidFill>
                  <a:srgbClr val="FFC000"/>
                </a:solidFill>
              </a:rPr>
              <a:t>구매 대행 </a:t>
            </a:r>
            <a:r>
              <a:rPr lang="ko-KR" altLang="en-US" sz="1700" dirty="0">
                <a:solidFill>
                  <a:schemeClr val="bg1"/>
                </a:solidFill>
              </a:rPr>
              <a:t>제품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D13257E-2BAA-4745-AC20-84DE2B0F022F}"/>
              </a:ext>
            </a:extLst>
          </p:cNvPr>
          <p:cNvSpPr txBox="1"/>
          <p:nvPr/>
        </p:nvSpPr>
        <p:spPr>
          <a:xfrm>
            <a:off x="1433863" y="4815514"/>
            <a:ext cx="17664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반려동물 용품</a:t>
            </a:r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식품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건강기능식품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의료기기 등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193AB06-509F-4BB3-89F3-3CD05D1DD625}"/>
              </a:ext>
            </a:extLst>
          </p:cNvPr>
          <p:cNvSpPr txBox="1"/>
          <p:nvPr/>
        </p:nvSpPr>
        <p:spPr>
          <a:xfrm>
            <a:off x="3809294" y="5166668"/>
            <a:ext cx="2236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캐릭터 상품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111E4A4-0170-410F-889E-F38217A7EDC1}"/>
              </a:ext>
            </a:extLst>
          </p:cNvPr>
          <p:cNvSpPr txBox="1"/>
          <p:nvPr/>
        </p:nvSpPr>
        <p:spPr>
          <a:xfrm>
            <a:off x="6960399" y="4982002"/>
            <a:ext cx="1154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수입 식품</a:t>
            </a:r>
            <a:endParaRPr lang="en-US" altLang="ko-KR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수입 화장품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3CCB6C4-8404-43DC-BC3F-2CF2995102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24493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A42FB462-1508-45C8-AF30-DD8849B5A945}"/>
              </a:ext>
            </a:extLst>
          </p:cNvPr>
          <p:cNvSpPr txBox="1"/>
          <p:nvPr/>
        </p:nvSpPr>
        <p:spPr>
          <a:xfrm>
            <a:off x="3627957" y="1509060"/>
            <a:ext cx="26500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 algn="l"/>
            <a:r>
              <a:rPr lang="ko-KR" altLang="en-US" dirty="0"/>
              <a:t>아이템 후보군 시장 조사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D2014D5E-4EA9-46DA-A331-61AE16BB3D24}"/>
              </a:ext>
            </a:extLst>
          </p:cNvPr>
          <p:cNvCxnSpPr>
            <a:cxnSpLocks/>
            <a:stCxn id="103" idx="2"/>
            <a:endCxn id="33" idx="6"/>
          </p:cNvCxnSpPr>
          <p:nvPr/>
        </p:nvCxnSpPr>
        <p:spPr>
          <a:xfrm flipV="1">
            <a:off x="1276915" y="4132957"/>
            <a:ext cx="7174294" cy="1950"/>
          </a:xfrm>
          <a:prstGeom prst="line">
            <a:avLst/>
          </a:prstGeom>
          <a:ln w="25400">
            <a:solidFill>
              <a:srgbClr val="3A3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타원 32">
            <a:extLst>
              <a:ext uri="{FF2B5EF4-FFF2-40B4-BE49-F238E27FC236}">
                <a16:creationId xmlns:a16="http://schemas.microsoft.com/office/drawing/2014/main" id="{EF4378E5-D70B-4E33-8982-DF760002EEBE}"/>
              </a:ext>
            </a:extLst>
          </p:cNvPr>
          <p:cNvSpPr/>
          <p:nvPr/>
        </p:nvSpPr>
        <p:spPr>
          <a:xfrm>
            <a:off x="8258199" y="4036452"/>
            <a:ext cx="193010" cy="193010"/>
          </a:xfrm>
          <a:prstGeom prst="ellipse">
            <a:avLst/>
          </a:prstGeom>
          <a:solidFill>
            <a:schemeClr val="bg1"/>
          </a:solidFill>
          <a:ln w="25400">
            <a:solidFill>
              <a:srgbClr val="3A3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B286956C-A563-4F6D-8464-C7B99CAFDEA7}"/>
              </a:ext>
            </a:extLst>
          </p:cNvPr>
          <p:cNvSpPr/>
          <p:nvPr/>
        </p:nvSpPr>
        <p:spPr>
          <a:xfrm>
            <a:off x="1261780" y="4036452"/>
            <a:ext cx="193010" cy="193010"/>
          </a:xfrm>
          <a:prstGeom prst="ellipse">
            <a:avLst/>
          </a:prstGeom>
          <a:solidFill>
            <a:schemeClr val="bg1"/>
          </a:solidFill>
          <a:ln w="25400">
            <a:solidFill>
              <a:srgbClr val="3A3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5A508CA2-97FA-4B49-A71B-B355E2C99506}"/>
              </a:ext>
            </a:extLst>
          </p:cNvPr>
          <p:cNvSpPr/>
          <p:nvPr/>
        </p:nvSpPr>
        <p:spPr>
          <a:xfrm>
            <a:off x="3593920" y="4036452"/>
            <a:ext cx="193010" cy="193010"/>
          </a:xfrm>
          <a:prstGeom prst="ellipse">
            <a:avLst/>
          </a:prstGeom>
          <a:solidFill>
            <a:schemeClr val="bg1"/>
          </a:solidFill>
          <a:ln w="25400">
            <a:solidFill>
              <a:srgbClr val="3A3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5ED02091-7F49-417A-86E5-546A2E710C2D}"/>
              </a:ext>
            </a:extLst>
          </p:cNvPr>
          <p:cNvSpPr/>
          <p:nvPr/>
        </p:nvSpPr>
        <p:spPr>
          <a:xfrm>
            <a:off x="5926060" y="4036452"/>
            <a:ext cx="193010" cy="193010"/>
          </a:xfrm>
          <a:prstGeom prst="ellipse">
            <a:avLst/>
          </a:prstGeom>
          <a:solidFill>
            <a:schemeClr val="bg1"/>
          </a:solidFill>
          <a:ln w="25400">
            <a:solidFill>
              <a:srgbClr val="3A3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321B53A0-093E-4FE6-A8EB-961F7B7E26D8}"/>
              </a:ext>
            </a:extLst>
          </p:cNvPr>
          <p:cNvGrpSpPr/>
          <p:nvPr/>
        </p:nvGrpSpPr>
        <p:grpSpPr>
          <a:xfrm>
            <a:off x="494840" y="4231489"/>
            <a:ext cx="1733167" cy="1097573"/>
            <a:chOff x="494840" y="3326614"/>
            <a:chExt cx="1733167" cy="109757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B5DCED6-6276-4981-9A22-A9E3BA9A1A14}"/>
                </a:ext>
              </a:extLst>
            </p:cNvPr>
            <p:cNvSpPr txBox="1"/>
            <p:nvPr/>
          </p:nvSpPr>
          <p:spPr>
            <a:xfrm>
              <a:off x="494840" y="4054855"/>
              <a:ext cx="17331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2000">
                  <a:latin typeface="KoPub돋움체 Light" panose="02020603020101020101" pitchFamily="18" charset="-127"/>
                  <a:ea typeface="KoPub돋움체 Light" panose="02020603020101020101" pitchFamily="18" charset="-127"/>
                </a:defRPr>
              </a:lvl1pPr>
            </a:lstStyle>
            <a:p>
              <a:r>
                <a:rPr lang="ko-KR" altLang="en-US" sz="1800" dirty="0"/>
                <a:t>소비자 가격 파악</a:t>
              </a:r>
            </a:p>
          </p:txBody>
        </p:sp>
        <p:cxnSp>
          <p:nvCxnSpPr>
            <p:cNvPr id="84" name="직선 연결선 83">
              <a:extLst>
                <a:ext uri="{FF2B5EF4-FFF2-40B4-BE49-F238E27FC236}">
                  <a16:creationId xmlns:a16="http://schemas.microsoft.com/office/drawing/2014/main" id="{5D0E1DA3-E0D3-4ABD-BCD3-342C974F7B3B}"/>
                </a:ext>
              </a:extLst>
            </p:cNvPr>
            <p:cNvCxnSpPr>
              <a:cxnSpLocks/>
            </p:cNvCxnSpPr>
            <p:nvPr/>
          </p:nvCxnSpPr>
          <p:spPr>
            <a:xfrm>
              <a:off x="1350628" y="3326614"/>
              <a:ext cx="0" cy="649768"/>
            </a:xfrm>
            <a:prstGeom prst="line">
              <a:avLst/>
            </a:prstGeom>
            <a:ln w="25400">
              <a:solidFill>
                <a:srgbClr val="3A353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A357BFEC-BAB8-409B-87A7-D178ABED3348}"/>
              </a:ext>
            </a:extLst>
          </p:cNvPr>
          <p:cNvGrpSpPr/>
          <p:nvPr/>
        </p:nvGrpSpPr>
        <p:grpSpPr>
          <a:xfrm>
            <a:off x="2721976" y="2517653"/>
            <a:ext cx="2002471" cy="1493321"/>
            <a:chOff x="2721976" y="1612778"/>
            <a:chExt cx="2002471" cy="149332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55138AE-43BB-4C4A-B4E5-44F4FE35BA0F}"/>
                </a:ext>
              </a:extLst>
            </p:cNvPr>
            <p:cNvSpPr txBox="1"/>
            <p:nvPr/>
          </p:nvSpPr>
          <p:spPr>
            <a:xfrm>
              <a:off x="2721976" y="1612778"/>
              <a:ext cx="2002471" cy="7848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2000">
                  <a:latin typeface="KoPub돋움체 Light" panose="02020603020101020101" pitchFamily="18" charset="-127"/>
                  <a:ea typeface="KoPub돋움체 Light" panose="02020603020101020101" pitchFamily="18" charset="-127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ko-KR" altLang="en-US" sz="1800" dirty="0"/>
                <a:t>가격 비교 사이트에 </a:t>
              </a:r>
              <a:endParaRPr lang="en-US" altLang="ko-KR" sz="1800" dirty="0"/>
            </a:p>
            <a:p>
              <a:pPr algn="ctr"/>
              <a:r>
                <a:rPr lang="ko-KR" altLang="en-US" sz="1800" dirty="0"/>
                <a:t>등록된 업체 수 파악</a:t>
              </a:r>
            </a:p>
          </p:txBody>
        </p: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D8138C4E-9768-426C-82C4-513B36FCF0FD}"/>
                </a:ext>
              </a:extLst>
            </p:cNvPr>
            <p:cNvCxnSpPr>
              <a:cxnSpLocks/>
            </p:cNvCxnSpPr>
            <p:nvPr/>
          </p:nvCxnSpPr>
          <p:spPr>
            <a:xfrm>
              <a:off x="3690425" y="2456331"/>
              <a:ext cx="0" cy="649768"/>
            </a:xfrm>
            <a:prstGeom prst="line">
              <a:avLst/>
            </a:prstGeom>
            <a:ln w="25400">
              <a:solidFill>
                <a:srgbClr val="3A353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그룹 110">
            <a:extLst>
              <a:ext uri="{FF2B5EF4-FFF2-40B4-BE49-F238E27FC236}">
                <a16:creationId xmlns:a16="http://schemas.microsoft.com/office/drawing/2014/main" id="{6420978B-8B4D-4E4E-B666-D1006799E76E}"/>
              </a:ext>
            </a:extLst>
          </p:cNvPr>
          <p:cNvGrpSpPr/>
          <p:nvPr/>
        </p:nvGrpSpPr>
        <p:grpSpPr>
          <a:xfrm>
            <a:off x="4724447" y="4229462"/>
            <a:ext cx="2662908" cy="1447366"/>
            <a:chOff x="4724447" y="3324587"/>
            <a:chExt cx="2662908" cy="1447366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A617777-7BFA-44D1-8B43-40AB8ECB9AAB}"/>
                </a:ext>
              </a:extLst>
            </p:cNvPr>
            <p:cNvSpPr txBox="1"/>
            <p:nvPr/>
          </p:nvSpPr>
          <p:spPr>
            <a:xfrm>
              <a:off x="4724447" y="4125622"/>
              <a:ext cx="26629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2000">
                  <a:latin typeface="KoPub돋움체 Medium" panose="02020603020101020101" pitchFamily="18" charset="-127"/>
                  <a:ea typeface="KoPub돋움체 Medium" panose="02020603020101020101" pitchFamily="18" charset="-127"/>
                </a:defRPr>
              </a:lvl1pPr>
            </a:lstStyle>
            <a:p>
              <a:r>
                <a:rPr lang="ko-KR" altLang="en-US" sz="180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가격 비교 사이트 내 </a:t>
              </a:r>
              <a:endParaRPr lang="en-US" altLang="ko-KR" sz="180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  <a:p>
              <a:pPr algn="l"/>
              <a:r>
                <a:rPr lang="ko-KR" altLang="en-US" sz="180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상위 </a:t>
              </a:r>
              <a:r>
                <a:rPr lang="en-US" altLang="ko-KR" sz="180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2-3</a:t>
              </a:r>
              <a:r>
                <a:rPr lang="ko-KR" altLang="en-US" sz="180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개 업체 가격 조사</a:t>
              </a:r>
            </a:p>
          </p:txBody>
        </p:sp>
        <p:cxnSp>
          <p:nvCxnSpPr>
            <p:cNvPr id="87" name="직선 연결선 86">
              <a:extLst>
                <a:ext uri="{FF2B5EF4-FFF2-40B4-BE49-F238E27FC236}">
                  <a16:creationId xmlns:a16="http://schemas.microsoft.com/office/drawing/2014/main" id="{4C92CC4C-85F9-4B08-B9C3-553818EBD8C9}"/>
                </a:ext>
              </a:extLst>
            </p:cNvPr>
            <p:cNvCxnSpPr>
              <a:cxnSpLocks/>
            </p:cNvCxnSpPr>
            <p:nvPr/>
          </p:nvCxnSpPr>
          <p:spPr>
            <a:xfrm>
              <a:off x="6022565" y="3324587"/>
              <a:ext cx="0" cy="649768"/>
            </a:xfrm>
            <a:prstGeom prst="line">
              <a:avLst/>
            </a:prstGeom>
            <a:ln w="25400">
              <a:solidFill>
                <a:srgbClr val="3A353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그룹 109">
            <a:extLst>
              <a:ext uri="{FF2B5EF4-FFF2-40B4-BE49-F238E27FC236}">
                <a16:creationId xmlns:a16="http://schemas.microsoft.com/office/drawing/2014/main" id="{F40FAB58-4199-47C9-B0DE-8B45422628B7}"/>
              </a:ext>
            </a:extLst>
          </p:cNvPr>
          <p:cNvGrpSpPr/>
          <p:nvPr/>
        </p:nvGrpSpPr>
        <p:grpSpPr>
          <a:xfrm>
            <a:off x="7399684" y="2893637"/>
            <a:ext cx="1935145" cy="1142815"/>
            <a:chOff x="7399684" y="1988762"/>
            <a:chExt cx="1935145" cy="114281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B866813-6C9B-44A3-B525-F1C9431638E1}"/>
                </a:ext>
              </a:extLst>
            </p:cNvPr>
            <p:cNvSpPr txBox="1"/>
            <p:nvPr/>
          </p:nvSpPr>
          <p:spPr>
            <a:xfrm>
              <a:off x="7399684" y="1988762"/>
              <a:ext cx="19351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2000">
                  <a:latin typeface="KoPub돋움체 Medium" panose="02020603020101020101" pitchFamily="18" charset="-127"/>
                  <a:ea typeface="KoPub돋움체 Medium" panose="02020603020101020101" pitchFamily="18" charset="-127"/>
                </a:defRPr>
              </a:lvl1pPr>
            </a:lstStyle>
            <a:p>
              <a:pPr algn="l"/>
              <a:r>
                <a:rPr lang="ko-KR" altLang="en-US" sz="180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온라인 최저가 조사</a:t>
              </a:r>
            </a:p>
          </p:txBody>
        </p:sp>
        <p:cxnSp>
          <p:nvCxnSpPr>
            <p:cNvPr id="88" name="직선 연결선 87">
              <a:extLst>
                <a:ext uri="{FF2B5EF4-FFF2-40B4-BE49-F238E27FC236}">
                  <a16:creationId xmlns:a16="http://schemas.microsoft.com/office/drawing/2014/main" id="{E6A8888B-6CC3-44A7-B59F-E04486425E91}"/>
                </a:ext>
              </a:extLst>
            </p:cNvPr>
            <p:cNvCxnSpPr>
              <a:cxnSpLocks/>
            </p:cNvCxnSpPr>
            <p:nvPr/>
          </p:nvCxnSpPr>
          <p:spPr>
            <a:xfrm>
              <a:off x="8362363" y="2481809"/>
              <a:ext cx="0" cy="649768"/>
            </a:xfrm>
            <a:prstGeom prst="line">
              <a:avLst/>
            </a:prstGeom>
            <a:ln w="25400">
              <a:solidFill>
                <a:srgbClr val="3A353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DFC2EA40-1D9D-4E5B-9232-C21CD2B2327A}"/>
              </a:ext>
            </a:extLst>
          </p:cNvPr>
          <p:cNvSpPr txBox="1"/>
          <p:nvPr/>
        </p:nvSpPr>
        <p:spPr>
          <a:xfrm>
            <a:off x="1144101" y="3296008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/>
              <a:t>1</a:t>
            </a:r>
            <a:endParaRPr lang="ko-KR" altLang="en-US" sz="40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435C5E98-DC9C-4641-8E21-A2F6EC90E04B}"/>
              </a:ext>
            </a:extLst>
          </p:cNvPr>
          <p:cNvSpPr txBox="1"/>
          <p:nvPr/>
        </p:nvSpPr>
        <p:spPr>
          <a:xfrm>
            <a:off x="3468249" y="4202430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/>
              <a:t>2</a:t>
            </a:r>
            <a:endParaRPr lang="ko-KR" altLang="en-US" sz="40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8664FA16-21D1-4559-9E1A-A5372C1A42A1}"/>
              </a:ext>
            </a:extLst>
          </p:cNvPr>
          <p:cNvSpPr txBox="1"/>
          <p:nvPr/>
        </p:nvSpPr>
        <p:spPr>
          <a:xfrm>
            <a:off x="5792398" y="3369269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/>
              <a:t>3</a:t>
            </a:r>
            <a:endParaRPr lang="ko-KR" altLang="en-US" sz="40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6E763B8-004F-4284-97F5-3CB92C1B0AA1}"/>
              </a:ext>
            </a:extLst>
          </p:cNvPr>
          <p:cNvSpPr txBox="1"/>
          <p:nvPr/>
        </p:nvSpPr>
        <p:spPr>
          <a:xfrm>
            <a:off x="8140187" y="4192110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/>
              <a:t>4</a:t>
            </a:r>
            <a:endParaRPr lang="ko-KR" altLang="en-US" sz="4000" dirty="0"/>
          </a:p>
        </p:txBody>
      </p:sp>
      <p:sp>
        <p:nvSpPr>
          <p:cNvPr id="103" name="타원 102">
            <a:extLst>
              <a:ext uri="{FF2B5EF4-FFF2-40B4-BE49-F238E27FC236}">
                <a16:creationId xmlns:a16="http://schemas.microsoft.com/office/drawing/2014/main" id="{816D9AEF-DA09-4B6C-98E4-B64BD9EEFED5}"/>
              </a:ext>
            </a:extLst>
          </p:cNvPr>
          <p:cNvSpPr/>
          <p:nvPr/>
        </p:nvSpPr>
        <p:spPr>
          <a:xfrm>
            <a:off x="1276915" y="4051155"/>
            <a:ext cx="167503" cy="167503"/>
          </a:xfrm>
          <a:prstGeom prst="ellipse">
            <a:avLst/>
          </a:prstGeom>
          <a:solidFill>
            <a:srgbClr val="FFC000"/>
          </a:solidFill>
          <a:ln w="254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타원 103">
            <a:extLst>
              <a:ext uri="{FF2B5EF4-FFF2-40B4-BE49-F238E27FC236}">
                <a16:creationId xmlns:a16="http://schemas.microsoft.com/office/drawing/2014/main" id="{F8573621-F3D3-4AAA-BDEC-AA7C97876A73}"/>
              </a:ext>
            </a:extLst>
          </p:cNvPr>
          <p:cNvSpPr/>
          <p:nvPr/>
        </p:nvSpPr>
        <p:spPr>
          <a:xfrm>
            <a:off x="3608188" y="4049763"/>
            <a:ext cx="167503" cy="167503"/>
          </a:xfrm>
          <a:prstGeom prst="ellipse">
            <a:avLst/>
          </a:prstGeom>
          <a:solidFill>
            <a:srgbClr val="FFC000"/>
          </a:solidFill>
          <a:ln w="254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id="{96036000-0AA5-4142-AD85-4FAFA01B3E0B}"/>
              </a:ext>
            </a:extLst>
          </p:cNvPr>
          <p:cNvSpPr/>
          <p:nvPr/>
        </p:nvSpPr>
        <p:spPr>
          <a:xfrm>
            <a:off x="5939326" y="4051631"/>
            <a:ext cx="167503" cy="167503"/>
          </a:xfrm>
          <a:prstGeom prst="ellipse">
            <a:avLst/>
          </a:prstGeom>
          <a:solidFill>
            <a:srgbClr val="FFC000"/>
          </a:solidFill>
          <a:ln w="254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타원 105">
            <a:extLst>
              <a:ext uri="{FF2B5EF4-FFF2-40B4-BE49-F238E27FC236}">
                <a16:creationId xmlns:a16="http://schemas.microsoft.com/office/drawing/2014/main" id="{84556926-A0EC-4CCF-8788-EE72185FE618}"/>
              </a:ext>
            </a:extLst>
          </p:cNvPr>
          <p:cNvSpPr/>
          <p:nvPr/>
        </p:nvSpPr>
        <p:spPr>
          <a:xfrm>
            <a:off x="8270619" y="4049205"/>
            <a:ext cx="167503" cy="167503"/>
          </a:xfrm>
          <a:prstGeom prst="ellipse">
            <a:avLst/>
          </a:prstGeom>
          <a:solidFill>
            <a:srgbClr val="FFC000"/>
          </a:solidFill>
          <a:ln w="254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슬라이드 번호 개체 틀 13">
            <a:extLst>
              <a:ext uri="{FF2B5EF4-FFF2-40B4-BE49-F238E27FC236}">
                <a16:creationId xmlns:a16="http://schemas.microsoft.com/office/drawing/2014/main" id="{E5A7C9F6-5D35-4D0F-8225-7C74E82D2B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31</a:t>
            </a:fld>
            <a:endParaRPr lang="ko-KR" altLang="en-US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9E38B217-108F-4298-950A-19105653588A}"/>
              </a:ext>
            </a:extLst>
          </p:cNvPr>
          <p:cNvSpPr/>
          <p:nvPr/>
        </p:nvSpPr>
        <p:spPr>
          <a:xfrm>
            <a:off x="1040401" y="267567"/>
            <a:ext cx="34865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1-1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초기 판매 아이템 선정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72973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FA99787-1E90-474C-B57F-F3DC3754F609}"/>
              </a:ext>
            </a:extLst>
          </p:cNvPr>
          <p:cNvSpPr/>
          <p:nvPr/>
        </p:nvSpPr>
        <p:spPr>
          <a:xfrm>
            <a:off x="1291111" y="267567"/>
            <a:ext cx="29851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1-2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초기 공급처 </a:t>
            </a:r>
            <a:r>
              <a:rPr lang="ko-KR" altLang="en-US" sz="200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컨택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  <p:sp>
        <p:nvSpPr>
          <p:cNvPr id="33" name="Oval 43">
            <a:extLst>
              <a:ext uri="{FF2B5EF4-FFF2-40B4-BE49-F238E27FC236}">
                <a16:creationId xmlns:a16="http://schemas.microsoft.com/office/drawing/2014/main" id="{823CE76A-D742-42F1-8F35-516D1566389C}"/>
              </a:ext>
            </a:extLst>
          </p:cNvPr>
          <p:cNvSpPr/>
          <p:nvPr/>
        </p:nvSpPr>
        <p:spPr>
          <a:xfrm>
            <a:off x="2956491" y="3397473"/>
            <a:ext cx="1075325" cy="1075326"/>
          </a:xfrm>
          <a:prstGeom prst="ellipse">
            <a:avLst/>
          </a:prstGeom>
          <a:noFill/>
          <a:ln w="76200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34" name="Oval 44">
            <a:extLst>
              <a:ext uri="{FF2B5EF4-FFF2-40B4-BE49-F238E27FC236}">
                <a16:creationId xmlns:a16="http://schemas.microsoft.com/office/drawing/2014/main" id="{9D5FFC6C-13FE-4143-B630-E42AC75AC55D}"/>
              </a:ext>
            </a:extLst>
          </p:cNvPr>
          <p:cNvSpPr/>
          <p:nvPr/>
        </p:nvSpPr>
        <p:spPr>
          <a:xfrm>
            <a:off x="2992820" y="3433802"/>
            <a:ext cx="1002668" cy="1002669"/>
          </a:xfrm>
          <a:prstGeom prst="ellipse">
            <a:avLst/>
          </a:prstGeom>
          <a:noFill/>
          <a:ln w="76200">
            <a:solidFill>
              <a:schemeClr val="bg1">
                <a:lumMod val="6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A7DCEE9-5BE5-4E28-B68D-0B3697C22F06}"/>
              </a:ext>
            </a:extLst>
          </p:cNvPr>
          <p:cNvSpPr txBox="1"/>
          <p:nvPr/>
        </p:nvSpPr>
        <p:spPr>
          <a:xfrm>
            <a:off x="3048231" y="3608484"/>
            <a:ext cx="871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본사</a:t>
            </a:r>
            <a:endParaRPr lang="en-US" altLang="ko-KR" spc="-6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특판</a:t>
            </a:r>
            <a:endParaRPr lang="en-US" altLang="ko-KR" spc="-6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6" name="Oval 65">
            <a:extLst>
              <a:ext uri="{FF2B5EF4-FFF2-40B4-BE49-F238E27FC236}">
                <a16:creationId xmlns:a16="http://schemas.microsoft.com/office/drawing/2014/main" id="{60582044-C1DF-4BF0-8FDA-24D2A5C02033}"/>
              </a:ext>
            </a:extLst>
          </p:cNvPr>
          <p:cNvSpPr/>
          <p:nvPr/>
        </p:nvSpPr>
        <p:spPr>
          <a:xfrm>
            <a:off x="4415338" y="3397473"/>
            <a:ext cx="1075325" cy="1075326"/>
          </a:xfrm>
          <a:prstGeom prst="ellipse">
            <a:avLst/>
          </a:prstGeom>
          <a:noFill/>
          <a:ln w="76200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37" name="Oval 66">
            <a:extLst>
              <a:ext uri="{FF2B5EF4-FFF2-40B4-BE49-F238E27FC236}">
                <a16:creationId xmlns:a16="http://schemas.microsoft.com/office/drawing/2014/main" id="{B5A7005B-A8C0-404C-87EC-54985B6D557C}"/>
              </a:ext>
            </a:extLst>
          </p:cNvPr>
          <p:cNvSpPr/>
          <p:nvPr/>
        </p:nvSpPr>
        <p:spPr>
          <a:xfrm>
            <a:off x="4451667" y="3433802"/>
            <a:ext cx="1002668" cy="1002669"/>
          </a:xfrm>
          <a:prstGeom prst="ellipse">
            <a:avLst/>
          </a:prstGeom>
          <a:noFill/>
          <a:ln w="76200">
            <a:solidFill>
              <a:schemeClr val="bg1">
                <a:lumMod val="6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A82F9DF-507C-4481-821F-2EB9766086BF}"/>
              </a:ext>
            </a:extLst>
          </p:cNvPr>
          <p:cNvSpPr txBox="1"/>
          <p:nvPr/>
        </p:nvSpPr>
        <p:spPr>
          <a:xfrm>
            <a:off x="4517058" y="3608484"/>
            <a:ext cx="871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온라인</a:t>
            </a:r>
            <a:endParaRPr lang="en-US" altLang="ko-KR" spc="-6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판매처</a:t>
            </a:r>
          </a:p>
        </p:txBody>
      </p:sp>
      <p:sp>
        <p:nvSpPr>
          <p:cNvPr id="39" name="Oval 69">
            <a:extLst>
              <a:ext uri="{FF2B5EF4-FFF2-40B4-BE49-F238E27FC236}">
                <a16:creationId xmlns:a16="http://schemas.microsoft.com/office/drawing/2014/main" id="{7EE750E2-8EA9-46A6-81F4-4B34AC49700C}"/>
              </a:ext>
            </a:extLst>
          </p:cNvPr>
          <p:cNvSpPr/>
          <p:nvPr/>
        </p:nvSpPr>
        <p:spPr>
          <a:xfrm>
            <a:off x="5874185" y="3397473"/>
            <a:ext cx="1075325" cy="1075326"/>
          </a:xfrm>
          <a:prstGeom prst="ellipse">
            <a:avLst/>
          </a:prstGeom>
          <a:noFill/>
          <a:ln w="76200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40" name="Oval 70">
            <a:extLst>
              <a:ext uri="{FF2B5EF4-FFF2-40B4-BE49-F238E27FC236}">
                <a16:creationId xmlns:a16="http://schemas.microsoft.com/office/drawing/2014/main" id="{C9FE8497-7CA6-43B3-AEB8-15AB3D586F36}"/>
              </a:ext>
            </a:extLst>
          </p:cNvPr>
          <p:cNvSpPr/>
          <p:nvPr/>
        </p:nvSpPr>
        <p:spPr>
          <a:xfrm>
            <a:off x="5910514" y="3433802"/>
            <a:ext cx="1002668" cy="1002669"/>
          </a:xfrm>
          <a:prstGeom prst="ellipse">
            <a:avLst/>
          </a:prstGeom>
          <a:noFill/>
          <a:ln w="76200">
            <a:solidFill>
              <a:schemeClr val="bg1">
                <a:lumMod val="6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DAA7124-9C07-49D8-B56D-9E108A0F25A8}"/>
              </a:ext>
            </a:extLst>
          </p:cNvPr>
          <p:cNvSpPr txBox="1"/>
          <p:nvPr/>
        </p:nvSpPr>
        <p:spPr>
          <a:xfrm>
            <a:off x="5962004" y="3612142"/>
            <a:ext cx="871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도매</a:t>
            </a:r>
            <a:endParaRPr lang="en-US" altLang="ko-KR" spc="-6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시장</a:t>
            </a:r>
          </a:p>
        </p:txBody>
      </p:sp>
      <p:sp>
        <p:nvSpPr>
          <p:cNvPr id="42" name="Oval 73">
            <a:extLst>
              <a:ext uri="{FF2B5EF4-FFF2-40B4-BE49-F238E27FC236}">
                <a16:creationId xmlns:a16="http://schemas.microsoft.com/office/drawing/2014/main" id="{5E6E00B0-808F-4DD3-B2FE-EFF4927E1392}"/>
              </a:ext>
            </a:extLst>
          </p:cNvPr>
          <p:cNvSpPr/>
          <p:nvPr/>
        </p:nvSpPr>
        <p:spPr>
          <a:xfrm>
            <a:off x="7333032" y="3398036"/>
            <a:ext cx="1075325" cy="1075326"/>
          </a:xfrm>
          <a:prstGeom prst="ellipse">
            <a:avLst/>
          </a:prstGeom>
          <a:noFill/>
          <a:ln w="76200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43" name="Oval 74">
            <a:extLst>
              <a:ext uri="{FF2B5EF4-FFF2-40B4-BE49-F238E27FC236}">
                <a16:creationId xmlns:a16="http://schemas.microsoft.com/office/drawing/2014/main" id="{50DF0D00-820E-420D-B54A-688CD5B7C787}"/>
              </a:ext>
            </a:extLst>
          </p:cNvPr>
          <p:cNvSpPr/>
          <p:nvPr/>
        </p:nvSpPr>
        <p:spPr>
          <a:xfrm>
            <a:off x="7369361" y="3434365"/>
            <a:ext cx="1002668" cy="1002669"/>
          </a:xfrm>
          <a:prstGeom prst="ellipse">
            <a:avLst/>
          </a:prstGeom>
          <a:noFill/>
          <a:ln w="76200">
            <a:solidFill>
              <a:schemeClr val="bg1">
                <a:lumMod val="6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E729686-B400-4528-B87C-1F87E7B42670}"/>
              </a:ext>
            </a:extLst>
          </p:cNvPr>
          <p:cNvSpPr txBox="1"/>
          <p:nvPr/>
        </p:nvSpPr>
        <p:spPr>
          <a:xfrm>
            <a:off x="7434752" y="3746983"/>
            <a:ext cx="871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6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도매몰</a:t>
            </a:r>
            <a:endParaRPr lang="ko-KR" altLang="en-US" spc="-6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5" name="Oval 43">
            <a:extLst>
              <a:ext uri="{FF2B5EF4-FFF2-40B4-BE49-F238E27FC236}">
                <a16:creationId xmlns:a16="http://schemas.microsoft.com/office/drawing/2014/main" id="{D4593E24-4A97-40BF-B7A5-9BB0C29082CF}"/>
              </a:ext>
            </a:extLst>
          </p:cNvPr>
          <p:cNvSpPr/>
          <p:nvPr/>
        </p:nvSpPr>
        <p:spPr>
          <a:xfrm>
            <a:off x="1497644" y="3361145"/>
            <a:ext cx="1075325" cy="1075326"/>
          </a:xfrm>
          <a:prstGeom prst="ellipse">
            <a:avLst/>
          </a:prstGeom>
          <a:noFill/>
          <a:ln w="76200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46" name="Oval 44">
            <a:extLst>
              <a:ext uri="{FF2B5EF4-FFF2-40B4-BE49-F238E27FC236}">
                <a16:creationId xmlns:a16="http://schemas.microsoft.com/office/drawing/2014/main" id="{C6646535-4D1B-4BCD-B377-65BD46D6041A}"/>
              </a:ext>
            </a:extLst>
          </p:cNvPr>
          <p:cNvSpPr/>
          <p:nvPr/>
        </p:nvSpPr>
        <p:spPr>
          <a:xfrm>
            <a:off x="1533973" y="3397474"/>
            <a:ext cx="1002668" cy="1002669"/>
          </a:xfrm>
          <a:prstGeom prst="ellipse">
            <a:avLst/>
          </a:prstGeom>
          <a:noFill/>
          <a:ln w="76200">
            <a:solidFill>
              <a:schemeClr val="bg1">
                <a:lumMod val="6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434F1BC-49FA-454B-9503-1661368A242B}"/>
              </a:ext>
            </a:extLst>
          </p:cNvPr>
          <p:cNvSpPr txBox="1"/>
          <p:nvPr/>
        </p:nvSpPr>
        <p:spPr>
          <a:xfrm>
            <a:off x="1599363" y="3727933"/>
            <a:ext cx="871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본사</a:t>
            </a:r>
          </a:p>
        </p:txBody>
      </p: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519AC5CE-CF2A-4B80-BA07-CCBE4F9C5C15}"/>
              </a:ext>
            </a:extLst>
          </p:cNvPr>
          <p:cNvCxnSpPr>
            <a:cxnSpLocks/>
          </p:cNvCxnSpPr>
          <p:nvPr/>
        </p:nvCxnSpPr>
        <p:spPr>
          <a:xfrm flipV="1">
            <a:off x="2039801" y="3024464"/>
            <a:ext cx="5852160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5D3B2045-FE32-411C-8A70-0D2BB874950A}"/>
              </a:ext>
            </a:extLst>
          </p:cNvPr>
          <p:cNvCxnSpPr/>
          <p:nvPr/>
        </p:nvCxnSpPr>
        <p:spPr>
          <a:xfrm>
            <a:off x="2039801" y="3024463"/>
            <a:ext cx="0" cy="363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1581FA8B-AB92-49AF-9458-6B3A4F108335}"/>
              </a:ext>
            </a:extLst>
          </p:cNvPr>
          <p:cNvCxnSpPr/>
          <p:nvPr/>
        </p:nvCxnSpPr>
        <p:spPr>
          <a:xfrm>
            <a:off x="3502841" y="3024463"/>
            <a:ext cx="0" cy="363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DF739836-51F3-4FF8-BE80-192DD723E5F5}"/>
              </a:ext>
            </a:extLst>
          </p:cNvPr>
          <p:cNvCxnSpPr/>
          <p:nvPr/>
        </p:nvCxnSpPr>
        <p:spPr>
          <a:xfrm>
            <a:off x="4953000" y="3024463"/>
            <a:ext cx="0" cy="363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8403F811-950D-41E0-B551-9F03F053307F}"/>
              </a:ext>
            </a:extLst>
          </p:cNvPr>
          <p:cNvCxnSpPr/>
          <p:nvPr/>
        </p:nvCxnSpPr>
        <p:spPr>
          <a:xfrm>
            <a:off x="6428921" y="3024463"/>
            <a:ext cx="0" cy="363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D689B1A4-058A-4E76-BAFD-533A268E8055}"/>
              </a:ext>
            </a:extLst>
          </p:cNvPr>
          <p:cNvCxnSpPr/>
          <p:nvPr/>
        </p:nvCxnSpPr>
        <p:spPr>
          <a:xfrm>
            <a:off x="7891961" y="3024463"/>
            <a:ext cx="0" cy="363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EEC9D92A-2632-476A-8708-F084C634FFA7}"/>
              </a:ext>
            </a:extLst>
          </p:cNvPr>
          <p:cNvSpPr txBox="1"/>
          <p:nvPr/>
        </p:nvSpPr>
        <p:spPr>
          <a:xfrm>
            <a:off x="4418625" y="1883342"/>
            <a:ext cx="1075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국내</a:t>
            </a:r>
            <a:endParaRPr lang="en-US" altLang="ko-KR" spc="-6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공급처</a:t>
            </a:r>
          </a:p>
        </p:txBody>
      </p:sp>
      <p:sp>
        <p:nvSpPr>
          <p:cNvPr id="81" name="Oval 24">
            <a:extLst>
              <a:ext uri="{FF2B5EF4-FFF2-40B4-BE49-F238E27FC236}">
                <a16:creationId xmlns:a16="http://schemas.microsoft.com/office/drawing/2014/main" id="{F2BB0E6B-BFDB-4178-A6B2-F49EE83835E9}"/>
              </a:ext>
            </a:extLst>
          </p:cNvPr>
          <p:cNvSpPr/>
          <p:nvPr/>
        </p:nvSpPr>
        <p:spPr>
          <a:xfrm>
            <a:off x="4331814" y="1586143"/>
            <a:ext cx="1242372" cy="1242373"/>
          </a:xfrm>
          <a:prstGeom prst="ellipse">
            <a:avLst/>
          </a:prstGeom>
          <a:noFill/>
          <a:ln w="76200">
            <a:solidFill>
              <a:srgbClr val="BF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82" name="Oval 25">
            <a:extLst>
              <a:ext uri="{FF2B5EF4-FFF2-40B4-BE49-F238E27FC236}">
                <a16:creationId xmlns:a16="http://schemas.microsoft.com/office/drawing/2014/main" id="{E32F54E2-A2EC-4080-821E-245E374CC74E}"/>
              </a:ext>
            </a:extLst>
          </p:cNvPr>
          <p:cNvSpPr/>
          <p:nvPr/>
        </p:nvSpPr>
        <p:spPr>
          <a:xfrm>
            <a:off x="4403559" y="1649800"/>
            <a:ext cx="1105457" cy="1105458"/>
          </a:xfrm>
          <a:prstGeom prst="ellipse">
            <a:avLst/>
          </a:prstGeom>
          <a:noFill/>
          <a:ln w="76200">
            <a:solidFill>
              <a:srgbClr val="FFC0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638EE31B-A0EF-45EA-A622-404B26B63F7A}"/>
              </a:ext>
            </a:extLst>
          </p:cNvPr>
          <p:cNvCxnSpPr>
            <a:cxnSpLocks/>
          </p:cNvCxnSpPr>
          <p:nvPr/>
        </p:nvCxnSpPr>
        <p:spPr>
          <a:xfrm>
            <a:off x="4953000" y="2838607"/>
            <a:ext cx="0" cy="18585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A7C49A2B-276E-4A4A-BFA1-9707DCB8F395}"/>
              </a:ext>
            </a:extLst>
          </p:cNvPr>
          <p:cNvSpPr/>
          <p:nvPr/>
        </p:nvSpPr>
        <p:spPr>
          <a:xfrm>
            <a:off x="0" y="5944145"/>
            <a:ext cx="9918383" cy="9138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/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6E44437E-282D-4E9C-B2A0-2A8A352DD41B}"/>
              </a:ext>
            </a:extLst>
          </p:cNvPr>
          <p:cNvSpPr/>
          <p:nvPr/>
        </p:nvSpPr>
        <p:spPr>
          <a:xfrm>
            <a:off x="0" y="5667375"/>
            <a:ext cx="9918383" cy="11906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/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7BADD8E-D52F-498F-A866-7FCBFDAAF0BD}"/>
              </a:ext>
            </a:extLst>
          </p:cNvPr>
          <p:cNvSpPr txBox="1"/>
          <p:nvPr/>
        </p:nvSpPr>
        <p:spPr>
          <a:xfrm>
            <a:off x="2120225" y="6299627"/>
            <a:ext cx="56909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판매량</a:t>
            </a:r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 늘어나면 </a:t>
            </a:r>
            <a:r>
              <a:rPr lang="ko-KR" altLang="en-US" sz="22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다른 공급처 </a:t>
            </a:r>
            <a:r>
              <a:rPr lang="ko-KR" altLang="en-US" sz="2200" dirty="0" err="1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컨택</a:t>
            </a:r>
            <a:r>
              <a:rPr lang="ko-KR" altLang="en-US" sz="22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기회</a:t>
            </a:r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가 생긴다</a:t>
            </a:r>
            <a:r>
              <a:rPr lang="en-US" altLang="ko-KR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  <a:endParaRPr lang="ko-KR" altLang="en-US" sz="2000" dirty="0">
              <a:solidFill>
                <a:srgbClr val="1A192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0A3D069-827E-4019-8A07-BC545F6186C1}"/>
              </a:ext>
            </a:extLst>
          </p:cNvPr>
          <p:cNvSpPr txBox="1"/>
          <p:nvPr/>
        </p:nvSpPr>
        <p:spPr>
          <a:xfrm>
            <a:off x="2120225" y="5881986"/>
            <a:ext cx="4894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첫 </a:t>
            </a:r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술에 배 </a:t>
            </a:r>
            <a:r>
              <a:rPr lang="ko-KR" altLang="en-US" sz="2000" dirty="0" err="1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부르랴</a:t>
            </a:r>
            <a:r>
              <a:rPr lang="en-US" altLang="ko-KR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일단 팔아보는 게 중요하다</a:t>
            </a:r>
            <a:r>
              <a:rPr lang="en-US" altLang="ko-KR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.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1F0A053-F488-4410-935F-E4A502D994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2407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직사각형 69">
            <a:extLst>
              <a:ext uri="{FF2B5EF4-FFF2-40B4-BE49-F238E27FC236}">
                <a16:creationId xmlns:a16="http://schemas.microsoft.com/office/drawing/2014/main" id="{43ABFDE7-E619-493C-B1C4-D4BA6E22F254}"/>
              </a:ext>
            </a:extLst>
          </p:cNvPr>
          <p:cNvSpPr/>
          <p:nvPr/>
        </p:nvSpPr>
        <p:spPr>
          <a:xfrm>
            <a:off x="0" y="5944145"/>
            <a:ext cx="9918383" cy="9138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/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B86FFE1-98B8-4653-ABA0-F5F8FD255D97}"/>
              </a:ext>
            </a:extLst>
          </p:cNvPr>
          <p:cNvSpPr txBox="1"/>
          <p:nvPr/>
        </p:nvSpPr>
        <p:spPr>
          <a:xfrm>
            <a:off x="438422" y="1131314"/>
            <a:ext cx="48013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 algn="l"/>
            <a:r>
              <a:rPr lang="ko-KR" altLang="en-US" dirty="0"/>
              <a:t>해외 수입 </a:t>
            </a:r>
            <a:r>
              <a:rPr lang="en-US" altLang="ko-KR" dirty="0"/>
              <a:t>: </a:t>
            </a:r>
            <a:r>
              <a:rPr lang="ko-KR" altLang="en-US" dirty="0"/>
              <a:t>중국</a:t>
            </a:r>
            <a:r>
              <a:rPr lang="en-US" altLang="ko-KR" dirty="0"/>
              <a:t>, </a:t>
            </a:r>
            <a:r>
              <a:rPr lang="ko-KR" altLang="en-US" dirty="0"/>
              <a:t>일본</a:t>
            </a:r>
            <a:r>
              <a:rPr lang="en-US" altLang="ko-KR" dirty="0"/>
              <a:t>, </a:t>
            </a:r>
            <a:r>
              <a:rPr lang="ko-KR" altLang="en-US" dirty="0"/>
              <a:t>유럽</a:t>
            </a:r>
            <a:r>
              <a:rPr lang="en-US" altLang="ko-KR" dirty="0"/>
              <a:t>, </a:t>
            </a:r>
            <a:r>
              <a:rPr lang="ko-KR" altLang="en-US" dirty="0"/>
              <a:t>베트남</a:t>
            </a:r>
            <a:r>
              <a:rPr lang="en-US" altLang="ko-KR" dirty="0"/>
              <a:t>, </a:t>
            </a:r>
            <a:r>
              <a:rPr lang="ko-KR" altLang="en-US" dirty="0"/>
              <a:t>태국 등</a:t>
            </a: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EF50AD0E-6F2C-4C4F-AD0A-5391D657DEFD}"/>
              </a:ext>
            </a:extLst>
          </p:cNvPr>
          <p:cNvGrpSpPr/>
          <p:nvPr/>
        </p:nvGrpSpPr>
        <p:grpSpPr>
          <a:xfrm>
            <a:off x="2266082" y="3902775"/>
            <a:ext cx="1866772" cy="129543"/>
            <a:chOff x="2089913" y="3902775"/>
            <a:chExt cx="1866772" cy="129543"/>
          </a:xfrm>
        </p:grpSpPr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7059EAEF-C03B-4FBF-A84A-7DCCC9D3A919}"/>
                </a:ext>
              </a:extLst>
            </p:cNvPr>
            <p:cNvCxnSpPr>
              <a:cxnSpLocks/>
            </p:cNvCxnSpPr>
            <p:nvPr/>
          </p:nvCxnSpPr>
          <p:spPr>
            <a:xfrm>
              <a:off x="2089913" y="3960897"/>
              <a:ext cx="1866772" cy="0"/>
            </a:xfrm>
            <a:prstGeom prst="line">
              <a:avLst/>
            </a:prstGeom>
            <a:ln w="19050">
              <a:solidFill>
                <a:srgbClr val="3A353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이등변 삼각형 27">
              <a:extLst>
                <a:ext uri="{FF2B5EF4-FFF2-40B4-BE49-F238E27FC236}">
                  <a16:creationId xmlns:a16="http://schemas.microsoft.com/office/drawing/2014/main" id="{2ACA3D40-5B51-4E30-81E2-A30EB719C333}"/>
                </a:ext>
              </a:extLst>
            </p:cNvPr>
            <p:cNvSpPr/>
            <p:nvPr/>
          </p:nvSpPr>
          <p:spPr>
            <a:xfrm rot="5400000">
              <a:off x="3850480" y="3926114"/>
              <a:ext cx="129543" cy="82866"/>
            </a:xfrm>
            <a:prstGeom prst="triangle">
              <a:avLst/>
            </a:prstGeom>
            <a:solidFill>
              <a:srgbClr val="3A35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9D4C39F2-A244-4092-A0D2-F82A86FA4ED8}"/>
              </a:ext>
            </a:extLst>
          </p:cNvPr>
          <p:cNvGrpSpPr/>
          <p:nvPr/>
        </p:nvGrpSpPr>
        <p:grpSpPr>
          <a:xfrm>
            <a:off x="7442180" y="2181917"/>
            <a:ext cx="1321196" cy="3236032"/>
            <a:chOff x="7266011" y="2181917"/>
            <a:chExt cx="1321196" cy="3236032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A55C4DB9-EC90-42B7-9608-178EDAA887FF}"/>
                </a:ext>
              </a:extLst>
            </p:cNvPr>
            <p:cNvGrpSpPr/>
            <p:nvPr/>
          </p:nvGrpSpPr>
          <p:grpSpPr>
            <a:xfrm>
              <a:off x="7689857" y="2678248"/>
              <a:ext cx="520920" cy="520920"/>
              <a:chOff x="7689857" y="2560802"/>
              <a:chExt cx="520920" cy="520920"/>
            </a:xfrm>
          </p:grpSpPr>
          <p:sp>
            <p:nvSpPr>
              <p:cNvPr id="23" name="타원 22">
                <a:extLst>
                  <a:ext uri="{FF2B5EF4-FFF2-40B4-BE49-F238E27FC236}">
                    <a16:creationId xmlns:a16="http://schemas.microsoft.com/office/drawing/2014/main" id="{9D0FC262-2F1C-4DC7-B252-F04756F5FD18}"/>
                  </a:ext>
                </a:extLst>
              </p:cNvPr>
              <p:cNvSpPr/>
              <p:nvPr/>
            </p:nvSpPr>
            <p:spPr>
              <a:xfrm>
                <a:off x="7689857" y="2560802"/>
                <a:ext cx="520920" cy="52092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7DB1469-A02F-4916-8419-3CA80EF9A9FB}"/>
                  </a:ext>
                </a:extLst>
              </p:cNvPr>
              <p:cNvSpPr txBox="1"/>
              <p:nvPr/>
            </p:nvSpPr>
            <p:spPr>
              <a:xfrm>
                <a:off x="7781841" y="2636596"/>
                <a:ext cx="3369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A</a:t>
                </a:r>
                <a:endParaRPr lang="ko-KR" altLang="en-US" dirty="0"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0070D73-F36D-4830-ACFB-A55EC7E69137}"/>
                </a:ext>
              </a:extLst>
            </p:cNvPr>
            <p:cNvSpPr txBox="1"/>
            <p:nvPr/>
          </p:nvSpPr>
          <p:spPr>
            <a:xfrm>
              <a:off x="7266011" y="2181917"/>
              <a:ext cx="13211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해외 공급업체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CD8F3303-87FB-46FA-AE6C-21847E34491D}"/>
                </a:ext>
              </a:extLst>
            </p:cNvPr>
            <p:cNvGrpSpPr/>
            <p:nvPr/>
          </p:nvGrpSpPr>
          <p:grpSpPr>
            <a:xfrm>
              <a:off x="7689857" y="3417842"/>
              <a:ext cx="520920" cy="520920"/>
              <a:chOff x="7689857" y="3311581"/>
              <a:chExt cx="520920" cy="520920"/>
            </a:xfrm>
          </p:grpSpPr>
          <p:sp>
            <p:nvSpPr>
              <p:cNvPr id="24" name="타원 23">
                <a:extLst>
                  <a:ext uri="{FF2B5EF4-FFF2-40B4-BE49-F238E27FC236}">
                    <a16:creationId xmlns:a16="http://schemas.microsoft.com/office/drawing/2014/main" id="{F3E9F9A5-8A50-4F2D-AEF9-672E15394195}"/>
                  </a:ext>
                </a:extLst>
              </p:cNvPr>
              <p:cNvSpPr/>
              <p:nvPr/>
            </p:nvSpPr>
            <p:spPr>
              <a:xfrm>
                <a:off x="7689857" y="3311581"/>
                <a:ext cx="520920" cy="52092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DCC4BB1-9106-410C-810E-622AEBF6B02D}"/>
                  </a:ext>
                </a:extLst>
              </p:cNvPr>
              <p:cNvSpPr txBox="1"/>
              <p:nvPr/>
            </p:nvSpPr>
            <p:spPr>
              <a:xfrm>
                <a:off x="7781040" y="3387375"/>
                <a:ext cx="338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B</a:t>
                </a:r>
                <a:endParaRPr lang="ko-KR" altLang="en-US" dirty="0"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DC10792E-7EE9-4D73-A6F7-4F471DC61090}"/>
                </a:ext>
              </a:extLst>
            </p:cNvPr>
            <p:cNvGrpSpPr/>
            <p:nvPr/>
          </p:nvGrpSpPr>
          <p:grpSpPr>
            <a:xfrm>
              <a:off x="7689857" y="4157436"/>
              <a:ext cx="520920" cy="520920"/>
              <a:chOff x="7689857" y="4095916"/>
              <a:chExt cx="520920" cy="520920"/>
            </a:xfrm>
          </p:grpSpPr>
          <p:sp>
            <p:nvSpPr>
              <p:cNvPr id="25" name="타원 24">
                <a:extLst>
                  <a:ext uri="{FF2B5EF4-FFF2-40B4-BE49-F238E27FC236}">
                    <a16:creationId xmlns:a16="http://schemas.microsoft.com/office/drawing/2014/main" id="{26FDC069-8164-48F0-9DB3-0E8800D48599}"/>
                  </a:ext>
                </a:extLst>
              </p:cNvPr>
              <p:cNvSpPr/>
              <p:nvPr/>
            </p:nvSpPr>
            <p:spPr>
              <a:xfrm>
                <a:off x="7689857" y="4095916"/>
                <a:ext cx="520920" cy="52092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37516AB-89DA-4A36-A084-1EB6C66D520D}"/>
                  </a:ext>
                </a:extLst>
              </p:cNvPr>
              <p:cNvSpPr txBox="1"/>
              <p:nvPr/>
            </p:nvSpPr>
            <p:spPr>
              <a:xfrm>
                <a:off x="7781040" y="4171710"/>
                <a:ext cx="338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C</a:t>
                </a:r>
                <a:endParaRPr lang="ko-KR" altLang="en-US" dirty="0"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1DC3D96B-083F-47E7-9794-6D0D584B7308}"/>
                </a:ext>
              </a:extLst>
            </p:cNvPr>
            <p:cNvGrpSpPr/>
            <p:nvPr/>
          </p:nvGrpSpPr>
          <p:grpSpPr>
            <a:xfrm>
              <a:off x="7689857" y="4897029"/>
              <a:ext cx="520920" cy="520920"/>
              <a:chOff x="7689857" y="4880251"/>
              <a:chExt cx="520920" cy="520920"/>
            </a:xfrm>
          </p:grpSpPr>
          <p:sp>
            <p:nvSpPr>
              <p:cNvPr id="26" name="타원 25">
                <a:extLst>
                  <a:ext uri="{FF2B5EF4-FFF2-40B4-BE49-F238E27FC236}">
                    <a16:creationId xmlns:a16="http://schemas.microsoft.com/office/drawing/2014/main" id="{C7079921-4958-444C-A9E8-379AF3B1F9DB}"/>
                  </a:ext>
                </a:extLst>
              </p:cNvPr>
              <p:cNvSpPr/>
              <p:nvPr/>
            </p:nvSpPr>
            <p:spPr>
              <a:xfrm>
                <a:off x="7689857" y="4880251"/>
                <a:ext cx="520920" cy="52092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7BD5926E-6408-41C3-90D2-35BD13204A95}"/>
                  </a:ext>
                </a:extLst>
              </p:cNvPr>
              <p:cNvSpPr txBox="1"/>
              <p:nvPr/>
            </p:nvSpPr>
            <p:spPr>
              <a:xfrm>
                <a:off x="7775429" y="4956045"/>
                <a:ext cx="3497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D</a:t>
                </a:r>
                <a:endParaRPr lang="ko-KR" altLang="en-US" dirty="0"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</p:grp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B7822D33-C62D-4985-A123-B3035443CCAF}"/>
              </a:ext>
            </a:extLst>
          </p:cNvPr>
          <p:cNvGrpSpPr/>
          <p:nvPr/>
        </p:nvGrpSpPr>
        <p:grpSpPr>
          <a:xfrm>
            <a:off x="1755107" y="2787171"/>
            <a:ext cx="3092606" cy="564442"/>
            <a:chOff x="1578938" y="2787171"/>
            <a:chExt cx="3092606" cy="564442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79C883F8-A01F-4EA8-9237-6AC45EC5F22E}"/>
                </a:ext>
              </a:extLst>
            </p:cNvPr>
            <p:cNvGrpSpPr/>
            <p:nvPr/>
          </p:nvGrpSpPr>
          <p:grpSpPr>
            <a:xfrm>
              <a:off x="1578938" y="2787171"/>
              <a:ext cx="3027836" cy="556610"/>
              <a:chOff x="1578938" y="2787171"/>
              <a:chExt cx="3027836" cy="556610"/>
            </a:xfrm>
          </p:grpSpPr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22315A1F-7AA8-4393-8E38-734046460B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78938" y="2792690"/>
                <a:ext cx="3027835" cy="0"/>
              </a:xfrm>
              <a:prstGeom prst="line">
                <a:avLst/>
              </a:prstGeom>
              <a:ln w="19050">
                <a:solidFill>
                  <a:srgbClr val="3A353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id="{A31207B2-7267-4D9B-B979-E97DD2ADCC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06772" y="2793418"/>
                <a:ext cx="2" cy="550363"/>
              </a:xfrm>
              <a:prstGeom prst="line">
                <a:avLst/>
              </a:prstGeom>
              <a:ln w="19050">
                <a:solidFill>
                  <a:srgbClr val="3A353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>
                <a:extLst>
                  <a:ext uri="{FF2B5EF4-FFF2-40B4-BE49-F238E27FC236}">
                    <a16:creationId xmlns:a16="http://schemas.microsoft.com/office/drawing/2014/main" id="{0EFE82F6-88CB-4D64-8881-080158DF41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78938" y="2787171"/>
                <a:ext cx="0" cy="481576"/>
              </a:xfrm>
              <a:prstGeom prst="line">
                <a:avLst/>
              </a:prstGeom>
              <a:ln w="19050">
                <a:solidFill>
                  <a:srgbClr val="3A353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이등변 삼각형 42">
              <a:extLst>
                <a:ext uri="{FF2B5EF4-FFF2-40B4-BE49-F238E27FC236}">
                  <a16:creationId xmlns:a16="http://schemas.microsoft.com/office/drawing/2014/main" id="{F601E0D2-6A9F-4EC3-B32F-88F2B9DA05DC}"/>
                </a:ext>
              </a:extLst>
            </p:cNvPr>
            <p:cNvSpPr/>
            <p:nvPr/>
          </p:nvSpPr>
          <p:spPr>
            <a:xfrm rot="10800000">
              <a:off x="4542001" y="3268747"/>
              <a:ext cx="129543" cy="82866"/>
            </a:xfrm>
            <a:prstGeom prst="triangle">
              <a:avLst/>
            </a:prstGeom>
            <a:solidFill>
              <a:srgbClr val="3A35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447986F-790A-484B-993E-ECAA0A2BCF91}"/>
              </a:ext>
            </a:extLst>
          </p:cNvPr>
          <p:cNvSpPr txBox="1"/>
          <p:nvPr/>
        </p:nvSpPr>
        <p:spPr>
          <a:xfrm>
            <a:off x="2537694" y="3964607"/>
            <a:ext cx="12426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spc="-15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수수료 </a:t>
            </a:r>
            <a:r>
              <a:rPr lang="en-US" altLang="ko-KR" sz="1600" spc="-15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8~15%</a:t>
            </a:r>
          </a:p>
        </p:txBody>
      </p: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7E3EA1E2-9EFB-4F31-8A51-E38EB3706CB5}"/>
              </a:ext>
            </a:extLst>
          </p:cNvPr>
          <p:cNvGrpSpPr/>
          <p:nvPr/>
        </p:nvGrpSpPr>
        <p:grpSpPr>
          <a:xfrm>
            <a:off x="1218125" y="3347662"/>
            <a:ext cx="1075325" cy="1075326"/>
            <a:chOff x="1041956" y="3347662"/>
            <a:chExt cx="1075325" cy="107532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BAF99C4-620C-4FE8-AB41-8A59FE33D5A3}"/>
                </a:ext>
              </a:extLst>
            </p:cNvPr>
            <p:cNvSpPr txBox="1"/>
            <p:nvPr/>
          </p:nvSpPr>
          <p:spPr>
            <a:xfrm>
              <a:off x="1128213" y="3814527"/>
              <a:ext cx="9028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유통업체</a:t>
              </a:r>
              <a:endPara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51" name="Oval 43">
              <a:extLst>
                <a:ext uri="{FF2B5EF4-FFF2-40B4-BE49-F238E27FC236}">
                  <a16:creationId xmlns:a16="http://schemas.microsoft.com/office/drawing/2014/main" id="{4D29EECC-893D-455E-9863-03F86E507D0F}"/>
                </a:ext>
              </a:extLst>
            </p:cNvPr>
            <p:cNvSpPr/>
            <p:nvPr/>
          </p:nvSpPr>
          <p:spPr>
            <a:xfrm>
              <a:off x="1041956" y="3347662"/>
              <a:ext cx="1075325" cy="1075326"/>
            </a:xfrm>
            <a:prstGeom prst="ellipse">
              <a:avLst/>
            </a:prstGeom>
            <a:noFill/>
            <a:ln w="76200">
              <a:solidFill>
                <a:schemeClr val="bg1">
                  <a:lumMod val="7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52" name="Oval 44">
              <a:extLst>
                <a:ext uri="{FF2B5EF4-FFF2-40B4-BE49-F238E27FC236}">
                  <a16:creationId xmlns:a16="http://schemas.microsoft.com/office/drawing/2014/main" id="{488CC033-FD55-4666-BC6B-912214D32BD7}"/>
                </a:ext>
              </a:extLst>
            </p:cNvPr>
            <p:cNvSpPr/>
            <p:nvPr/>
          </p:nvSpPr>
          <p:spPr>
            <a:xfrm>
              <a:off x="1078284" y="3383991"/>
              <a:ext cx="1002668" cy="1002669"/>
            </a:xfrm>
            <a:prstGeom prst="ellipse">
              <a:avLst/>
            </a:prstGeom>
            <a:noFill/>
            <a:ln w="76200">
              <a:solidFill>
                <a:schemeClr val="bg1">
                  <a:lumMod val="6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521EF9C-272F-4D94-8CFE-7EDF954FE073}"/>
                </a:ext>
              </a:extLst>
            </p:cNvPr>
            <p:cNvSpPr txBox="1"/>
            <p:nvPr/>
          </p:nvSpPr>
          <p:spPr>
            <a:xfrm>
              <a:off x="1307748" y="3547827"/>
              <a:ext cx="5437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한국</a:t>
              </a:r>
              <a:endPara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7EF64C95-BBE9-4EEA-A336-2DE37CC1135C}"/>
              </a:ext>
            </a:extLst>
          </p:cNvPr>
          <p:cNvSpPr txBox="1"/>
          <p:nvPr/>
        </p:nvSpPr>
        <p:spPr>
          <a:xfrm>
            <a:off x="2288892" y="2208319"/>
            <a:ext cx="20120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시장조사 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 </a:t>
            </a:r>
            <a:r>
              <a:rPr lang="ko-KR" altLang="en-US" sz="160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공급처컨택</a:t>
            </a:r>
            <a:endParaRPr lang="en-US" altLang="ko-KR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42857358-CE36-4795-8C14-9591C4B87FEC}"/>
              </a:ext>
            </a:extLst>
          </p:cNvPr>
          <p:cNvGrpSpPr/>
          <p:nvPr/>
        </p:nvGrpSpPr>
        <p:grpSpPr>
          <a:xfrm>
            <a:off x="1722721" y="4488697"/>
            <a:ext cx="2584012" cy="631540"/>
            <a:chOff x="1546552" y="4488697"/>
            <a:chExt cx="2584012" cy="631540"/>
          </a:xfrm>
        </p:grpSpPr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F754F118-B1B8-4D4E-AA3C-CF8006E5174F}"/>
                </a:ext>
              </a:extLst>
            </p:cNvPr>
            <p:cNvCxnSpPr>
              <a:cxnSpLocks/>
            </p:cNvCxnSpPr>
            <p:nvPr/>
          </p:nvCxnSpPr>
          <p:spPr>
            <a:xfrm>
              <a:off x="1601163" y="5120237"/>
              <a:ext cx="2529401" cy="0"/>
            </a:xfrm>
            <a:prstGeom prst="line">
              <a:avLst/>
            </a:prstGeom>
            <a:ln w="19050">
              <a:solidFill>
                <a:srgbClr val="3A353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89212DCA-1FD3-4905-B5FE-AB8C7B5288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1322" y="4496531"/>
              <a:ext cx="0" cy="623706"/>
            </a:xfrm>
            <a:prstGeom prst="line">
              <a:avLst/>
            </a:prstGeom>
            <a:ln w="19050">
              <a:solidFill>
                <a:srgbClr val="3A353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이등변 삼각형 58">
              <a:extLst>
                <a:ext uri="{FF2B5EF4-FFF2-40B4-BE49-F238E27FC236}">
                  <a16:creationId xmlns:a16="http://schemas.microsoft.com/office/drawing/2014/main" id="{090D1031-F6D6-4552-A9A4-9064F0DA788C}"/>
                </a:ext>
              </a:extLst>
            </p:cNvPr>
            <p:cNvSpPr/>
            <p:nvPr/>
          </p:nvSpPr>
          <p:spPr>
            <a:xfrm>
              <a:off x="1546552" y="4488697"/>
              <a:ext cx="129543" cy="82866"/>
            </a:xfrm>
            <a:prstGeom prst="triangle">
              <a:avLst/>
            </a:prstGeom>
            <a:solidFill>
              <a:srgbClr val="3A35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EF64B3D8-5222-43DC-B657-53A2A42679DC}"/>
              </a:ext>
            </a:extLst>
          </p:cNvPr>
          <p:cNvGrpSpPr/>
          <p:nvPr/>
        </p:nvGrpSpPr>
        <p:grpSpPr>
          <a:xfrm>
            <a:off x="4224742" y="3396858"/>
            <a:ext cx="1084639" cy="1084640"/>
            <a:chOff x="4048573" y="3396858"/>
            <a:chExt cx="1084639" cy="1084640"/>
          </a:xfrm>
        </p:grpSpPr>
        <p:sp>
          <p:nvSpPr>
            <p:cNvPr id="49" name="Oval 24">
              <a:extLst>
                <a:ext uri="{FF2B5EF4-FFF2-40B4-BE49-F238E27FC236}">
                  <a16:creationId xmlns:a16="http://schemas.microsoft.com/office/drawing/2014/main" id="{2A15B19C-2A17-40D8-8C72-4B0594C109C0}"/>
                </a:ext>
              </a:extLst>
            </p:cNvPr>
            <p:cNvSpPr/>
            <p:nvPr/>
          </p:nvSpPr>
          <p:spPr>
            <a:xfrm>
              <a:off x="4048573" y="3396858"/>
              <a:ext cx="1084639" cy="1084640"/>
            </a:xfrm>
            <a:prstGeom prst="ellipse">
              <a:avLst/>
            </a:prstGeom>
            <a:noFill/>
            <a:ln w="76200">
              <a:solidFill>
                <a:srgbClr val="BF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50" name="Oval 25">
              <a:extLst>
                <a:ext uri="{FF2B5EF4-FFF2-40B4-BE49-F238E27FC236}">
                  <a16:creationId xmlns:a16="http://schemas.microsoft.com/office/drawing/2014/main" id="{2FD8E012-FC76-4C23-BB18-6F56A7548D84}"/>
                </a:ext>
              </a:extLst>
            </p:cNvPr>
            <p:cNvSpPr/>
            <p:nvPr/>
          </p:nvSpPr>
          <p:spPr>
            <a:xfrm>
              <a:off x="4108339" y="3456624"/>
              <a:ext cx="965107" cy="965108"/>
            </a:xfrm>
            <a:prstGeom prst="ellipse">
              <a:avLst/>
            </a:prstGeom>
            <a:noFill/>
            <a:ln w="76200">
              <a:solidFill>
                <a:srgbClr val="FFC000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F6E8165-A0D6-44FE-AA74-89493E6E0EB9}"/>
                </a:ext>
              </a:extLst>
            </p:cNvPr>
            <p:cNvSpPr txBox="1"/>
            <p:nvPr/>
          </p:nvSpPr>
          <p:spPr>
            <a:xfrm>
              <a:off x="4138114" y="3862152"/>
              <a:ext cx="9028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에이전트</a:t>
              </a:r>
              <a:endPara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299BA21-624C-4538-BF3E-E376202C886C}"/>
                </a:ext>
              </a:extLst>
            </p:cNvPr>
            <p:cNvSpPr txBox="1"/>
            <p:nvPr/>
          </p:nvSpPr>
          <p:spPr>
            <a:xfrm>
              <a:off x="4317650" y="3595452"/>
              <a:ext cx="5437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현지</a:t>
              </a:r>
              <a:endPara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13C678F5-94A6-4F1F-AF32-E54CD50D80B3}"/>
              </a:ext>
            </a:extLst>
          </p:cNvPr>
          <p:cNvGrpSpPr/>
          <p:nvPr/>
        </p:nvGrpSpPr>
        <p:grpSpPr>
          <a:xfrm>
            <a:off x="4432732" y="4464832"/>
            <a:ext cx="723276" cy="1000407"/>
            <a:chOff x="4256563" y="4464832"/>
            <a:chExt cx="723276" cy="1000407"/>
          </a:xfrm>
        </p:grpSpPr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2826A1D1-6473-4B1F-B7CA-ED34A180DE6C}"/>
                </a:ext>
              </a:extLst>
            </p:cNvPr>
            <p:cNvGrpSpPr/>
            <p:nvPr/>
          </p:nvGrpSpPr>
          <p:grpSpPr>
            <a:xfrm>
              <a:off x="4256563" y="4746270"/>
              <a:ext cx="723276" cy="718969"/>
              <a:chOff x="4256563" y="4746270"/>
              <a:chExt cx="723276" cy="718969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2AECE6A-B8C2-437D-83DC-7FA285E97B41}"/>
                  </a:ext>
                </a:extLst>
              </p:cNvPr>
              <p:cNvSpPr txBox="1"/>
              <p:nvPr/>
            </p:nvSpPr>
            <p:spPr>
              <a:xfrm>
                <a:off x="4256564" y="4938210"/>
                <a:ext cx="7232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1600" dirty="0">
                    <a:latin typeface="KoPub돋움체 Medium" panose="02020603020101020101" pitchFamily="18" charset="-127"/>
                    <a:ea typeface="KoPub돋움체 Medium" panose="02020603020101020101" pitchFamily="18" charset="-127"/>
                  </a:rPr>
                  <a:t>포워딩</a:t>
                </a:r>
                <a:endParaRPr lang="en-US" altLang="ko-KR" sz="16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endParaRPr>
              </a:p>
            </p:txBody>
          </p:sp>
          <p:sp>
            <p:nvSpPr>
              <p:cNvPr id="62" name="Oval 25">
                <a:extLst>
                  <a:ext uri="{FF2B5EF4-FFF2-40B4-BE49-F238E27FC236}">
                    <a16:creationId xmlns:a16="http://schemas.microsoft.com/office/drawing/2014/main" id="{603EC24B-FE3B-4A18-94A2-6E0F7C6250CE}"/>
                  </a:ext>
                </a:extLst>
              </p:cNvPr>
              <p:cNvSpPr/>
              <p:nvPr/>
            </p:nvSpPr>
            <p:spPr>
              <a:xfrm>
                <a:off x="4256563" y="4746270"/>
                <a:ext cx="718968" cy="718969"/>
              </a:xfrm>
              <a:prstGeom prst="ellipse">
                <a:avLst/>
              </a:prstGeom>
              <a:noFill/>
              <a:ln w="57150">
                <a:solidFill>
                  <a:srgbClr val="BF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4136165D-D486-4206-9E9B-1BCEE0DF8B03}"/>
                </a:ext>
              </a:extLst>
            </p:cNvPr>
            <p:cNvCxnSpPr>
              <a:cxnSpLocks/>
              <a:endCxn id="62" idx="0"/>
            </p:cNvCxnSpPr>
            <p:nvPr/>
          </p:nvCxnSpPr>
          <p:spPr>
            <a:xfrm flipH="1">
              <a:off x="4616047" y="4464832"/>
              <a:ext cx="2154" cy="281438"/>
            </a:xfrm>
            <a:prstGeom prst="line">
              <a:avLst/>
            </a:prstGeom>
            <a:noFill/>
            <a:ln w="76200">
              <a:solidFill>
                <a:srgbClr val="BF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65" name="그림 64">
            <a:extLst>
              <a:ext uri="{FF2B5EF4-FFF2-40B4-BE49-F238E27FC236}">
                <a16:creationId xmlns:a16="http://schemas.microsoft.com/office/drawing/2014/main" id="{3C557405-F3A2-4330-99F6-85C07031D3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947" y="2509429"/>
            <a:ext cx="520914" cy="520914"/>
          </a:xfrm>
          <a:prstGeom prst="rect">
            <a:avLst/>
          </a:prstGeom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61FCCA93-9DC7-4E0E-B909-4E49B02F4ACF}"/>
              </a:ext>
            </a:extLst>
          </p:cNvPr>
          <p:cNvGrpSpPr/>
          <p:nvPr/>
        </p:nvGrpSpPr>
        <p:grpSpPr>
          <a:xfrm>
            <a:off x="5415285" y="3711687"/>
            <a:ext cx="2196795" cy="129543"/>
            <a:chOff x="5239116" y="3711687"/>
            <a:chExt cx="2196795" cy="129543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84C342D4-A46D-4427-A188-551E1874B0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39116" y="3768773"/>
              <a:ext cx="2193191" cy="9783"/>
            </a:xfrm>
            <a:prstGeom prst="line">
              <a:avLst/>
            </a:prstGeom>
            <a:ln w="19050">
              <a:solidFill>
                <a:srgbClr val="3A353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이등변 삼각형 65">
              <a:extLst>
                <a:ext uri="{FF2B5EF4-FFF2-40B4-BE49-F238E27FC236}">
                  <a16:creationId xmlns:a16="http://schemas.microsoft.com/office/drawing/2014/main" id="{56C73BAD-9F46-4379-8C01-9E8E06242514}"/>
                </a:ext>
              </a:extLst>
            </p:cNvPr>
            <p:cNvSpPr/>
            <p:nvPr/>
          </p:nvSpPr>
          <p:spPr>
            <a:xfrm rot="5400000">
              <a:off x="7329706" y="3735026"/>
              <a:ext cx="129543" cy="82866"/>
            </a:xfrm>
            <a:prstGeom prst="triangle">
              <a:avLst/>
            </a:prstGeom>
            <a:solidFill>
              <a:srgbClr val="3A35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DC6789D4-279A-4441-A005-50E77E9A128F}"/>
              </a:ext>
            </a:extLst>
          </p:cNvPr>
          <p:cNvGrpSpPr/>
          <p:nvPr/>
        </p:nvGrpSpPr>
        <p:grpSpPr>
          <a:xfrm>
            <a:off x="5411549" y="4024914"/>
            <a:ext cx="2196927" cy="129543"/>
            <a:chOff x="5235380" y="4024914"/>
            <a:chExt cx="2196927" cy="129543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044C162F-DED1-47F8-B5A3-444CEA9E8B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39116" y="4080564"/>
              <a:ext cx="2193191" cy="9783"/>
            </a:xfrm>
            <a:prstGeom prst="line">
              <a:avLst/>
            </a:prstGeom>
            <a:ln w="19050">
              <a:solidFill>
                <a:srgbClr val="3A353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이등변 삼각형 66">
              <a:extLst>
                <a:ext uri="{FF2B5EF4-FFF2-40B4-BE49-F238E27FC236}">
                  <a16:creationId xmlns:a16="http://schemas.microsoft.com/office/drawing/2014/main" id="{A49F9141-35AF-4BF9-AF0D-02A9EA2FCBA8}"/>
                </a:ext>
              </a:extLst>
            </p:cNvPr>
            <p:cNvSpPr/>
            <p:nvPr/>
          </p:nvSpPr>
          <p:spPr>
            <a:xfrm rot="16200000">
              <a:off x="5212041" y="4048253"/>
              <a:ext cx="129543" cy="82866"/>
            </a:xfrm>
            <a:prstGeom prst="triangle">
              <a:avLst/>
            </a:prstGeom>
            <a:solidFill>
              <a:srgbClr val="3A35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68" name="그림 67">
            <a:extLst>
              <a:ext uri="{FF2B5EF4-FFF2-40B4-BE49-F238E27FC236}">
                <a16:creationId xmlns:a16="http://schemas.microsoft.com/office/drawing/2014/main" id="{F0FE5B49-2589-4C4E-909A-A9C4F58502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721" y="4766213"/>
            <a:ext cx="531367" cy="531367"/>
          </a:xfrm>
          <a:prstGeom prst="rect">
            <a:avLst/>
          </a:prstGeom>
        </p:spPr>
      </p:pic>
      <p:pic>
        <p:nvPicPr>
          <p:cNvPr id="69" name="그림 68">
            <a:extLst>
              <a:ext uri="{FF2B5EF4-FFF2-40B4-BE49-F238E27FC236}">
                <a16:creationId xmlns:a16="http://schemas.microsoft.com/office/drawing/2014/main" id="{8D6E9A10-2116-4B9A-B3B2-1471EF6BE6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005" y="3532748"/>
            <a:ext cx="434799" cy="434799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470BEE44-8219-4C76-A778-52595BD9B1AE}"/>
              </a:ext>
            </a:extLst>
          </p:cNvPr>
          <p:cNvSpPr txBox="1"/>
          <p:nvPr/>
        </p:nvSpPr>
        <p:spPr>
          <a:xfrm>
            <a:off x="2046595" y="6205352"/>
            <a:ext cx="5812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신뢰</a:t>
            </a:r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할 수 있는 </a:t>
            </a:r>
            <a:r>
              <a:rPr lang="ko-KR" altLang="en-US" sz="24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에이전트</a:t>
            </a:r>
            <a:r>
              <a:rPr lang="en-US" altLang="ko-KR" sz="24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sz="24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현지 대행인</a:t>
            </a:r>
            <a:r>
              <a:rPr lang="en-US" altLang="ko-KR" sz="24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r>
              <a:rPr lang="ko-KR" altLang="en-US" sz="24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계약</a:t>
            </a:r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 관건</a:t>
            </a:r>
            <a:endParaRPr lang="en-US" altLang="ko-KR" sz="2000" dirty="0">
              <a:solidFill>
                <a:srgbClr val="1A192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35710398-489B-415E-B0EE-1494AE0D7A31}"/>
              </a:ext>
            </a:extLst>
          </p:cNvPr>
          <p:cNvGrpSpPr/>
          <p:nvPr/>
        </p:nvGrpSpPr>
        <p:grpSpPr>
          <a:xfrm>
            <a:off x="5894943" y="2627384"/>
            <a:ext cx="1234495" cy="2203899"/>
            <a:chOff x="5718774" y="2627384"/>
            <a:chExt cx="1234495" cy="2203899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990D25F-5271-4522-9570-878606A29CFC}"/>
                </a:ext>
              </a:extLst>
            </p:cNvPr>
            <p:cNvSpPr/>
            <p:nvPr/>
          </p:nvSpPr>
          <p:spPr>
            <a:xfrm>
              <a:off x="5718774" y="3023896"/>
              <a:ext cx="1234495" cy="1807387"/>
            </a:xfrm>
            <a:prstGeom prst="rect">
              <a:avLst/>
            </a:prstGeom>
            <a:solidFill>
              <a:srgbClr val="3A353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00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C50E206-9783-4C6F-B5E1-FC5E95E899B3}"/>
                </a:ext>
              </a:extLst>
            </p:cNvPr>
            <p:cNvSpPr txBox="1"/>
            <p:nvPr/>
          </p:nvSpPr>
          <p:spPr>
            <a:xfrm>
              <a:off x="5796543" y="3105304"/>
              <a:ext cx="1059906" cy="4669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계약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73E3C44-B0AC-4F3E-8DFC-607ECAD6C52E}"/>
                </a:ext>
              </a:extLst>
            </p:cNvPr>
            <p:cNvSpPr txBox="1"/>
            <p:nvPr/>
          </p:nvSpPr>
          <p:spPr>
            <a:xfrm>
              <a:off x="5845435" y="3584431"/>
              <a:ext cx="9621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대금 결제</a:t>
              </a:r>
              <a:endParaRPr lang="en-US" altLang="ko-KR" sz="16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C6C6151-F6CB-4CA2-B16B-80BE9033FB79}"/>
                </a:ext>
              </a:extLst>
            </p:cNvPr>
            <p:cNvSpPr txBox="1"/>
            <p:nvPr/>
          </p:nvSpPr>
          <p:spPr>
            <a:xfrm>
              <a:off x="5845435" y="3965967"/>
              <a:ext cx="9621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상품 검수</a:t>
              </a:r>
              <a:endParaRPr lang="en-US" altLang="ko-KR" sz="16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F6C28CA-95D7-4C64-B5F8-FB35869F9CE3}"/>
                </a:ext>
              </a:extLst>
            </p:cNvPr>
            <p:cNvSpPr txBox="1"/>
            <p:nvPr/>
          </p:nvSpPr>
          <p:spPr>
            <a:xfrm>
              <a:off x="5849443" y="4347504"/>
              <a:ext cx="95410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A/S </a:t>
              </a:r>
              <a:r>
                <a:rPr lang="ko-KR" altLang="en-US" sz="1600" dirty="0">
                  <a:solidFill>
                    <a:schemeClr val="bg1"/>
                  </a:solidFill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요청</a:t>
              </a:r>
              <a:endParaRPr lang="en-US" altLang="ko-KR" sz="1600" dirty="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6D3F451-A496-4BD4-AADB-718CFEF0E98D}"/>
                </a:ext>
              </a:extLst>
            </p:cNvPr>
            <p:cNvSpPr txBox="1"/>
            <p:nvPr/>
          </p:nvSpPr>
          <p:spPr>
            <a:xfrm>
              <a:off x="5839329" y="2627384"/>
              <a:ext cx="9621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대행 업무</a:t>
              </a: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EB1319EF-DEBB-4DE7-964E-A12F77B4A7A5}"/>
              </a:ext>
            </a:extLst>
          </p:cNvPr>
          <p:cNvSpPr txBox="1"/>
          <p:nvPr/>
        </p:nvSpPr>
        <p:spPr>
          <a:xfrm>
            <a:off x="2665933" y="5221802"/>
            <a:ext cx="11144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운송 </a:t>
            </a:r>
            <a:r>
              <a:rPr lang="en-US" altLang="ko-KR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· </a:t>
            </a:r>
            <a:r>
              <a:rPr lang="ko-KR" altLang="en-US" sz="16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통관</a:t>
            </a:r>
            <a:endParaRPr lang="en-US" altLang="ko-KR" sz="16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1" name="슬라이드 번호 개체 틀 30">
            <a:extLst>
              <a:ext uri="{FF2B5EF4-FFF2-40B4-BE49-F238E27FC236}">
                <a16:creationId xmlns:a16="http://schemas.microsoft.com/office/drawing/2014/main" id="{ADB92009-8CA9-4639-A110-64FBD5E363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33</a:t>
            </a:fld>
            <a:endParaRPr lang="ko-KR" altLang="en-US"/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8B860282-B037-45A2-AAA2-06C0BAA4B8EE}"/>
              </a:ext>
            </a:extLst>
          </p:cNvPr>
          <p:cNvSpPr/>
          <p:nvPr/>
        </p:nvSpPr>
        <p:spPr>
          <a:xfrm>
            <a:off x="1291111" y="267567"/>
            <a:ext cx="29851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1-2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초기 공급처 </a:t>
            </a:r>
            <a:r>
              <a:rPr lang="ko-KR" altLang="en-US" sz="200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컨택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7139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56" grpId="0"/>
      <p:bldP spid="71" grpId="0"/>
      <p:bldP spid="8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D21C30F0-E644-4251-93AF-8645A88722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34</a:t>
            </a:fld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ADE5DAC-F40A-4B9D-88DA-2A091A07F9CA}"/>
              </a:ext>
            </a:extLst>
          </p:cNvPr>
          <p:cNvSpPr txBox="1"/>
          <p:nvPr/>
        </p:nvSpPr>
        <p:spPr>
          <a:xfrm>
            <a:off x="3591089" y="1587393"/>
            <a:ext cx="2810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 algn="l"/>
            <a:r>
              <a:rPr lang="ko-KR" altLang="en-US" dirty="0"/>
              <a:t>해외 직구</a:t>
            </a:r>
            <a:r>
              <a:rPr lang="en-US" altLang="ko-KR" dirty="0"/>
              <a:t>(</a:t>
            </a:r>
            <a:r>
              <a:rPr lang="ko-KR" altLang="en-US" dirty="0"/>
              <a:t>해외 직접 구매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9AD6E55-5B26-4C33-AF5B-8393D60C5344}"/>
              </a:ext>
            </a:extLst>
          </p:cNvPr>
          <p:cNvSpPr/>
          <p:nvPr/>
        </p:nvSpPr>
        <p:spPr>
          <a:xfrm>
            <a:off x="1102495" y="2391898"/>
            <a:ext cx="7701011" cy="400110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0DDC199-F58B-4A31-BB96-08B1E3AE6488}"/>
              </a:ext>
            </a:extLst>
          </p:cNvPr>
          <p:cNvSpPr txBox="1"/>
          <p:nvPr/>
        </p:nvSpPr>
        <p:spPr>
          <a:xfrm>
            <a:off x="3892683" y="2419898"/>
            <a:ext cx="212063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>
                <a:solidFill>
                  <a:schemeClr val="bg1"/>
                </a:solidFill>
              </a:rPr>
              <a:t>해외 </a:t>
            </a:r>
            <a:r>
              <a:rPr lang="ko-KR" altLang="en-US" sz="1700" dirty="0" err="1">
                <a:solidFill>
                  <a:schemeClr val="bg1"/>
                </a:solidFill>
              </a:rPr>
              <a:t>직구란</a:t>
            </a:r>
            <a:r>
              <a:rPr lang="en-US" altLang="ko-KR" sz="1700" dirty="0">
                <a:solidFill>
                  <a:schemeClr val="bg1"/>
                </a:solidFill>
              </a:rPr>
              <a:t>?</a:t>
            </a:r>
            <a:endParaRPr lang="ko-KR" altLang="en-US" sz="1700" dirty="0">
              <a:solidFill>
                <a:schemeClr val="bg1"/>
              </a:solidFill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DAA1AABE-8345-488F-A159-A57A7823E25F}"/>
              </a:ext>
            </a:extLst>
          </p:cNvPr>
          <p:cNvSpPr/>
          <p:nvPr/>
        </p:nvSpPr>
        <p:spPr>
          <a:xfrm>
            <a:off x="1102494" y="2856307"/>
            <a:ext cx="7701011" cy="11106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D601DC50-B612-4760-80C4-0B37D43ED05A}"/>
              </a:ext>
            </a:extLst>
          </p:cNvPr>
          <p:cNvSpPr/>
          <p:nvPr/>
        </p:nvSpPr>
        <p:spPr>
          <a:xfrm>
            <a:off x="1102494" y="4656887"/>
            <a:ext cx="3689180" cy="8032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7B1D909-E062-462B-ADCB-C64C51883B27}"/>
              </a:ext>
            </a:extLst>
          </p:cNvPr>
          <p:cNvSpPr/>
          <p:nvPr/>
        </p:nvSpPr>
        <p:spPr>
          <a:xfrm>
            <a:off x="4927380" y="4666260"/>
            <a:ext cx="3876125" cy="79392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0BCCA19-9CDE-45AE-8A23-68A2D51183AF}"/>
              </a:ext>
            </a:extLst>
          </p:cNvPr>
          <p:cNvSpPr txBox="1"/>
          <p:nvPr/>
        </p:nvSpPr>
        <p:spPr>
          <a:xfrm>
            <a:off x="1109486" y="4796707"/>
            <a:ext cx="3682188" cy="425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해외 결제 시스템 가입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: </a:t>
            </a:r>
            <a:r>
              <a:rPr lang="ko-KR" altLang="en-US" sz="1600" dirty="0" err="1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페이팔</a:t>
            </a:r>
            <a:r>
              <a:rPr lang="en-US" altLang="ko-KR" sz="16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600" dirty="0" err="1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알리페이</a:t>
            </a:r>
            <a:endParaRPr lang="ko-KR" altLang="en-US" sz="16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3387F1D-53CF-4C93-96AE-DCDCFD18B82C}"/>
              </a:ext>
            </a:extLst>
          </p:cNvPr>
          <p:cNvSpPr txBox="1"/>
          <p:nvPr/>
        </p:nvSpPr>
        <p:spPr>
          <a:xfrm>
            <a:off x="4947769" y="4796707"/>
            <a:ext cx="3848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해외 배송 </a:t>
            </a:r>
            <a:r>
              <a:rPr lang="ko-KR" altLang="en-US" sz="16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대행지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가입 → 일명 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‘</a:t>
            </a:r>
            <a:r>
              <a:rPr lang="ko-KR" altLang="en-US" sz="1600" dirty="0" err="1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배대지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’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A622777-3D70-4A9C-8F03-9F22749E4529}"/>
              </a:ext>
            </a:extLst>
          </p:cNvPr>
          <p:cNvSpPr txBox="1"/>
          <p:nvPr/>
        </p:nvSpPr>
        <p:spPr>
          <a:xfrm>
            <a:off x="1317263" y="3005753"/>
            <a:ext cx="727147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5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/>
            <a:r>
              <a:rPr lang="ko-KR" altLang="en-US" dirty="0"/>
              <a:t>해외에서 판매중인 상품을 소비자가 직접 </a:t>
            </a:r>
            <a:r>
              <a:rPr lang="ko-KR" altLang="en-US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온라인</a:t>
            </a:r>
            <a:r>
              <a:rPr lang="ko-KR" altLang="en-US" dirty="0"/>
              <a:t>으로 구매하고</a:t>
            </a:r>
            <a:r>
              <a:rPr lang="en-US" altLang="ko-KR" dirty="0"/>
              <a:t> </a:t>
            </a:r>
            <a:r>
              <a:rPr lang="ko-KR" altLang="en-US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국제 배송</a:t>
            </a:r>
            <a:r>
              <a:rPr lang="ko-KR" altLang="en-US" dirty="0"/>
              <a:t>을 통해 수령함</a:t>
            </a:r>
            <a:r>
              <a:rPr lang="en-US" altLang="ko-KR" dirty="0"/>
              <a:t>. </a:t>
            </a:r>
          </a:p>
          <a:p>
            <a:pPr algn="ctr"/>
            <a:r>
              <a:rPr lang="ko-KR" altLang="en-US" dirty="0"/>
              <a:t>희소성 있고 마진이 높은 아이템 多 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31ED1D12-044D-4F9C-8105-86C6E5BB0888}"/>
              </a:ext>
            </a:extLst>
          </p:cNvPr>
          <p:cNvSpPr/>
          <p:nvPr/>
        </p:nvSpPr>
        <p:spPr>
          <a:xfrm>
            <a:off x="1095504" y="4188542"/>
            <a:ext cx="7701011" cy="400110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8C715B4-6C5A-4C80-B404-0EC44B5999CA}"/>
              </a:ext>
            </a:extLst>
          </p:cNvPr>
          <p:cNvSpPr txBox="1"/>
          <p:nvPr/>
        </p:nvSpPr>
        <p:spPr>
          <a:xfrm>
            <a:off x="3885692" y="4216542"/>
            <a:ext cx="212063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>
                <a:solidFill>
                  <a:schemeClr val="bg1"/>
                </a:solidFill>
              </a:rPr>
              <a:t>해외 직구 준비 사항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1D69131-D92C-44B2-9654-392C4D859125}"/>
              </a:ext>
            </a:extLst>
          </p:cNvPr>
          <p:cNvSpPr/>
          <p:nvPr/>
        </p:nvSpPr>
        <p:spPr>
          <a:xfrm>
            <a:off x="1291111" y="267567"/>
            <a:ext cx="29851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1-2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초기 공급처 </a:t>
            </a:r>
            <a:r>
              <a:rPr lang="ko-KR" altLang="en-US" sz="200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컨택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341317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6" name="직선 연결선 105">
            <a:extLst>
              <a:ext uri="{FF2B5EF4-FFF2-40B4-BE49-F238E27FC236}">
                <a16:creationId xmlns:a16="http://schemas.microsoft.com/office/drawing/2014/main" id="{486D91D0-9CBF-45C6-8D87-43493AA98E75}"/>
              </a:ext>
            </a:extLst>
          </p:cNvPr>
          <p:cNvCxnSpPr/>
          <p:nvPr/>
        </p:nvCxnSpPr>
        <p:spPr>
          <a:xfrm>
            <a:off x="7629525" y="2984090"/>
            <a:ext cx="0" cy="2369185"/>
          </a:xfrm>
          <a:prstGeom prst="line">
            <a:avLst/>
          </a:prstGeom>
          <a:ln w="19050">
            <a:solidFill>
              <a:srgbClr val="C5C6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>
            <a:extLst>
              <a:ext uri="{FF2B5EF4-FFF2-40B4-BE49-F238E27FC236}">
                <a16:creationId xmlns:a16="http://schemas.microsoft.com/office/drawing/2014/main" id="{E9C36829-071F-4C69-952D-D08867B54399}"/>
              </a:ext>
            </a:extLst>
          </p:cNvPr>
          <p:cNvCxnSpPr/>
          <p:nvPr/>
        </p:nvCxnSpPr>
        <p:spPr>
          <a:xfrm>
            <a:off x="2576562" y="5132199"/>
            <a:ext cx="5372100" cy="0"/>
          </a:xfrm>
          <a:prstGeom prst="line">
            <a:avLst/>
          </a:prstGeom>
          <a:ln w="19050">
            <a:solidFill>
              <a:srgbClr val="C5C6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33D47D14-F8FE-4520-ABDB-9D14A4BC8469}"/>
              </a:ext>
            </a:extLst>
          </p:cNvPr>
          <p:cNvCxnSpPr/>
          <p:nvPr/>
        </p:nvCxnSpPr>
        <p:spPr>
          <a:xfrm>
            <a:off x="2343150" y="2984090"/>
            <a:ext cx="5372100" cy="0"/>
          </a:xfrm>
          <a:prstGeom prst="line">
            <a:avLst/>
          </a:prstGeom>
          <a:ln w="19050">
            <a:solidFill>
              <a:srgbClr val="C5C6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3" name="자유형: 도형 32">
            <a:extLst>
              <a:ext uri="{FF2B5EF4-FFF2-40B4-BE49-F238E27FC236}">
                <a16:creationId xmlns:a16="http://schemas.microsoft.com/office/drawing/2014/main" id="{A4B4A8FD-38A8-470F-B48F-68E69E8DB47B}"/>
              </a:ext>
            </a:extLst>
          </p:cNvPr>
          <p:cNvSpPr/>
          <p:nvPr/>
        </p:nvSpPr>
        <p:spPr>
          <a:xfrm>
            <a:off x="1192390" y="2210442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1" name="자유형: 도형 30">
            <a:extLst>
              <a:ext uri="{FF2B5EF4-FFF2-40B4-BE49-F238E27FC236}">
                <a16:creationId xmlns:a16="http://schemas.microsoft.com/office/drawing/2014/main" id="{63394D55-6302-4FBB-8F97-B3CBF73D3F4D}"/>
              </a:ext>
            </a:extLst>
          </p:cNvPr>
          <p:cNvSpPr/>
          <p:nvPr/>
        </p:nvSpPr>
        <p:spPr>
          <a:xfrm>
            <a:off x="1164169" y="2202211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B4AB722-428F-4798-A56E-583991B54ABE}"/>
              </a:ext>
            </a:extLst>
          </p:cNvPr>
          <p:cNvSpPr txBox="1"/>
          <p:nvPr/>
        </p:nvSpPr>
        <p:spPr>
          <a:xfrm>
            <a:off x="1179946" y="2250546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01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543062A-310E-40B2-AFF0-010E04B93D09}"/>
              </a:ext>
            </a:extLst>
          </p:cNvPr>
          <p:cNvSpPr txBox="1"/>
          <p:nvPr/>
        </p:nvSpPr>
        <p:spPr>
          <a:xfrm>
            <a:off x="1760907" y="2553389"/>
            <a:ext cx="11945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sz="1800" dirty="0"/>
              <a:t>세금계산서</a:t>
            </a:r>
            <a:endParaRPr lang="en-US" altLang="ko-KR" sz="1800" dirty="0"/>
          </a:p>
          <a:p>
            <a:pPr algn="ctr">
              <a:lnSpc>
                <a:spcPct val="150000"/>
              </a:lnSpc>
            </a:pPr>
            <a:r>
              <a:rPr lang="ko-KR" altLang="en-US" sz="1800" dirty="0"/>
              <a:t>발급 여부</a:t>
            </a:r>
            <a:endParaRPr lang="en-US" altLang="ko-KR" sz="1800" dirty="0"/>
          </a:p>
        </p:txBody>
      </p:sp>
      <p:sp>
        <p:nvSpPr>
          <p:cNvPr id="44" name="자유형: 도형 43">
            <a:extLst>
              <a:ext uri="{FF2B5EF4-FFF2-40B4-BE49-F238E27FC236}">
                <a16:creationId xmlns:a16="http://schemas.microsoft.com/office/drawing/2014/main" id="{A22284F6-341C-4591-B6B3-4100FAEF1EFB}"/>
              </a:ext>
            </a:extLst>
          </p:cNvPr>
          <p:cNvSpPr/>
          <p:nvPr/>
        </p:nvSpPr>
        <p:spPr>
          <a:xfrm>
            <a:off x="3839593" y="2210442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45" name="자유형: 도형 44">
            <a:extLst>
              <a:ext uri="{FF2B5EF4-FFF2-40B4-BE49-F238E27FC236}">
                <a16:creationId xmlns:a16="http://schemas.microsoft.com/office/drawing/2014/main" id="{F420AB52-9AE6-4CC3-A7E7-D0FCC06D3776}"/>
              </a:ext>
            </a:extLst>
          </p:cNvPr>
          <p:cNvSpPr/>
          <p:nvPr/>
        </p:nvSpPr>
        <p:spPr>
          <a:xfrm>
            <a:off x="3811372" y="2202211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B88BD19-570B-4BF2-853E-A979972B7AF6}"/>
              </a:ext>
            </a:extLst>
          </p:cNvPr>
          <p:cNvSpPr txBox="1"/>
          <p:nvPr/>
        </p:nvSpPr>
        <p:spPr>
          <a:xfrm>
            <a:off x="3827149" y="2250546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02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3674D63-E934-4E41-84FD-2D77EDFA9B85}"/>
              </a:ext>
            </a:extLst>
          </p:cNvPr>
          <p:cNvSpPr txBox="1"/>
          <p:nvPr/>
        </p:nvSpPr>
        <p:spPr>
          <a:xfrm>
            <a:off x="4028630" y="2539095"/>
            <a:ext cx="20024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sz="1800" dirty="0"/>
              <a:t>수급 받을 수 있는 </a:t>
            </a:r>
            <a:endParaRPr lang="en-US" altLang="ko-KR" sz="1800" dirty="0"/>
          </a:p>
          <a:p>
            <a:pPr>
              <a:lnSpc>
                <a:spcPct val="150000"/>
              </a:lnSpc>
            </a:pPr>
            <a:r>
              <a:rPr lang="ko-KR" altLang="en-US" sz="1800" dirty="0"/>
              <a:t>최소 단위 물량 확인</a:t>
            </a:r>
            <a:endParaRPr lang="en-US" altLang="ko-KR" sz="1800" dirty="0"/>
          </a:p>
        </p:txBody>
      </p:sp>
      <p:sp>
        <p:nvSpPr>
          <p:cNvPr id="49" name="자유형: 도형 48">
            <a:extLst>
              <a:ext uri="{FF2B5EF4-FFF2-40B4-BE49-F238E27FC236}">
                <a16:creationId xmlns:a16="http://schemas.microsoft.com/office/drawing/2014/main" id="{AE5BE4A6-2805-4A37-A402-1CC70C77D539}"/>
              </a:ext>
            </a:extLst>
          </p:cNvPr>
          <p:cNvSpPr/>
          <p:nvPr/>
        </p:nvSpPr>
        <p:spPr>
          <a:xfrm>
            <a:off x="6496321" y="2210442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0" name="자유형: 도형 49">
            <a:extLst>
              <a:ext uri="{FF2B5EF4-FFF2-40B4-BE49-F238E27FC236}">
                <a16:creationId xmlns:a16="http://schemas.microsoft.com/office/drawing/2014/main" id="{1865D3E5-6418-4171-9961-8A60D48E3D9D}"/>
              </a:ext>
            </a:extLst>
          </p:cNvPr>
          <p:cNvSpPr/>
          <p:nvPr/>
        </p:nvSpPr>
        <p:spPr>
          <a:xfrm>
            <a:off x="6468100" y="2202211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AF3910A-E76E-44FF-9E44-457C0DFC195C}"/>
              </a:ext>
            </a:extLst>
          </p:cNvPr>
          <p:cNvSpPr txBox="1"/>
          <p:nvPr/>
        </p:nvSpPr>
        <p:spPr>
          <a:xfrm>
            <a:off x="6483877" y="2250546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03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8B41AE2-EA50-4343-8631-36A95910885B}"/>
              </a:ext>
            </a:extLst>
          </p:cNvPr>
          <p:cNvSpPr txBox="1"/>
          <p:nvPr/>
        </p:nvSpPr>
        <p:spPr>
          <a:xfrm>
            <a:off x="7031175" y="2850515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r>
              <a:rPr lang="ko-KR" altLang="en-US" sz="1800" dirty="0"/>
              <a:t>배송비 확인</a:t>
            </a:r>
            <a:endParaRPr lang="en-US" altLang="ko-KR" sz="1800" dirty="0"/>
          </a:p>
        </p:txBody>
      </p:sp>
      <p:sp>
        <p:nvSpPr>
          <p:cNvPr id="54" name="자유형: 도형 53">
            <a:extLst>
              <a:ext uri="{FF2B5EF4-FFF2-40B4-BE49-F238E27FC236}">
                <a16:creationId xmlns:a16="http://schemas.microsoft.com/office/drawing/2014/main" id="{7EAF4D2C-2D11-4C01-ADDA-52FEC82AA078}"/>
              </a:ext>
            </a:extLst>
          </p:cNvPr>
          <p:cNvSpPr/>
          <p:nvPr/>
        </p:nvSpPr>
        <p:spPr>
          <a:xfrm>
            <a:off x="1192390" y="4279586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ko-KR" altLang="en-US" dirty="0"/>
          </a:p>
        </p:txBody>
      </p:sp>
      <p:sp>
        <p:nvSpPr>
          <p:cNvPr id="55" name="자유형: 도형 54">
            <a:extLst>
              <a:ext uri="{FF2B5EF4-FFF2-40B4-BE49-F238E27FC236}">
                <a16:creationId xmlns:a16="http://schemas.microsoft.com/office/drawing/2014/main" id="{71FD75F1-7C05-4564-9BF5-03BC3B8E71A1}"/>
              </a:ext>
            </a:extLst>
          </p:cNvPr>
          <p:cNvSpPr/>
          <p:nvPr/>
        </p:nvSpPr>
        <p:spPr>
          <a:xfrm>
            <a:off x="1164169" y="4271355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E79DEA8-A7DF-4C57-B142-4B1FAF3FF7FA}"/>
              </a:ext>
            </a:extLst>
          </p:cNvPr>
          <p:cNvSpPr txBox="1"/>
          <p:nvPr/>
        </p:nvSpPr>
        <p:spPr>
          <a:xfrm>
            <a:off x="1179946" y="4319690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06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6AFD684-00A5-4C6F-889C-9C1991F244A9}"/>
              </a:ext>
            </a:extLst>
          </p:cNvPr>
          <p:cNvSpPr txBox="1"/>
          <p:nvPr/>
        </p:nvSpPr>
        <p:spPr>
          <a:xfrm>
            <a:off x="1579350" y="4608239"/>
            <a:ext cx="14638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sz="1800" dirty="0"/>
              <a:t>고객 클레임시</a:t>
            </a:r>
            <a:endParaRPr lang="en-US" altLang="ko-KR" sz="1800" dirty="0"/>
          </a:p>
          <a:p>
            <a:pPr algn="ctr">
              <a:lnSpc>
                <a:spcPct val="150000"/>
              </a:lnSpc>
            </a:pPr>
            <a:r>
              <a:rPr lang="ko-KR" altLang="en-US" sz="1800" dirty="0"/>
              <a:t>책임 여부</a:t>
            </a:r>
            <a:endParaRPr lang="en-US" altLang="ko-KR" sz="1800" dirty="0"/>
          </a:p>
        </p:txBody>
      </p:sp>
      <p:sp>
        <p:nvSpPr>
          <p:cNvPr id="59" name="자유형: 도형 58">
            <a:extLst>
              <a:ext uri="{FF2B5EF4-FFF2-40B4-BE49-F238E27FC236}">
                <a16:creationId xmlns:a16="http://schemas.microsoft.com/office/drawing/2014/main" id="{F2BFEA7E-28FE-4E52-981E-12766439F42C}"/>
              </a:ext>
            </a:extLst>
          </p:cNvPr>
          <p:cNvSpPr/>
          <p:nvPr/>
        </p:nvSpPr>
        <p:spPr>
          <a:xfrm>
            <a:off x="3839593" y="4279586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0" name="자유형: 도형 59">
            <a:extLst>
              <a:ext uri="{FF2B5EF4-FFF2-40B4-BE49-F238E27FC236}">
                <a16:creationId xmlns:a16="http://schemas.microsoft.com/office/drawing/2014/main" id="{625E33A5-F038-4584-B31A-9347ECDC4F66}"/>
              </a:ext>
            </a:extLst>
          </p:cNvPr>
          <p:cNvSpPr/>
          <p:nvPr/>
        </p:nvSpPr>
        <p:spPr>
          <a:xfrm>
            <a:off x="3811372" y="4271355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9D36497-F1FE-4460-AF2D-E63664998D66}"/>
              </a:ext>
            </a:extLst>
          </p:cNvPr>
          <p:cNvSpPr txBox="1"/>
          <p:nvPr/>
        </p:nvSpPr>
        <p:spPr>
          <a:xfrm>
            <a:off x="3827149" y="4319690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05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B577E6D-AC02-46AE-88FA-FB4F4DCB5D63}"/>
              </a:ext>
            </a:extLst>
          </p:cNvPr>
          <p:cNvSpPr txBox="1"/>
          <p:nvPr/>
        </p:nvSpPr>
        <p:spPr>
          <a:xfrm>
            <a:off x="4212446" y="4919658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r>
              <a:rPr lang="ko-KR" altLang="en-US" sz="1800" dirty="0"/>
              <a:t>재고 처리 방법</a:t>
            </a:r>
            <a:endParaRPr lang="en-US" altLang="ko-KR" sz="1800" dirty="0"/>
          </a:p>
        </p:txBody>
      </p:sp>
      <p:sp>
        <p:nvSpPr>
          <p:cNvPr id="64" name="자유형: 도형 63">
            <a:extLst>
              <a:ext uri="{FF2B5EF4-FFF2-40B4-BE49-F238E27FC236}">
                <a16:creationId xmlns:a16="http://schemas.microsoft.com/office/drawing/2014/main" id="{DB506DE2-0845-4D2E-96DE-6339FE476A92}"/>
              </a:ext>
            </a:extLst>
          </p:cNvPr>
          <p:cNvSpPr/>
          <p:nvPr/>
        </p:nvSpPr>
        <p:spPr>
          <a:xfrm>
            <a:off x="6496321" y="4279586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5" name="자유형: 도형 64">
            <a:extLst>
              <a:ext uri="{FF2B5EF4-FFF2-40B4-BE49-F238E27FC236}">
                <a16:creationId xmlns:a16="http://schemas.microsoft.com/office/drawing/2014/main" id="{B0A32E2C-2A3A-4927-ADDE-A24C453B8A68}"/>
              </a:ext>
            </a:extLst>
          </p:cNvPr>
          <p:cNvSpPr/>
          <p:nvPr/>
        </p:nvSpPr>
        <p:spPr>
          <a:xfrm>
            <a:off x="6468100" y="4271355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0358B6C-996B-41F0-86DA-CF31DE51878D}"/>
              </a:ext>
            </a:extLst>
          </p:cNvPr>
          <p:cNvSpPr txBox="1"/>
          <p:nvPr/>
        </p:nvSpPr>
        <p:spPr>
          <a:xfrm>
            <a:off x="6483877" y="4319690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04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780A5B2-B5DC-4B7D-9067-E5A24D2E0BA7}"/>
              </a:ext>
            </a:extLst>
          </p:cNvPr>
          <p:cNvSpPr txBox="1"/>
          <p:nvPr/>
        </p:nvSpPr>
        <p:spPr>
          <a:xfrm>
            <a:off x="6887431" y="4799319"/>
            <a:ext cx="152157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1800" dirty="0"/>
              <a:t>A/S </a:t>
            </a:r>
            <a:r>
              <a:rPr lang="ko-KR" altLang="en-US" sz="1800" dirty="0"/>
              <a:t>여부 확인</a:t>
            </a:r>
            <a:endParaRPr lang="en-US" altLang="ko-KR" sz="1800" dirty="0"/>
          </a:p>
        </p:txBody>
      </p:sp>
      <p:sp>
        <p:nvSpPr>
          <p:cNvPr id="107" name="이등변 삼각형 106">
            <a:extLst>
              <a:ext uri="{FF2B5EF4-FFF2-40B4-BE49-F238E27FC236}">
                <a16:creationId xmlns:a16="http://schemas.microsoft.com/office/drawing/2014/main" id="{3301E20B-543B-45E1-AFF7-98AD3C32D918}"/>
              </a:ext>
            </a:extLst>
          </p:cNvPr>
          <p:cNvSpPr/>
          <p:nvPr/>
        </p:nvSpPr>
        <p:spPr>
          <a:xfrm rot="5400000">
            <a:off x="3553357" y="2942657"/>
            <a:ext cx="129543" cy="8286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8" name="이등변 삼각형 107">
            <a:extLst>
              <a:ext uri="{FF2B5EF4-FFF2-40B4-BE49-F238E27FC236}">
                <a16:creationId xmlns:a16="http://schemas.microsoft.com/office/drawing/2014/main" id="{61514529-4BDD-426D-89CF-2E1D69E13B06}"/>
              </a:ext>
            </a:extLst>
          </p:cNvPr>
          <p:cNvSpPr/>
          <p:nvPr/>
        </p:nvSpPr>
        <p:spPr>
          <a:xfrm rot="5400000">
            <a:off x="6214231" y="2936165"/>
            <a:ext cx="129543" cy="8286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9" name="이등변 삼각형 108">
            <a:extLst>
              <a:ext uri="{FF2B5EF4-FFF2-40B4-BE49-F238E27FC236}">
                <a16:creationId xmlns:a16="http://schemas.microsoft.com/office/drawing/2014/main" id="{7C3CBBD6-6F71-4021-A512-9FCDDC2D6ED7}"/>
              </a:ext>
            </a:extLst>
          </p:cNvPr>
          <p:cNvSpPr/>
          <p:nvPr/>
        </p:nvSpPr>
        <p:spPr>
          <a:xfrm rot="10800000">
            <a:off x="7564753" y="4020618"/>
            <a:ext cx="129543" cy="8286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0" name="이등변 삼각형 109">
            <a:extLst>
              <a:ext uri="{FF2B5EF4-FFF2-40B4-BE49-F238E27FC236}">
                <a16:creationId xmlns:a16="http://schemas.microsoft.com/office/drawing/2014/main" id="{39B9E404-9846-4455-9E1B-235B9AE58E3D}"/>
              </a:ext>
            </a:extLst>
          </p:cNvPr>
          <p:cNvSpPr/>
          <p:nvPr/>
        </p:nvSpPr>
        <p:spPr>
          <a:xfrm rot="16200000">
            <a:off x="6189772" y="5094518"/>
            <a:ext cx="129543" cy="8286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1" name="이등변 삼각형 110">
            <a:extLst>
              <a:ext uri="{FF2B5EF4-FFF2-40B4-BE49-F238E27FC236}">
                <a16:creationId xmlns:a16="http://schemas.microsoft.com/office/drawing/2014/main" id="{40031196-5E94-43D3-8888-2FCB126CBC09}"/>
              </a:ext>
            </a:extLst>
          </p:cNvPr>
          <p:cNvSpPr/>
          <p:nvPr/>
        </p:nvSpPr>
        <p:spPr>
          <a:xfrm rot="16200000">
            <a:off x="3559865" y="5094518"/>
            <a:ext cx="129543" cy="8286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C02436CC-1970-423B-87E8-F0733A780B66}"/>
              </a:ext>
            </a:extLst>
          </p:cNvPr>
          <p:cNvSpPr txBox="1"/>
          <p:nvPr/>
        </p:nvSpPr>
        <p:spPr>
          <a:xfrm>
            <a:off x="3627958" y="1356072"/>
            <a:ext cx="2650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 algn="l"/>
            <a:r>
              <a:rPr lang="ko-KR" altLang="en-US" dirty="0"/>
              <a:t>공급처 </a:t>
            </a:r>
            <a:r>
              <a:rPr lang="ko-KR" altLang="en-US" dirty="0" err="1"/>
              <a:t>선정시</a:t>
            </a:r>
            <a:r>
              <a:rPr lang="ko-KR" altLang="en-US" dirty="0"/>
              <a:t> 주의 사항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38B69A8-6CEC-435B-9183-AA5CE3E652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35</a:t>
            </a:fld>
            <a:endParaRPr lang="ko-KR" altLang="en-US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96CDD0F5-0F39-4297-9873-9F77ED8DDE7B}"/>
              </a:ext>
            </a:extLst>
          </p:cNvPr>
          <p:cNvSpPr/>
          <p:nvPr/>
        </p:nvSpPr>
        <p:spPr>
          <a:xfrm>
            <a:off x="1291111" y="267567"/>
            <a:ext cx="29851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1-2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초기 공급처 </a:t>
            </a:r>
            <a:r>
              <a:rPr lang="ko-KR" altLang="en-US" sz="200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컨택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09691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6" name="직선 연결선 105">
            <a:extLst>
              <a:ext uri="{FF2B5EF4-FFF2-40B4-BE49-F238E27FC236}">
                <a16:creationId xmlns:a16="http://schemas.microsoft.com/office/drawing/2014/main" id="{486D91D0-9CBF-45C6-8D87-43493AA98E75}"/>
              </a:ext>
            </a:extLst>
          </p:cNvPr>
          <p:cNvCxnSpPr>
            <a:cxnSpLocks/>
          </p:cNvCxnSpPr>
          <p:nvPr/>
        </p:nvCxnSpPr>
        <p:spPr>
          <a:xfrm>
            <a:off x="7629525" y="3031715"/>
            <a:ext cx="0" cy="2148109"/>
          </a:xfrm>
          <a:prstGeom prst="line">
            <a:avLst/>
          </a:prstGeom>
          <a:ln w="19050">
            <a:solidFill>
              <a:srgbClr val="C5C6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>
            <a:extLst>
              <a:ext uri="{FF2B5EF4-FFF2-40B4-BE49-F238E27FC236}">
                <a16:creationId xmlns:a16="http://schemas.microsoft.com/office/drawing/2014/main" id="{E9C36829-071F-4C69-952D-D08867B54399}"/>
              </a:ext>
            </a:extLst>
          </p:cNvPr>
          <p:cNvCxnSpPr>
            <a:cxnSpLocks/>
          </p:cNvCxnSpPr>
          <p:nvPr/>
        </p:nvCxnSpPr>
        <p:spPr>
          <a:xfrm>
            <a:off x="2638425" y="5179824"/>
            <a:ext cx="4976841" cy="0"/>
          </a:xfrm>
          <a:prstGeom prst="line">
            <a:avLst/>
          </a:prstGeom>
          <a:ln w="19050">
            <a:solidFill>
              <a:srgbClr val="C5C6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33D47D14-F8FE-4520-ABDB-9D14A4BC8469}"/>
              </a:ext>
            </a:extLst>
          </p:cNvPr>
          <p:cNvCxnSpPr/>
          <p:nvPr/>
        </p:nvCxnSpPr>
        <p:spPr>
          <a:xfrm>
            <a:off x="2343150" y="3123994"/>
            <a:ext cx="5372100" cy="0"/>
          </a:xfrm>
          <a:prstGeom prst="line">
            <a:avLst/>
          </a:prstGeom>
          <a:ln w="19050">
            <a:solidFill>
              <a:srgbClr val="C5C6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3" name="자유형: 도형 32">
            <a:extLst>
              <a:ext uri="{FF2B5EF4-FFF2-40B4-BE49-F238E27FC236}">
                <a16:creationId xmlns:a16="http://schemas.microsoft.com/office/drawing/2014/main" id="{A4B4A8FD-38A8-470F-B48F-68E69E8DB47B}"/>
              </a:ext>
            </a:extLst>
          </p:cNvPr>
          <p:cNvSpPr/>
          <p:nvPr/>
        </p:nvSpPr>
        <p:spPr>
          <a:xfrm>
            <a:off x="1192390" y="2258067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1" name="자유형: 도형 30">
            <a:extLst>
              <a:ext uri="{FF2B5EF4-FFF2-40B4-BE49-F238E27FC236}">
                <a16:creationId xmlns:a16="http://schemas.microsoft.com/office/drawing/2014/main" id="{63394D55-6302-4FBB-8F97-B3CBF73D3F4D}"/>
              </a:ext>
            </a:extLst>
          </p:cNvPr>
          <p:cNvSpPr/>
          <p:nvPr/>
        </p:nvSpPr>
        <p:spPr>
          <a:xfrm>
            <a:off x="1164169" y="2249836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5BD2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B4AB722-428F-4798-A56E-583991B54ABE}"/>
              </a:ext>
            </a:extLst>
          </p:cNvPr>
          <p:cNvSpPr txBox="1"/>
          <p:nvPr/>
        </p:nvSpPr>
        <p:spPr>
          <a:xfrm>
            <a:off x="1179946" y="2298171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01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543062A-310E-40B2-AFF0-010E04B93D09}"/>
              </a:ext>
            </a:extLst>
          </p:cNvPr>
          <p:cNvSpPr txBox="1"/>
          <p:nvPr/>
        </p:nvSpPr>
        <p:spPr>
          <a:xfrm>
            <a:off x="1626254" y="2601014"/>
            <a:ext cx="1463862" cy="882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sz="1800" dirty="0"/>
              <a:t>사업자 등록증</a:t>
            </a:r>
            <a:endParaRPr lang="en-US" altLang="ko-KR" sz="1800" dirty="0"/>
          </a:p>
          <a:p>
            <a:pPr algn="ctr">
              <a:lnSpc>
                <a:spcPct val="150000"/>
              </a:lnSpc>
            </a:pPr>
            <a:r>
              <a:rPr lang="ko-KR" altLang="en-US" sz="1800" dirty="0"/>
              <a:t>확인</a:t>
            </a:r>
            <a:endParaRPr lang="en-US" altLang="ko-KR" sz="1800" dirty="0"/>
          </a:p>
        </p:txBody>
      </p:sp>
      <p:sp>
        <p:nvSpPr>
          <p:cNvPr id="44" name="자유형: 도형 43">
            <a:extLst>
              <a:ext uri="{FF2B5EF4-FFF2-40B4-BE49-F238E27FC236}">
                <a16:creationId xmlns:a16="http://schemas.microsoft.com/office/drawing/2014/main" id="{A22284F6-341C-4591-B6B3-4100FAEF1EFB}"/>
              </a:ext>
            </a:extLst>
          </p:cNvPr>
          <p:cNvSpPr/>
          <p:nvPr/>
        </p:nvSpPr>
        <p:spPr>
          <a:xfrm>
            <a:off x="3839593" y="2258067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45" name="자유형: 도형 44">
            <a:extLst>
              <a:ext uri="{FF2B5EF4-FFF2-40B4-BE49-F238E27FC236}">
                <a16:creationId xmlns:a16="http://schemas.microsoft.com/office/drawing/2014/main" id="{F420AB52-9AE6-4CC3-A7E7-D0FCC06D3776}"/>
              </a:ext>
            </a:extLst>
          </p:cNvPr>
          <p:cNvSpPr/>
          <p:nvPr/>
        </p:nvSpPr>
        <p:spPr>
          <a:xfrm>
            <a:off x="3811372" y="2249836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5BD2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B88BD19-570B-4BF2-853E-A979972B7AF6}"/>
              </a:ext>
            </a:extLst>
          </p:cNvPr>
          <p:cNvSpPr txBox="1"/>
          <p:nvPr/>
        </p:nvSpPr>
        <p:spPr>
          <a:xfrm>
            <a:off x="3827149" y="2298171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02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3674D63-E934-4E41-84FD-2D77EDFA9B85}"/>
              </a:ext>
            </a:extLst>
          </p:cNvPr>
          <p:cNvSpPr txBox="1"/>
          <p:nvPr/>
        </p:nvSpPr>
        <p:spPr>
          <a:xfrm>
            <a:off x="4206991" y="2726989"/>
            <a:ext cx="1531188" cy="466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sz="1800" dirty="0"/>
              <a:t>통장 사본 확인</a:t>
            </a:r>
            <a:endParaRPr lang="en-US" altLang="ko-KR" sz="1800" dirty="0"/>
          </a:p>
        </p:txBody>
      </p:sp>
      <p:sp>
        <p:nvSpPr>
          <p:cNvPr id="49" name="자유형: 도형 48">
            <a:extLst>
              <a:ext uri="{FF2B5EF4-FFF2-40B4-BE49-F238E27FC236}">
                <a16:creationId xmlns:a16="http://schemas.microsoft.com/office/drawing/2014/main" id="{AE5BE4A6-2805-4A37-A402-1CC70C77D539}"/>
              </a:ext>
            </a:extLst>
          </p:cNvPr>
          <p:cNvSpPr/>
          <p:nvPr/>
        </p:nvSpPr>
        <p:spPr>
          <a:xfrm>
            <a:off x="6496321" y="2258067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0" name="자유형: 도형 49">
            <a:extLst>
              <a:ext uri="{FF2B5EF4-FFF2-40B4-BE49-F238E27FC236}">
                <a16:creationId xmlns:a16="http://schemas.microsoft.com/office/drawing/2014/main" id="{1865D3E5-6418-4171-9961-8A60D48E3D9D}"/>
              </a:ext>
            </a:extLst>
          </p:cNvPr>
          <p:cNvSpPr/>
          <p:nvPr/>
        </p:nvSpPr>
        <p:spPr>
          <a:xfrm>
            <a:off x="6468100" y="2249836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5BD2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AF3910A-E76E-44FF-9E44-457C0DFC195C}"/>
              </a:ext>
            </a:extLst>
          </p:cNvPr>
          <p:cNvSpPr txBox="1"/>
          <p:nvPr/>
        </p:nvSpPr>
        <p:spPr>
          <a:xfrm>
            <a:off x="6483877" y="2298171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03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8B41AE2-EA50-4343-8631-36A95910885B}"/>
              </a:ext>
            </a:extLst>
          </p:cNvPr>
          <p:cNvSpPr txBox="1"/>
          <p:nvPr/>
        </p:nvSpPr>
        <p:spPr>
          <a:xfrm>
            <a:off x="6987154" y="2692193"/>
            <a:ext cx="1261884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r>
              <a:rPr lang="ko-KR" altLang="en-US" sz="1800" dirty="0"/>
              <a:t>세금 계산서</a:t>
            </a:r>
            <a:endParaRPr lang="en-US" altLang="ko-KR" sz="1800" dirty="0"/>
          </a:p>
          <a:p>
            <a:pPr algn="ctr">
              <a:lnSpc>
                <a:spcPct val="150000"/>
              </a:lnSpc>
            </a:pPr>
            <a:r>
              <a:rPr lang="ko-KR" altLang="en-US" sz="1800" dirty="0"/>
              <a:t>발급 요청</a:t>
            </a:r>
            <a:endParaRPr lang="en-US" altLang="ko-KR" sz="1800" dirty="0"/>
          </a:p>
        </p:txBody>
      </p:sp>
      <p:sp>
        <p:nvSpPr>
          <p:cNvPr id="59" name="자유형: 도형 58">
            <a:extLst>
              <a:ext uri="{FF2B5EF4-FFF2-40B4-BE49-F238E27FC236}">
                <a16:creationId xmlns:a16="http://schemas.microsoft.com/office/drawing/2014/main" id="{F2BFEA7E-28FE-4E52-981E-12766439F42C}"/>
              </a:ext>
            </a:extLst>
          </p:cNvPr>
          <p:cNvSpPr/>
          <p:nvPr/>
        </p:nvSpPr>
        <p:spPr>
          <a:xfrm>
            <a:off x="2525143" y="4327211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0" name="자유형: 도형 59">
            <a:extLst>
              <a:ext uri="{FF2B5EF4-FFF2-40B4-BE49-F238E27FC236}">
                <a16:creationId xmlns:a16="http://schemas.microsoft.com/office/drawing/2014/main" id="{625E33A5-F038-4584-B31A-9347ECDC4F66}"/>
              </a:ext>
            </a:extLst>
          </p:cNvPr>
          <p:cNvSpPr/>
          <p:nvPr/>
        </p:nvSpPr>
        <p:spPr>
          <a:xfrm>
            <a:off x="2496922" y="4318980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5BD2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9D36497-F1FE-4460-AF2D-E63664998D66}"/>
              </a:ext>
            </a:extLst>
          </p:cNvPr>
          <p:cNvSpPr txBox="1"/>
          <p:nvPr/>
        </p:nvSpPr>
        <p:spPr>
          <a:xfrm>
            <a:off x="2512699" y="4367315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05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B577E6D-AC02-46AE-88FA-FB4F4DCB5D63}"/>
              </a:ext>
            </a:extLst>
          </p:cNvPr>
          <p:cNvSpPr txBox="1"/>
          <p:nvPr/>
        </p:nvSpPr>
        <p:spPr>
          <a:xfrm>
            <a:off x="2721552" y="4686263"/>
            <a:ext cx="18004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sz="1800" dirty="0"/>
              <a:t>제품 </a:t>
            </a:r>
            <a:r>
              <a:rPr lang="ko-KR" altLang="en-US" sz="1800" dirty="0" err="1"/>
              <a:t>입고시</a:t>
            </a:r>
            <a:endParaRPr lang="en-US" altLang="ko-KR" sz="1800" dirty="0"/>
          </a:p>
          <a:p>
            <a:pPr algn="ctr">
              <a:lnSpc>
                <a:spcPct val="150000"/>
              </a:lnSpc>
            </a:pPr>
            <a:r>
              <a:rPr lang="ko-KR" altLang="en-US" sz="1800" dirty="0"/>
              <a:t>상태 및 수량 확인</a:t>
            </a:r>
            <a:endParaRPr lang="en-US" altLang="ko-KR" sz="1800" dirty="0"/>
          </a:p>
        </p:txBody>
      </p:sp>
      <p:sp>
        <p:nvSpPr>
          <p:cNvPr id="64" name="자유형: 도형 63">
            <a:extLst>
              <a:ext uri="{FF2B5EF4-FFF2-40B4-BE49-F238E27FC236}">
                <a16:creationId xmlns:a16="http://schemas.microsoft.com/office/drawing/2014/main" id="{DB506DE2-0845-4D2E-96DE-6339FE476A92}"/>
              </a:ext>
            </a:extLst>
          </p:cNvPr>
          <p:cNvSpPr/>
          <p:nvPr/>
        </p:nvSpPr>
        <p:spPr>
          <a:xfrm>
            <a:off x="5181871" y="4327211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5" name="자유형: 도형 64">
            <a:extLst>
              <a:ext uri="{FF2B5EF4-FFF2-40B4-BE49-F238E27FC236}">
                <a16:creationId xmlns:a16="http://schemas.microsoft.com/office/drawing/2014/main" id="{B0A32E2C-2A3A-4927-ADDE-A24C453B8A68}"/>
              </a:ext>
            </a:extLst>
          </p:cNvPr>
          <p:cNvSpPr/>
          <p:nvPr/>
        </p:nvSpPr>
        <p:spPr>
          <a:xfrm>
            <a:off x="5153650" y="4318980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5BD2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0358B6C-996B-41F0-86DA-CF31DE51878D}"/>
              </a:ext>
            </a:extLst>
          </p:cNvPr>
          <p:cNvSpPr txBox="1"/>
          <p:nvPr/>
        </p:nvSpPr>
        <p:spPr>
          <a:xfrm>
            <a:off x="5169427" y="4367315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04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780A5B2-B5DC-4B7D-9067-E5A24D2E0BA7}"/>
              </a:ext>
            </a:extLst>
          </p:cNvPr>
          <p:cNvSpPr txBox="1"/>
          <p:nvPr/>
        </p:nvSpPr>
        <p:spPr>
          <a:xfrm>
            <a:off x="5648060" y="4677593"/>
            <a:ext cx="1261884" cy="882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1800" dirty="0"/>
              <a:t>거래 명세서</a:t>
            </a:r>
            <a:endParaRPr lang="en-US" altLang="ko-KR" sz="1800" dirty="0"/>
          </a:p>
          <a:p>
            <a:pPr algn="ctr">
              <a:lnSpc>
                <a:spcPct val="150000"/>
              </a:lnSpc>
            </a:pPr>
            <a:r>
              <a:rPr lang="ko-KR" altLang="en-US" sz="1800" dirty="0"/>
              <a:t>동봉 요청</a:t>
            </a:r>
            <a:endParaRPr lang="en-US" altLang="ko-KR" sz="1800" dirty="0"/>
          </a:p>
        </p:txBody>
      </p:sp>
      <p:sp>
        <p:nvSpPr>
          <p:cNvPr id="107" name="이등변 삼각형 106">
            <a:extLst>
              <a:ext uri="{FF2B5EF4-FFF2-40B4-BE49-F238E27FC236}">
                <a16:creationId xmlns:a16="http://schemas.microsoft.com/office/drawing/2014/main" id="{3301E20B-543B-45E1-AFF7-98AD3C32D918}"/>
              </a:ext>
            </a:extLst>
          </p:cNvPr>
          <p:cNvSpPr/>
          <p:nvPr/>
        </p:nvSpPr>
        <p:spPr>
          <a:xfrm rot="5400000">
            <a:off x="3553357" y="3082561"/>
            <a:ext cx="129543" cy="8286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8" name="이등변 삼각형 107">
            <a:extLst>
              <a:ext uri="{FF2B5EF4-FFF2-40B4-BE49-F238E27FC236}">
                <a16:creationId xmlns:a16="http://schemas.microsoft.com/office/drawing/2014/main" id="{61514529-4BDD-426D-89CF-2E1D69E13B06}"/>
              </a:ext>
            </a:extLst>
          </p:cNvPr>
          <p:cNvSpPr/>
          <p:nvPr/>
        </p:nvSpPr>
        <p:spPr>
          <a:xfrm rot="5400000">
            <a:off x="6214231" y="3076069"/>
            <a:ext cx="129543" cy="8286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9" name="이등변 삼각형 108">
            <a:extLst>
              <a:ext uri="{FF2B5EF4-FFF2-40B4-BE49-F238E27FC236}">
                <a16:creationId xmlns:a16="http://schemas.microsoft.com/office/drawing/2014/main" id="{7C3CBBD6-6F71-4021-A512-9FCDDC2D6ED7}"/>
              </a:ext>
            </a:extLst>
          </p:cNvPr>
          <p:cNvSpPr/>
          <p:nvPr/>
        </p:nvSpPr>
        <p:spPr>
          <a:xfrm rot="10800000">
            <a:off x="7564753" y="4459171"/>
            <a:ext cx="129543" cy="8286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0" name="이등변 삼각형 109">
            <a:extLst>
              <a:ext uri="{FF2B5EF4-FFF2-40B4-BE49-F238E27FC236}">
                <a16:creationId xmlns:a16="http://schemas.microsoft.com/office/drawing/2014/main" id="{39B9E404-9846-4455-9E1B-235B9AE58E3D}"/>
              </a:ext>
            </a:extLst>
          </p:cNvPr>
          <p:cNvSpPr/>
          <p:nvPr/>
        </p:nvSpPr>
        <p:spPr>
          <a:xfrm rot="16200000">
            <a:off x="4875322" y="5142143"/>
            <a:ext cx="129543" cy="8286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8F98C75-9707-4BEC-AD54-AB823291ED0E}"/>
              </a:ext>
            </a:extLst>
          </p:cNvPr>
          <p:cNvSpPr txBox="1"/>
          <p:nvPr/>
        </p:nvSpPr>
        <p:spPr>
          <a:xfrm>
            <a:off x="2956300" y="1453955"/>
            <a:ext cx="3993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r>
              <a: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공급처 선정 후 제품 </a:t>
            </a:r>
            <a:r>
              <a:rPr lang="ko-KR" altLang="en-US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수급시</a:t>
            </a:r>
            <a:r>
              <a: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주의 사항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7ACC60C-11EC-4AF0-84ED-2C09B0F12B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36</a:t>
            </a:fld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9ED2AD15-0A91-4DCC-AFB7-7CCCCDD83F5E}"/>
              </a:ext>
            </a:extLst>
          </p:cNvPr>
          <p:cNvSpPr/>
          <p:nvPr/>
        </p:nvSpPr>
        <p:spPr>
          <a:xfrm>
            <a:off x="1291111" y="267567"/>
            <a:ext cx="29851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1-2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초기 공급처 </a:t>
            </a:r>
            <a:r>
              <a:rPr lang="ko-KR" altLang="en-US" sz="200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컨택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85603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FA99787-1E90-474C-B57F-F3DC3754F609}"/>
              </a:ext>
            </a:extLst>
          </p:cNvPr>
          <p:cNvSpPr/>
          <p:nvPr/>
        </p:nvSpPr>
        <p:spPr>
          <a:xfrm>
            <a:off x="1464235" y="267567"/>
            <a:ext cx="26693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2-2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판매 채널 선정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  <p:sp>
        <p:nvSpPr>
          <p:cNvPr id="20" name="Oval 43">
            <a:extLst>
              <a:ext uri="{FF2B5EF4-FFF2-40B4-BE49-F238E27FC236}">
                <a16:creationId xmlns:a16="http://schemas.microsoft.com/office/drawing/2014/main" id="{FC76E6C0-4AB2-4810-864F-AF298808F924}"/>
              </a:ext>
            </a:extLst>
          </p:cNvPr>
          <p:cNvSpPr/>
          <p:nvPr/>
        </p:nvSpPr>
        <p:spPr>
          <a:xfrm>
            <a:off x="2186603" y="2892648"/>
            <a:ext cx="1075325" cy="1075326"/>
          </a:xfrm>
          <a:prstGeom prst="ellipse">
            <a:avLst/>
          </a:prstGeom>
          <a:noFill/>
          <a:ln w="76200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21" name="Oval 44">
            <a:extLst>
              <a:ext uri="{FF2B5EF4-FFF2-40B4-BE49-F238E27FC236}">
                <a16:creationId xmlns:a16="http://schemas.microsoft.com/office/drawing/2014/main" id="{E23E8726-FF01-4B4B-B5EB-F732FE1BBA90}"/>
              </a:ext>
            </a:extLst>
          </p:cNvPr>
          <p:cNvSpPr/>
          <p:nvPr/>
        </p:nvSpPr>
        <p:spPr>
          <a:xfrm>
            <a:off x="2222932" y="2928977"/>
            <a:ext cx="1002668" cy="1002669"/>
          </a:xfrm>
          <a:prstGeom prst="ellipse">
            <a:avLst/>
          </a:prstGeom>
          <a:noFill/>
          <a:ln w="76200">
            <a:solidFill>
              <a:schemeClr val="bg1">
                <a:lumMod val="6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0E9FFD-93B6-49AE-BF34-79D9BBDEA861}"/>
              </a:ext>
            </a:extLst>
          </p:cNvPr>
          <p:cNvSpPr txBox="1"/>
          <p:nvPr/>
        </p:nvSpPr>
        <p:spPr>
          <a:xfrm>
            <a:off x="2288323" y="3103659"/>
            <a:ext cx="871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소셜</a:t>
            </a:r>
            <a:endParaRPr lang="en-US" altLang="ko-KR" spc="-6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커머스</a:t>
            </a:r>
          </a:p>
        </p:txBody>
      </p:sp>
      <p:sp>
        <p:nvSpPr>
          <p:cNvPr id="31" name="Oval 65">
            <a:extLst>
              <a:ext uri="{FF2B5EF4-FFF2-40B4-BE49-F238E27FC236}">
                <a16:creationId xmlns:a16="http://schemas.microsoft.com/office/drawing/2014/main" id="{51216740-5E7C-4B35-82A8-38E71FF4ACC9}"/>
              </a:ext>
            </a:extLst>
          </p:cNvPr>
          <p:cNvSpPr/>
          <p:nvPr/>
        </p:nvSpPr>
        <p:spPr>
          <a:xfrm>
            <a:off x="3645450" y="2892648"/>
            <a:ext cx="1075325" cy="1075326"/>
          </a:xfrm>
          <a:prstGeom prst="ellipse">
            <a:avLst/>
          </a:prstGeom>
          <a:noFill/>
          <a:ln w="76200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32" name="Oval 66">
            <a:extLst>
              <a:ext uri="{FF2B5EF4-FFF2-40B4-BE49-F238E27FC236}">
                <a16:creationId xmlns:a16="http://schemas.microsoft.com/office/drawing/2014/main" id="{045C14F6-B03A-44E6-AA39-47CF7B285044}"/>
              </a:ext>
            </a:extLst>
          </p:cNvPr>
          <p:cNvSpPr/>
          <p:nvPr/>
        </p:nvSpPr>
        <p:spPr>
          <a:xfrm>
            <a:off x="3681779" y="2928977"/>
            <a:ext cx="1002668" cy="1002669"/>
          </a:xfrm>
          <a:prstGeom prst="ellipse">
            <a:avLst/>
          </a:prstGeom>
          <a:noFill/>
          <a:ln w="76200">
            <a:solidFill>
              <a:schemeClr val="bg1">
                <a:lumMod val="6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E025332-07DB-4000-8BCB-CFC1686F453A}"/>
              </a:ext>
            </a:extLst>
          </p:cNvPr>
          <p:cNvSpPr txBox="1"/>
          <p:nvPr/>
        </p:nvSpPr>
        <p:spPr>
          <a:xfrm>
            <a:off x="3747170" y="3103659"/>
            <a:ext cx="871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종합</a:t>
            </a:r>
            <a:endParaRPr lang="en-US" altLang="ko-KR" spc="-6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쇼핑몰</a:t>
            </a:r>
          </a:p>
        </p:txBody>
      </p:sp>
      <p:sp>
        <p:nvSpPr>
          <p:cNvPr id="35" name="Oval 69">
            <a:extLst>
              <a:ext uri="{FF2B5EF4-FFF2-40B4-BE49-F238E27FC236}">
                <a16:creationId xmlns:a16="http://schemas.microsoft.com/office/drawing/2014/main" id="{B6EA3FB6-2FD2-4A62-A023-792395A37B6B}"/>
              </a:ext>
            </a:extLst>
          </p:cNvPr>
          <p:cNvSpPr/>
          <p:nvPr/>
        </p:nvSpPr>
        <p:spPr>
          <a:xfrm>
            <a:off x="5104297" y="2892648"/>
            <a:ext cx="1075325" cy="1075326"/>
          </a:xfrm>
          <a:prstGeom prst="ellipse">
            <a:avLst/>
          </a:prstGeom>
          <a:noFill/>
          <a:ln w="76200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36" name="Oval 70">
            <a:extLst>
              <a:ext uri="{FF2B5EF4-FFF2-40B4-BE49-F238E27FC236}">
                <a16:creationId xmlns:a16="http://schemas.microsoft.com/office/drawing/2014/main" id="{3CD6F38F-3C8C-4A78-82A6-FC1C52E4D598}"/>
              </a:ext>
            </a:extLst>
          </p:cNvPr>
          <p:cNvSpPr/>
          <p:nvPr/>
        </p:nvSpPr>
        <p:spPr>
          <a:xfrm>
            <a:off x="5140626" y="2928977"/>
            <a:ext cx="1002668" cy="1002669"/>
          </a:xfrm>
          <a:prstGeom prst="ellipse">
            <a:avLst/>
          </a:prstGeom>
          <a:noFill/>
          <a:ln w="76200">
            <a:solidFill>
              <a:schemeClr val="bg1">
                <a:lumMod val="6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7FD93A5-B983-4590-9ED3-DB55860A7E4E}"/>
              </a:ext>
            </a:extLst>
          </p:cNvPr>
          <p:cNvSpPr txBox="1"/>
          <p:nvPr/>
        </p:nvSpPr>
        <p:spPr>
          <a:xfrm>
            <a:off x="5206017" y="3242158"/>
            <a:ext cx="871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SNS</a:t>
            </a:r>
            <a:endParaRPr lang="ko-KR" altLang="en-US" spc="-6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39" name="Oval 73">
            <a:extLst>
              <a:ext uri="{FF2B5EF4-FFF2-40B4-BE49-F238E27FC236}">
                <a16:creationId xmlns:a16="http://schemas.microsoft.com/office/drawing/2014/main" id="{7BD74364-4D25-4A1B-B478-F8FAED9B57F6}"/>
              </a:ext>
            </a:extLst>
          </p:cNvPr>
          <p:cNvSpPr/>
          <p:nvPr/>
        </p:nvSpPr>
        <p:spPr>
          <a:xfrm>
            <a:off x="6563144" y="2893211"/>
            <a:ext cx="1075325" cy="1075326"/>
          </a:xfrm>
          <a:prstGeom prst="ellipse">
            <a:avLst/>
          </a:prstGeom>
          <a:noFill/>
          <a:ln w="76200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40" name="Oval 74">
            <a:hlinkClick r:id="rId2"/>
            <a:extLst>
              <a:ext uri="{FF2B5EF4-FFF2-40B4-BE49-F238E27FC236}">
                <a16:creationId xmlns:a16="http://schemas.microsoft.com/office/drawing/2014/main" id="{A855835B-4FF9-4701-8630-7B1CD4969FD2}"/>
              </a:ext>
            </a:extLst>
          </p:cNvPr>
          <p:cNvSpPr/>
          <p:nvPr/>
        </p:nvSpPr>
        <p:spPr>
          <a:xfrm>
            <a:off x="6599473" y="2929540"/>
            <a:ext cx="1002668" cy="1002669"/>
          </a:xfrm>
          <a:prstGeom prst="ellipse">
            <a:avLst/>
          </a:prstGeom>
          <a:noFill/>
          <a:ln w="76200">
            <a:solidFill>
              <a:schemeClr val="bg1">
                <a:lumMod val="6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E564675-5A66-424E-9780-58E262D7334E}"/>
              </a:ext>
            </a:extLst>
          </p:cNvPr>
          <p:cNvSpPr txBox="1"/>
          <p:nvPr/>
        </p:nvSpPr>
        <p:spPr>
          <a:xfrm>
            <a:off x="6664864" y="3242158"/>
            <a:ext cx="871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60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자사몰</a:t>
            </a:r>
            <a:endParaRPr lang="ko-KR" altLang="en-US" spc="-6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C911BB5-3BCA-4D13-B061-26E31E43BD42}"/>
              </a:ext>
            </a:extLst>
          </p:cNvPr>
          <p:cNvSpPr/>
          <p:nvPr/>
        </p:nvSpPr>
        <p:spPr>
          <a:xfrm>
            <a:off x="727756" y="2856320"/>
            <a:ext cx="1075325" cy="1075326"/>
          </a:xfrm>
          <a:prstGeom prst="ellipse">
            <a:avLst/>
          </a:prstGeom>
          <a:noFill/>
          <a:ln w="76200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4206C68-28F5-41D8-967E-17EA94628E61}"/>
              </a:ext>
            </a:extLst>
          </p:cNvPr>
          <p:cNvSpPr/>
          <p:nvPr/>
        </p:nvSpPr>
        <p:spPr>
          <a:xfrm>
            <a:off x="764085" y="2892649"/>
            <a:ext cx="1002668" cy="1002669"/>
          </a:xfrm>
          <a:prstGeom prst="ellipse">
            <a:avLst/>
          </a:prstGeom>
          <a:noFill/>
          <a:ln w="76200">
            <a:solidFill>
              <a:schemeClr val="bg1">
                <a:lumMod val="6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2E952F2-7B94-424F-93F3-A638571F0711}"/>
              </a:ext>
            </a:extLst>
          </p:cNvPr>
          <p:cNvSpPr txBox="1"/>
          <p:nvPr/>
        </p:nvSpPr>
        <p:spPr>
          <a:xfrm>
            <a:off x="829476" y="3103659"/>
            <a:ext cx="871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오픈</a:t>
            </a:r>
            <a:endParaRPr lang="en-US" altLang="ko-KR" spc="-6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마켓</a:t>
            </a:r>
          </a:p>
        </p:txBody>
      </p:sp>
      <p:sp>
        <p:nvSpPr>
          <p:cNvPr id="48" name="Oval 73">
            <a:extLst>
              <a:ext uri="{FF2B5EF4-FFF2-40B4-BE49-F238E27FC236}">
                <a16:creationId xmlns:a16="http://schemas.microsoft.com/office/drawing/2014/main" id="{5EF8EB90-664D-4523-81AC-C0D70A5EA457}"/>
              </a:ext>
            </a:extLst>
          </p:cNvPr>
          <p:cNvSpPr/>
          <p:nvPr/>
        </p:nvSpPr>
        <p:spPr>
          <a:xfrm>
            <a:off x="8021991" y="2892015"/>
            <a:ext cx="1075325" cy="1075326"/>
          </a:xfrm>
          <a:prstGeom prst="ellipse">
            <a:avLst/>
          </a:prstGeom>
          <a:noFill/>
          <a:ln w="76200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49" name="Oval 74">
            <a:extLst>
              <a:ext uri="{FF2B5EF4-FFF2-40B4-BE49-F238E27FC236}">
                <a16:creationId xmlns:a16="http://schemas.microsoft.com/office/drawing/2014/main" id="{464DA4E1-D888-4DA6-A5F8-86931B811417}"/>
              </a:ext>
            </a:extLst>
          </p:cNvPr>
          <p:cNvSpPr/>
          <p:nvPr/>
        </p:nvSpPr>
        <p:spPr>
          <a:xfrm>
            <a:off x="8058320" y="2928344"/>
            <a:ext cx="1002668" cy="1002669"/>
          </a:xfrm>
          <a:prstGeom prst="ellipse">
            <a:avLst/>
          </a:prstGeom>
          <a:noFill/>
          <a:ln w="76200">
            <a:solidFill>
              <a:schemeClr val="bg1">
                <a:lumMod val="6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DBF35BD-D7AF-44EF-B4D2-8B45E8218367}"/>
              </a:ext>
            </a:extLst>
          </p:cNvPr>
          <p:cNvSpPr txBox="1"/>
          <p:nvPr/>
        </p:nvSpPr>
        <p:spPr>
          <a:xfrm>
            <a:off x="8085611" y="3065559"/>
            <a:ext cx="973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해외</a:t>
            </a:r>
            <a:endParaRPr lang="en-US" altLang="ko-KR" spc="-6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오픈마켓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969A27-AB17-4868-B18D-63ACE0552B30}"/>
              </a:ext>
            </a:extLst>
          </p:cNvPr>
          <p:cNvGrpSpPr/>
          <p:nvPr/>
        </p:nvGrpSpPr>
        <p:grpSpPr>
          <a:xfrm>
            <a:off x="696066" y="4106328"/>
            <a:ext cx="1338586" cy="1609077"/>
            <a:chOff x="696066" y="4106328"/>
            <a:chExt cx="1338586" cy="1609077"/>
          </a:xfrm>
        </p:grpSpPr>
        <p:sp>
          <p:nvSpPr>
            <p:cNvPr id="27" name="타원 1">
              <a:extLst>
                <a:ext uri="{FF2B5EF4-FFF2-40B4-BE49-F238E27FC236}">
                  <a16:creationId xmlns:a16="http://schemas.microsoft.com/office/drawing/2014/main" id="{A168E7EA-0A88-46A4-9ADC-3EF1DE73E394}"/>
                </a:ext>
              </a:extLst>
            </p:cNvPr>
            <p:cNvSpPr/>
            <p:nvPr/>
          </p:nvSpPr>
          <p:spPr>
            <a:xfrm>
              <a:off x="696066" y="4163135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BE9680-FEA9-4483-9051-BB62808647D1}"/>
                </a:ext>
              </a:extLst>
            </p:cNvPr>
            <p:cNvSpPr txBox="1"/>
            <p:nvPr/>
          </p:nvSpPr>
          <p:spPr>
            <a:xfrm>
              <a:off x="861555" y="4106328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 err="1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지마켓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BEA9A35-B98A-4AEF-BE1C-045BE0A44155}"/>
                </a:ext>
              </a:extLst>
            </p:cNvPr>
            <p:cNvSpPr txBox="1"/>
            <p:nvPr/>
          </p:nvSpPr>
          <p:spPr>
            <a:xfrm>
              <a:off x="861555" y="4431653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11</a:t>
              </a:r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번가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D20B3C9-08AA-40CE-9C26-00F0107E7E3F}"/>
                </a:ext>
              </a:extLst>
            </p:cNvPr>
            <p:cNvSpPr txBox="1"/>
            <p:nvPr/>
          </p:nvSpPr>
          <p:spPr>
            <a:xfrm>
              <a:off x="861555" y="4756978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네이버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532F127-BF7C-466E-9B79-A7A36EE9715A}"/>
                </a:ext>
              </a:extLst>
            </p:cNvPr>
            <p:cNvSpPr txBox="1"/>
            <p:nvPr/>
          </p:nvSpPr>
          <p:spPr>
            <a:xfrm>
              <a:off x="861555" y="5082303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옥션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18EBDC7-A29E-40A6-919E-5ADD20EEA108}"/>
                </a:ext>
              </a:extLst>
            </p:cNvPr>
            <p:cNvSpPr txBox="1"/>
            <p:nvPr/>
          </p:nvSpPr>
          <p:spPr>
            <a:xfrm>
              <a:off x="861555" y="5407628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인터파크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61" name="타원 1">
              <a:extLst>
                <a:ext uri="{FF2B5EF4-FFF2-40B4-BE49-F238E27FC236}">
                  <a16:creationId xmlns:a16="http://schemas.microsoft.com/office/drawing/2014/main" id="{909DD808-597C-4123-B099-B9FAFDC17AC1}"/>
                </a:ext>
              </a:extLst>
            </p:cNvPr>
            <p:cNvSpPr/>
            <p:nvPr/>
          </p:nvSpPr>
          <p:spPr>
            <a:xfrm>
              <a:off x="696066" y="4496396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62" name="타원 1">
              <a:extLst>
                <a:ext uri="{FF2B5EF4-FFF2-40B4-BE49-F238E27FC236}">
                  <a16:creationId xmlns:a16="http://schemas.microsoft.com/office/drawing/2014/main" id="{B7A171C9-9818-4080-9D06-33D4118A6B11}"/>
                </a:ext>
              </a:extLst>
            </p:cNvPr>
            <p:cNvSpPr/>
            <p:nvPr/>
          </p:nvSpPr>
          <p:spPr>
            <a:xfrm>
              <a:off x="696066" y="4829657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63" name="타원 1">
              <a:extLst>
                <a:ext uri="{FF2B5EF4-FFF2-40B4-BE49-F238E27FC236}">
                  <a16:creationId xmlns:a16="http://schemas.microsoft.com/office/drawing/2014/main" id="{F7B4FAD4-6DDC-4AF9-88BD-3C3CBC6E0932}"/>
                </a:ext>
              </a:extLst>
            </p:cNvPr>
            <p:cNvSpPr/>
            <p:nvPr/>
          </p:nvSpPr>
          <p:spPr>
            <a:xfrm>
              <a:off x="696066" y="5162918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64" name="타원 1">
              <a:extLst>
                <a:ext uri="{FF2B5EF4-FFF2-40B4-BE49-F238E27FC236}">
                  <a16:creationId xmlns:a16="http://schemas.microsoft.com/office/drawing/2014/main" id="{D3136B16-425C-487D-BEDD-C3FCE3311C7B}"/>
                </a:ext>
              </a:extLst>
            </p:cNvPr>
            <p:cNvSpPr/>
            <p:nvPr/>
          </p:nvSpPr>
          <p:spPr>
            <a:xfrm>
              <a:off x="696066" y="5465699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EF04E870-22D0-41A8-85A4-0277B398D6CF}"/>
              </a:ext>
            </a:extLst>
          </p:cNvPr>
          <p:cNvGrpSpPr/>
          <p:nvPr/>
        </p:nvGrpSpPr>
        <p:grpSpPr>
          <a:xfrm>
            <a:off x="2181966" y="4106328"/>
            <a:ext cx="1338586" cy="958427"/>
            <a:chOff x="2181966" y="4106328"/>
            <a:chExt cx="1338586" cy="958427"/>
          </a:xfrm>
        </p:grpSpPr>
        <p:sp>
          <p:nvSpPr>
            <p:cNvPr id="65" name="타원 1">
              <a:extLst>
                <a:ext uri="{FF2B5EF4-FFF2-40B4-BE49-F238E27FC236}">
                  <a16:creationId xmlns:a16="http://schemas.microsoft.com/office/drawing/2014/main" id="{3288D9E6-620F-47F3-9492-167684873E6F}"/>
                </a:ext>
              </a:extLst>
            </p:cNvPr>
            <p:cNvSpPr/>
            <p:nvPr/>
          </p:nvSpPr>
          <p:spPr>
            <a:xfrm>
              <a:off x="2181966" y="4163135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324C0AF-F98F-46D7-A1C6-F7EBD55ADE5E}"/>
                </a:ext>
              </a:extLst>
            </p:cNvPr>
            <p:cNvSpPr txBox="1"/>
            <p:nvPr/>
          </p:nvSpPr>
          <p:spPr>
            <a:xfrm>
              <a:off x="2347455" y="4106328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 err="1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쿠팡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823E8F9-4A6A-4273-B613-CC18056B6A76}"/>
                </a:ext>
              </a:extLst>
            </p:cNvPr>
            <p:cNvSpPr txBox="1"/>
            <p:nvPr/>
          </p:nvSpPr>
          <p:spPr>
            <a:xfrm>
              <a:off x="2347455" y="4431653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 err="1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위메프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0614A24-73D6-4142-B03E-4F3A3019A5D4}"/>
                </a:ext>
              </a:extLst>
            </p:cNvPr>
            <p:cNvSpPr txBox="1"/>
            <p:nvPr/>
          </p:nvSpPr>
          <p:spPr>
            <a:xfrm>
              <a:off x="2347455" y="4756978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 err="1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티몬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71" name="타원 1">
              <a:extLst>
                <a:ext uri="{FF2B5EF4-FFF2-40B4-BE49-F238E27FC236}">
                  <a16:creationId xmlns:a16="http://schemas.microsoft.com/office/drawing/2014/main" id="{AE933ED1-FF05-4951-B56F-F0BD6DE28347}"/>
                </a:ext>
              </a:extLst>
            </p:cNvPr>
            <p:cNvSpPr/>
            <p:nvPr/>
          </p:nvSpPr>
          <p:spPr>
            <a:xfrm>
              <a:off x="2181966" y="4496396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72" name="타원 1">
              <a:extLst>
                <a:ext uri="{FF2B5EF4-FFF2-40B4-BE49-F238E27FC236}">
                  <a16:creationId xmlns:a16="http://schemas.microsoft.com/office/drawing/2014/main" id="{16E181B9-5E75-4FC3-B8F3-7690AA6DDEEA}"/>
                </a:ext>
              </a:extLst>
            </p:cNvPr>
            <p:cNvSpPr/>
            <p:nvPr/>
          </p:nvSpPr>
          <p:spPr>
            <a:xfrm>
              <a:off x="2181966" y="4829657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AAD51A0-1548-45A5-9653-5E24C0FC99EA}"/>
              </a:ext>
            </a:extLst>
          </p:cNvPr>
          <p:cNvGrpSpPr/>
          <p:nvPr/>
        </p:nvGrpSpPr>
        <p:grpSpPr>
          <a:xfrm>
            <a:off x="3627290" y="4106328"/>
            <a:ext cx="1338586" cy="1283752"/>
            <a:chOff x="3627290" y="4106328"/>
            <a:chExt cx="1338586" cy="1283752"/>
          </a:xfrm>
        </p:grpSpPr>
        <p:sp>
          <p:nvSpPr>
            <p:cNvPr id="76" name="타원 1">
              <a:extLst>
                <a:ext uri="{FF2B5EF4-FFF2-40B4-BE49-F238E27FC236}">
                  <a16:creationId xmlns:a16="http://schemas.microsoft.com/office/drawing/2014/main" id="{79CB07CA-3CA0-4128-AC73-35DA1A173334}"/>
                </a:ext>
              </a:extLst>
            </p:cNvPr>
            <p:cNvSpPr/>
            <p:nvPr/>
          </p:nvSpPr>
          <p:spPr>
            <a:xfrm>
              <a:off x="3627290" y="4163135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FAB9492-434D-4F29-A397-2B6D3E123EEE}"/>
                </a:ext>
              </a:extLst>
            </p:cNvPr>
            <p:cNvSpPr txBox="1"/>
            <p:nvPr/>
          </p:nvSpPr>
          <p:spPr>
            <a:xfrm>
              <a:off x="3792779" y="4106328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CJ</a:t>
              </a:r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몰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37A1C6F-A9EE-4F5B-8D66-032330A88098}"/>
                </a:ext>
              </a:extLst>
            </p:cNvPr>
            <p:cNvSpPr txBox="1"/>
            <p:nvPr/>
          </p:nvSpPr>
          <p:spPr>
            <a:xfrm>
              <a:off x="3792779" y="4431653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SSG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7BAAB95-4216-41DD-94E6-FE842541B870}"/>
                </a:ext>
              </a:extLst>
            </p:cNvPr>
            <p:cNvSpPr txBox="1"/>
            <p:nvPr/>
          </p:nvSpPr>
          <p:spPr>
            <a:xfrm>
              <a:off x="3792779" y="4756978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GS</a:t>
              </a:r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샵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971F6C4-D161-4EE9-A051-E376FB7C18D3}"/>
                </a:ext>
              </a:extLst>
            </p:cNvPr>
            <p:cNvSpPr txBox="1"/>
            <p:nvPr/>
          </p:nvSpPr>
          <p:spPr>
            <a:xfrm>
              <a:off x="3792779" y="5082303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 err="1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현대몰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81" name="타원 1">
              <a:extLst>
                <a:ext uri="{FF2B5EF4-FFF2-40B4-BE49-F238E27FC236}">
                  <a16:creationId xmlns:a16="http://schemas.microsoft.com/office/drawing/2014/main" id="{4C71568E-6037-4C75-881F-57F716CE8186}"/>
                </a:ext>
              </a:extLst>
            </p:cNvPr>
            <p:cNvSpPr/>
            <p:nvPr/>
          </p:nvSpPr>
          <p:spPr>
            <a:xfrm>
              <a:off x="3627290" y="4496396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82" name="타원 1">
              <a:extLst>
                <a:ext uri="{FF2B5EF4-FFF2-40B4-BE49-F238E27FC236}">
                  <a16:creationId xmlns:a16="http://schemas.microsoft.com/office/drawing/2014/main" id="{38B43160-C437-4E27-8732-261C9E5C5B10}"/>
                </a:ext>
              </a:extLst>
            </p:cNvPr>
            <p:cNvSpPr/>
            <p:nvPr/>
          </p:nvSpPr>
          <p:spPr>
            <a:xfrm>
              <a:off x="3627290" y="4829657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83" name="타원 1">
              <a:extLst>
                <a:ext uri="{FF2B5EF4-FFF2-40B4-BE49-F238E27FC236}">
                  <a16:creationId xmlns:a16="http://schemas.microsoft.com/office/drawing/2014/main" id="{CBA876DB-92A4-4862-9D6F-6A611D026917}"/>
                </a:ext>
              </a:extLst>
            </p:cNvPr>
            <p:cNvSpPr/>
            <p:nvPr/>
          </p:nvSpPr>
          <p:spPr>
            <a:xfrm>
              <a:off x="3627290" y="5162918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4FB62CB-C9EB-4DC7-9D3C-2BB6B4477715}"/>
              </a:ext>
            </a:extLst>
          </p:cNvPr>
          <p:cNvGrpSpPr/>
          <p:nvPr/>
        </p:nvGrpSpPr>
        <p:grpSpPr>
          <a:xfrm>
            <a:off x="6604717" y="4106328"/>
            <a:ext cx="1338586" cy="633102"/>
            <a:chOff x="6604717" y="4106328"/>
            <a:chExt cx="1338586" cy="633102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2BAEAE2-510F-46F9-AEAC-85FFACC4B6CF}"/>
                </a:ext>
              </a:extLst>
            </p:cNvPr>
            <p:cNvSpPr txBox="1"/>
            <p:nvPr/>
          </p:nvSpPr>
          <p:spPr>
            <a:xfrm>
              <a:off x="6770206" y="4106328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 err="1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고도몰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50472D7-2CEA-4608-852F-0083FEBAEF23}"/>
                </a:ext>
              </a:extLst>
            </p:cNvPr>
            <p:cNvSpPr txBox="1"/>
            <p:nvPr/>
          </p:nvSpPr>
          <p:spPr>
            <a:xfrm>
              <a:off x="6770206" y="4431653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카페</a:t>
              </a:r>
              <a:r>
                <a:rPr lang="en-US" altLang="ko-KR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24</a:t>
              </a: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53EDA82C-6824-4C3F-A1EF-D71C37F72F6E}"/>
                </a:ext>
              </a:extLst>
            </p:cNvPr>
            <p:cNvGrpSpPr/>
            <p:nvPr/>
          </p:nvGrpSpPr>
          <p:grpSpPr>
            <a:xfrm>
              <a:off x="6604717" y="4163135"/>
              <a:ext cx="171756" cy="505017"/>
              <a:chOff x="6604717" y="4163135"/>
              <a:chExt cx="171756" cy="505017"/>
            </a:xfrm>
          </p:grpSpPr>
          <p:sp>
            <p:nvSpPr>
              <p:cNvPr id="97" name="타원 1">
                <a:extLst>
                  <a:ext uri="{FF2B5EF4-FFF2-40B4-BE49-F238E27FC236}">
                    <a16:creationId xmlns:a16="http://schemas.microsoft.com/office/drawing/2014/main" id="{C91EAE72-C315-47FC-A2CD-3620A2BCD5DB}"/>
                  </a:ext>
                </a:extLst>
              </p:cNvPr>
              <p:cNvSpPr/>
              <p:nvPr/>
            </p:nvSpPr>
            <p:spPr>
              <a:xfrm>
                <a:off x="6604717" y="4163135"/>
                <a:ext cx="171756" cy="171756"/>
              </a:xfrm>
              <a:custGeom>
                <a:avLst/>
                <a:gdLst/>
                <a:ahLst/>
                <a:cxnLst/>
                <a:rect l="l" t="t" r="r" b="b"/>
                <a:pathLst>
                  <a:path w="432048" h="432048">
                    <a:moveTo>
                      <a:pt x="339849" y="120774"/>
                    </a:moveTo>
                    <a:lnTo>
                      <a:pt x="211262" y="211262"/>
                    </a:lnTo>
                    <a:lnTo>
                      <a:pt x="92199" y="149349"/>
                    </a:lnTo>
                    <a:lnTo>
                      <a:pt x="216024" y="311274"/>
                    </a:lnTo>
                    <a:close/>
                    <a:moveTo>
                      <a:pt x="216024" y="0"/>
                    </a:moveTo>
                    <a:cubicBezTo>
                      <a:pt x="335331" y="0"/>
                      <a:pt x="432048" y="96717"/>
                      <a:pt x="432048" y="216024"/>
                    </a:cubicBezTo>
                    <a:cubicBezTo>
                      <a:pt x="432048" y="335331"/>
                      <a:pt x="335331" y="432048"/>
                      <a:pt x="216024" y="432048"/>
                    </a:cubicBezTo>
                    <a:cubicBezTo>
                      <a:pt x="96717" y="432048"/>
                      <a:pt x="0" y="335331"/>
                      <a:pt x="0" y="216024"/>
                    </a:cubicBezTo>
                    <a:cubicBezTo>
                      <a:pt x="0" y="96717"/>
                      <a:pt x="96717" y="0"/>
                      <a:pt x="216024" y="0"/>
                    </a:cubicBezTo>
                    <a:close/>
                  </a:path>
                </a:pathLst>
              </a:custGeom>
              <a:solidFill>
                <a:srgbClr val="FFC000">
                  <a:alpha val="8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600" dirty="0"/>
              </a:p>
              <a:p>
                <a:pPr algn="ctr"/>
                <a:endParaRPr lang="ko-KR" altLang="en-US" sz="1600" dirty="0"/>
              </a:p>
            </p:txBody>
          </p:sp>
          <p:sp>
            <p:nvSpPr>
              <p:cNvPr id="102" name="타원 1">
                <a:extLst>
                  <a:ext uri="{FF2B5EF4-FFF2-40B4-BE49-F238E27FC236}">
                    <a16:creationId xmlns:a16="http://schemas.microsoft.com/office/drawing/2014/main" id="{0716C2C1-8B4B-4869-AC28-64E5DF8C4ACD}"/>
                  </a:ext>
                </a:extLst>
              </p:cNvPr>
              <p:cNvSpPr/>
              <p:nvPr/>
            </p:nvSpPr>
            <p:spPr>
              <a:xfrm>
                <a:off x="6604717" y="4496396"/>
                <a:ext cx="171756" cy="171756"/>
              </a:xfrm>
              <a:custGeom>
                <a:avLst/>
                <a:gdLst/>
                <a:ahLst/>
                <a:cxnLst/>
                <a:rect l="l" t="t" r="r" b="b"/>
                <a:pathLst>
                  <a:path w="432048" h="432048">
                    <a:moveTo>
                      <a:pt x="339849" y="120774"/>
                    </a:moveTo>
                    <a:lnTo>
                      <a:pt x="211262" y="211262"/>
                    </a:lnTo>
                    <a:lnTo>
                      <a:pt x="92199" y="149349"/>
                    </a:lnTo>
                    <a:lnTo>
                      <a:pt x="216024" y="311274"/>
                    </a:lnTo>
                    <a:close/>
                    <a:moveTo>
                      <a:pt x="216024" y="0"/>
                    </a:moveTo>
                    <a:cubicBezTo>
                      <a:pt x="335331" y="0"/>
                      <a:pt x="432048" y="96717"/>
                      <a:pt x="432048" y="216024"/>
                    </a:cubicBezTo>
                    <a:cubicBezTo>
                      <a:pt x="432048" y="335331"/>
                      <a:pt x="335331" y="432048"/>
                      <a:pt x="216024" y="432048"/>
                    </a:cubicBezTo>
                    <a:cubicBezTo>
                      <a:pt x="96717" y="432048"/>
                      <a:pt x="0" y="335331"/>
                      <a:pt x="0" y="216024"/>
                    </a:cubicBezTo>
                    <a:cubicBezTo>
                      <a:pt x="0" y="96717"/>
                      <a:pt x="96717" y="0"/>
                      <a:pt x="216024" y="0"/>
                    </a:cubicBezTo>
                    <a:close/>
                  </a:path>
                </a:pathLst>
              </a:custGeom>
              <a:solidFill>
                <a:srgbClr val="FFC000">
                  <a:alpha val="8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1600" dirty="0"/>
              </a:p>
              <a:p>
                <a:pPr algn="ctr"/>
                <a:endParaRPr lang="ko-KR" altLang="en-US" sz="1600" dirty="0"/>
              </a:p>
            </p:txBody>
          </p:sp>
        </p:grpSp>
      </p:grpSp>
      <p:cxnSp>
        <p:nvCxnSpPr>
          <p:cNvPr id="113" name="직선 연결선 112">
            <a:extLst>
              <a:ext uri="{FF2B5EF4-FFF2-40B4-BE49-F238E27FC236}">
                <a16:creationId xmlns:a16="http://schemas.microsoft.com/office/drawing/2014/main" id="{FEF6B814-6DFB-4309-9CC1-60C35E5D7306}"/>
              </a:ext>
            </a:extLst>
          </p:cNvPr>
          <p:cNvCxnSpPr>
            <a:cxnSpLocks/>
          </p:cNvCxnSpPr>
          <p:nvPr/>
        </p:nvCxnSpPr>
        <p:spPr>
          <a:xfrm flipV="1">
            <a:off x="1269913" y="2519638"/>
            <a:ext cx="7315200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직선 연결선 122">
            <a:extLst>
              <a:ext uri="{FF2B5EF4-FFF2-40B4-BE49-F238E27FC236}">
                <a16:creationId xmlns:a16="http://schemas.microsoft.com/office/drawing/2014/main" id="{107B7755-27E4-4BC2-90B1-CF614CB1699A}"/>
              </a:ext>
            </a:extLst>
          </p:cNvPr>
          <p:cNvCxnSpPr/>
          <p:nvPr/>
        </p:nvCxnSpPr>
        <p:spPr>
          <a:xfrm>
            <a:off x="1269913" y="2519638"/>
            <a:ext cx="0" cy="363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id="{D828D280-24EF-4AB4-BA9F-6846D746C1A3}"/>
              </a:ext>
            </a:extLst>
          </p:cNvPr>
          <p:cNvCxnSpPr/>
          <p:nvPr/>
        </p:nvCxnSpPr>
        <p:spPr>
          <a:xfrm>
            <a:off x="2732953" y="2519638"/>
            <a:ext cx="0" cy="363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직선 연결선 124">
            <a:extLst>
              <a:ext uri="{FF2B5EF4-FFF2-40B4-BE49-F238E27FC236}">
                <a16:creationId xmlns:a16="http://schemas.microsoft.com/office/drawing/2014/main" id="{B9D9476C-5524-4658-868F-340C65E3780B}"/>
              </a:ext>
            </a:extLst>
          </p:cNvPr>
          <p:cNvCxnSpPr/>
          <p:nvPr/>
        </p:nvCxnSpPr>
        <p:spPr>
          <a:xfrm>
            <a:off x="4195993" y="2519638"/>
            <a:ext cx="0" cy="363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직선 연결선 125">
            <a:extLst>
              <a:ext uri="{FF2B5EF4-FFF2-40B4-BE49-F238E27FC236}">
                <a16:creationId xmlns:a16="http://schemas.microsoft.com/office/drawing/2014/main" id="{790C4384-2D3D-4177-8947-834990364120}"/>
              </a:ext>
            </a:extLst>
          </p:cNvPr>
          <p:cNvCxnSpPr/>
          <p:nvPr/>
        </p:nvCxnSpPr>
        <p:spPr>
          <a:xfrm>
            <a:off x="5659033" y="2519638"/>
            <a:ext cx="0" cy="363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직선 연결선 126">
            <a:extLst>
              <a:ext uri="{FF2B5EF4-FFF2-40B4-BE49-F238E27FC236}">
                <a16:creationId xmlns:a16="http://schemas.microsoft.com/office/drawing/2014/main" id="{2E02EC0D-9C49-4F86-A661-C8308F555386}"/>
              </a:ext>
            </a:extLst>
          </p:cNvPr>
          <p:cNvCxnSpPr/>
          <p:nvPr/>
        </p:nvCxnSpPr>
        <p:spPr>
          <a:xfrm>
            <a:off x="7122073" y="2519638"/>
            <a:ext cx="0" cy="363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직선 연결선 127">
            <a:extLst>
              <a:ext uri="{FF2B5EF4-FFF2-40B4-BE49-F238E27FC236}">
                <a16:creationId xmlns:a16="http://schemas.microsoft.com/office/drawing/2014/main" id="{5AB7F0AB-7907-4082-ACBB-DB9742EFC369}"/>
              </a:ext>
            </a:extLst>
          </p:cNvPr>
          <p:cNvCxnSpPr/>
          <p:nvPr/>
        </p:nvCxnSpPr>
        <p:spPr>
          <a:xfrm>
            <a:off x="8585113" y="2519638"/>
            <a:ext cx="0" cy="3638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4A63A18-AEF3-4F59-A383-90B0DF00BBA7}"/>
              </a:ext>
            </a:extLst>
          </p:cNvPr>
          <p:cNvSpPr txBox="1"/>
          <p:nvPr/>
        </p:nvSpPr>
        <p:spPr>
          <a:xfrm>
            <a:off x="4418625" y="1378517"/>
            <a:ext cx="1075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온라인</a:t>
            </a:r>
            <a:endParaRPr lang="en-US" altLang="ko-KR" spc="-6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  <a:p>
            <a:pPr algn="ctr"/>
            <a:r>
              <a:rPr lang="ko-KR" altLang="en-US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판매채널</a:t>
            </a:r>
          </a:p>
        </p:txBody>
      </p:sp>
      <p:sp>
        <p:nvSpPr>
          <p:cNvPr id="16" name="Oval 24">
            <a:extLst>
              <a:ext uri="{FF2B5EF4-FFF2-40B4-BE49-F238E27FC236}">
                <a16:creationId xmlns:a16="http://schemas.microsoft.com/office/drawing/2014/main" id="{C69C73F9-1F22-419F-9CF6-AD38A1C2F266}"/>
              </a:ext>
            </a:extLst>
          </p:cNvPr>
          <p:cNvSpPr/>
          <p:nvPr/>
        </p:nvSpPr>
        <p:spPr>
          <a:xfrm>
            <a:off x="4331814" y="1081318"/>
            <a:ext cx="1242372" cy="1242373"/>
          </a:xfrm>
          <a:prstGeom prst="ellipse">
            <a:avLst/>
          </a:prstGeom>
          <a:noFill/>
          <a:ln w="76200">
            <a:solidFill>
              <a:srgbClr val="BFC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/>
              </a:solidFill>
            </a:endParaRPr>
          </a:p>
        </p:txBody>
      </p:sp>
      <p:sp>
        <p:nvSpPr>
          <p:cNvPr id="17" name="Oval 25">
            <a:extLst>
              <a:ext uri="{FF2B5EF4-FFF2-40B4-BE49-F238E27FC236}">
                <a16:creationId xmlns:a16="http://schemas.microsoft.com/office/drawing/2014/main" id="{EDFF6EB4-D72A-432F-AC01-D55DF7997986}"/>
              </a:ext>
            </a:extLst>
          </p:cNvPr>
          <p:cNvSpPr/>
          <p:nvPr/>
        </p:nvSpPr>
        <p:spPr>
          <a:xfrm>
            <a:off x="4403559" y="1144975"/>
            <a:ext cx="1105457" cy="1105458"/>
          </a:xfrm>
          <a:prstGeom prst="ellipse">
            <a:avLst/>
          </a:prstGeom>
          <a:noFill/>
          <a:ln w="76200">
            <a:solidFill>
              <a:srgbClr val="FFC0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131" name="직선 연결선 130">
            <a:extLst>
              <a:ext uri="{FF2B5EF4-FFF2-40B4-BE49-F238E27FC236}">
                <a16:creationId xmlns:a16="http://schemas.microsoft.com/office/drawing/2014/main" id="{7458A01B-B0C8-4B19-BD8D-C1178B17E475}"/>
              </a:ext>
            </a:extLst>
          </p:cNvPr>
          <p:cNvCxnSpPr>
            <a:cxnSpLocks/>
          </p:cNvCxnSpPr>
          <p:nvPr/>
        </p:nvCxnSpPr>
        <p:spPr>
          <a:xfrm>
            <a:off x="4938828" y="2333782"/>
            <a:ext cx="0" cy="18585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00F7871E-761D-4FE4-AE6B-77810E0AD744}"/>
              </a:ext>
            </a:extLst>
          </p:cNvPr>
          <p:cNvGrpSpPr/>
          <p:nvPr/>
        </p:nvGrpSpPr>
        <p:grpSpPr>
          <a:xfrm>
            <a:off x="5118817" y="4106328"/>
            <a:ext cx="1446987" cy="1607602"/>
            <a:chOff x="5118817" y="4106328"/>
            <a:chExt cx="1446987" cy="1607602"/>
          </a:xfrm>
        </p:grpSpPr>
        <p:sp>
          <p:nvSpPr>
            <p:cNvPr id="84" name="타원 1">
              <a:extLst>
                <a:ext uri="{FF2B5EF4-FFF2-40B4-BE49-F238E27FC236}">
                  <a16:creationId xmlns:a16="http://schemas.microsoft.com/office/drawing/2014/main" id="{2553D61D-DD74-4E25-8FAF-5F33A11AC5D4}"/>
                </a:ext>
              </a:extLst>
            </p:cNvPr>
            <p:cNvSpPr/>
            <p:nvPr/>
          </p:nvSpPr>
          <p:spPr>
            <a:xfrm>
              <a:off x="5118817" y="4163135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FE1A5CA-DF64-4264-B9F9-721244D6B0FF}"/>
                </a:ext>
              </a:extLst>
            </p:cNvPr>
            <p:cNvSpPr txBox="1"/>
            <p:nvPr/>
          </p:nvSpPr>
          <p:spPr>
            <a:xfrm>
              <a:off x="5284306" y="4106328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블로그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022B62E-6BA9-4F68-8E66-FF98BF57D7DB}"/>
                </a:ext>
              </a:extLst>
            </p:cNvPr>
            <p:cNvSpPr txBox="1"/>
            <p:nvPr/>
          </p:nvSpPr>
          <p:spPr>
            <a:xfrm>
              <a:off x="5284306" y="4431653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페이스북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F617FD6-C84E-4514-9FE9-0DBF3F7BD274}"/>
                </a:ext>
              </a:extLst>
            </p:cNvPr>
            <p:cNvSpPr txBox="1"/>
            <p:nvPr/>
          </p:nvSpPr>
          <p:spPr>
            <a:xfrm>
              <a:off x="5284306" y="4756978"/>
              <a:ext cx="12814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카카오스토리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7E15782-4FF7-4C94-A00A-9C28264350E2}"/>
                </a:ext>
              </a:extLst>
            </p:cNvPr>
            <p:cNvSpPr txBox="1"/>
            <p:nvPr/>
          </p:nvSpPr>
          <p:spPr>
            <a:xfrm>
              <a:off x="5284306" y="5082303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 err="1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인스타그램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89" name="타원 1">
              <a:extLst>
                <a:ext uri="{FF2B5EF4-FFF2-40B4-BE49-F238E27FC236}">
                  <a16:creationId xmlns:a16="http://schemas.microsoft.com/office/drawing/2014/main" id="{A5B03A7E-E061-4B25-B33E-D76D6FD752F4}"/>
                </a:ext>
              </a:extLst>
            </p:cNvPr>
            <p:cNvSpPr/>
            <p:nvPr/>
          </p:nvSpPr>
          <p:spPr>
            <a:xfrm>
              <a:off x="5118817" y="4496396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90" name="타원 1">
              <a:extLst>
                <a:ext uri="{FF2B5EF4-FFF2-40B4-BE49-F238E27FC236}">
                  <a16:creationId xmlns:a16="http://schemas.microsoft.com/office/drawing/2014/main" id="{7FF9CC15-8268-45D7-817F-5FA8688CEB90}"/>
                </a:ext>
              </a:extLst>
            </p:cNvPr>
            <p:cNvSpPr/>
            <p:nvPr/>
          </p:nvSpPr>
          <p:spPr>
            <a:xfrm>
              <a:off x="5118817" y="4829657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91" name="타원 1">
              <a:extLst>
                <a:ext uri="{FF2B5EF4-FFF2-40B4-BE49-F238E27FC236}">
                  <a16:creationId xmlns:a16="http://schemas.microsoft.com/office/drawing/2014/main" id="{2F4ED3BF-D90A-4B5E-B436-EFB6703360DE}"/>
                </a:ext>
              </a:extLst>
            </p:cNvPr>
            <p:cNvSpPr/>
            <p:nvPr/>
          </p:nvSpPr>
          <p:spPr>
            <a:xfrm>
              <a:off x="5118817" y="5162918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8A62E713-239A-4CEC-AF96-87CC9D6BDEB8}"/>
                </a:ext>
              </a:extLst>
            </p:cNvPr>
            <p:cNvSpPr txBox="1"/>
            <p:nvPr/>
          </p:nvSpPr>
          <p:spPr>
            <a:xfrm>
              <a:off x="5284306" y="5406153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네이버 밴드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135" name="타원 1">
              <a:extLst>
                <a:ext uri="{FF2B5EF4-FFF2-40B4-BE49-F238E27FC236}">
                  <a16:creationId xmlns:a16="http://schemas.microsoft.com/office/drawing/2014/main" id="{529538DA-BCE2-48C7-A37B-C7FE3A574D16}"/>
                </a:ext>
              </a:extLst>
            </p:cNvPr>
            <p:cNvSpPr/>
            <p:nvPr/>
          </p:nvSpPr>
          <p:spPr>
            <a:xfrm>
              <a:off x="5118817" y="5486768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</p:grp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68AC8F3F-CE4E-4690-B289-37E04BA8ACB4}"/>
              </a:ext>
            </a:extLst>
          </p:cNvPr>
          <p:cNvSpPr/>
          <p:nvPr/>
        </p:nvSpPr>
        <p:spPr>
          <a:xfrm>
            <a:off x="0" y="5944145"/>
            <a:ext cx="9918383" cy="9138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/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4B20F1F-807E-4B31-9A4C-E7385EAD3B5C}"/>
              </a:ext>
            </a:extLst>
          </p:cNvPr>
          <p:cNvSpPr txBox="1"/>
          <p:nvPr/>
        </p:nvSpPr>
        <p:spPr>
          <a:xfrm>
            <a:off x="1196203" y="6205352"/>
            <a:ext cx="78117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가입자 수</a:t>
            </a:r>
            <a:r>
              <a:rPr lang="en-US" altLang="ko-KR" sz="20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20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수수료</a:t>
            </a:r>
            <a:r>
              <a:rPr lang="en-US" altLang="ko-KR" sz="20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20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판매자 편의</a:t>
            </a:r>
            <a:r>
              <a:rPr lang="en-US" altLang="ko-KR" sz="200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200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진입 장벽</a:t>
            </a:r>
            <a:r>
              <a:rPr lang="en-US" altLang="ko-KR" sz="200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20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아이템 특성 </a:t>
            </a:r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등을 고려하여 선정</a:t>
            </a:r>
            <a:endParaRPr lang="en-US" altLang="ko-KR" sz="2000" dirty="0">
              <a:solidFill>
                <a:srgbClr val="1A192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8" name="슬라이드 번호 개체 틀 27">
            <a:extLst>
              <a:ext uri="{FF2B5EF4-FFF2-40B4-BE49-F238E27FC236}">
                <a16:creationId xmlns:a16="http://schemas.microsoft.com/office/drawing/2014/main" id="{8B016543-F0EC-42AA-88E0-FC4627D717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37</a:t>
            </a:fld>
            <a:endParaRPr lang="ko-KR" altLang="en-US"/>
          </a:p>
        </p:txBody>
      </p:sp>
      <p:grpSp>
        <p:nvGrpSpPr>
          <p:cNvPr id="103" name="그룹 102"/>
          <p:cNvGrpSpPr/>
          <p:nvPr/>
        </p:nvGrpSpPr>
        <p:grpSpPr>
          <a:xfrm>
            <a:off x="8057266" y="4106328"/>
            <a:ext cx="1346818" cy="1259184"/>
            <a:chOff x="8057266" y="4106328"/>
            <a:chExt cx="1346818" cy="1259184"/>
          </a:xfrm>
        </p:grpSpPr>
        <p:sp>
          <p:nvSpPr>
            <p:cNvPr id="107" name="타원 1">
              <a:extLst>
                <a:ext uri="{FF2B5EF4-FFF2-40B4-BE49-F238E27FC236}">
                  <a16:creationId xmlns:a16="http://schemas.microsoft.com/office/drawing/2014/main" id="{018F4E50-9468-4CF8-8239-BA07986591F3}"/>
                </a:ext>
              </a:extLst>
            </p:cNvPr>
            <p:cNvSpPr/>
            <p:nvPr/>
          </p:nvSpPr>
          <p:spPr>
            <a:xfrm>
              <a:off x="8057266" y="4163135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DFE52DA9-E974-4307-83DF-C0B60AB1AD5E}"/>
                </a:ext>
              </a:extLst>
            </p:cNvPr>
            <p:cNvSpPr txBox="1"/>
            <p:nvPr/>
          </p:nvSpPr>
          <p:spPr>
            <a:xfrm>
              <a:off x="8222755" y="4106328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아마존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08ADE7F4-C1F1-4D6A-8A11-730977099E48}"/>
                </a:ext>
              </a:extLst>
            </p:cNvPr>
            <p:cNvSpPr txBox="1"/>
            <p:nvPr/>
          </p:nvSpPr>
          <p:spPr>
            <a:xfrm>
              <a:off x="8222755" y="4431653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 dirty="0" err="1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타오바오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110" name="타원 1">
              <a:extLst>
                <a:ext uri="{FF2B5EF4-FFF2-40B4-BE49-F238E27FC236}">
                  <a16:creationId xmlns:a16="http://schemas.microsoft.com/office/drawing/2014/main" id="{CFBE652A-C880-4ED4-8E57-272EB127AD12}"/>
                </a:ext>
              </a:extLst>
            </p:cNvPr>
            <p:cNvSpPr/>
            <p:nvPr/>
          </p:nvSpPr>
          <p:spPr>
            <a:xfrm>
              <a:off x="8057266" y="4496396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08ADE7F4-C1F1-4D6A-8A11-730977099E48}"/>
                </a:ext>
              </a:extLst>
            </p:cNvPr>
            <p:cNvSpPr txBox="1"/>
            <p:nvPr/>
          </p:nvSpPr>
          <p:spPr>
            <a:xfrm>
              <a:off x="8226871" y="4748813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큐텐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8ADE7F4-C1F1-4D6A-8A11-730977099E48}"/>
                </a:ext>
              </a:extLst>
            </p:cNvPr>
            <p:cNvSpPr txBox="1"/>
            <p:nvPr/>
          </p:nvSpPr>
          <p:spPr>
            <a:xfrm>
              <a:off x="8230987" y="5057735"/>
              <a:ext cx="11730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spc="-60">
                  <a:latin typeface="KoPub돋움체 Light" panose="02020603020101020101" pitchFamily="18" charset="-127"/>
                  <a:ea typeface="KoPub돋움체 Light" panose="02020603020101020101" pitchFamily="18" charset="-127"/>
                </a:rPr>
                <a:t>라자다</a:t>
              </a:r>
              <a:endParaRPr lang="en-US" altLang="ko-KR" sz="1400" spc="-60" dirty="0">
                <a:latin typeface="KoPub돋움체 Light" panose="02020603020101020101" pitchFamily="18" charset="-127"/>
                <a:ea typeface="KoPub돋움체 Light" panose="02020603020101020101" pitchFamily="18" charset="-127"/>
              </a:endParaRPr>
            </a:p>
          </p:txBody>
        </p:sp>
        <p:sp>
          <p:nvSpPr>
            <p:cNvPr id="100" name="타원 1">
              <a:extLst>
                <a:ext uri="{FF2B5EF4-FFF2-40B4-BE49-F238E27FC236}">
                  <a16:creationId xmlns:a16="http://schemas.microsoft.com/office/drawing/2014/main" id="{018F4E50-9468-4CF8-8239-BA07986591F3}"/>
                </a:ext>
              </a:extLst>
            </p:cNvPr>
            <p:cNvSpPr/>
            <p:nvPr/>
          </p:nvSpPr>
          <p:spPr>
            <a:xfrm>
              <a:off x="8061382" y="4801577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  <p:sp>
          <p:nvSpPr>
            <p:cNvPr id="101" name="타원 1">
              <a:extLst>
                <a:ext uri="{FF2B5EF4-FFF2-40B4-BE49-F238E27FC236}">
                  <a16:creationId xmlns:a16="http://schemas.microsoft.com/office/drawing/2014/main" id="{CFBE652A-C880-4ED4-8E57-272EB127AD12}"/>
                </a:ext>
              </a:extLst>
            </p:cNvPr>
            <p:cNvSpPr/>
            <p:nvPr/>
          </p:nvSpPr>
          <p:spPr>
            <a:xfrm>
              <a:off x="8061382" y="5134838"/>
              <a:ext cx="171756" cy="171756"/>
            </a:xfrm>
            <a:custGeom>
              <a:avLst/>
              <a:gdLst/>
              <a:ahLst/>
              <a:cxnLst/>
              <a:rect l="l" t="t" r="r" b="b"/>
              <a:pathLst>
                <a:path w="432048" h="432048">
                  <a:moveTo>
                    <a:pt x="339849" y="120774"/>
                  </a:moveTo>
                  <a:lnTo>
                    <a:pt x="211262" y="211262"/>
                  </a:lnTo>
                  <a:lnTo>
                    <a:pt x="92199" y="149349"/>
                  </a:lnTo>
                  <a:lnTo>
                    <a:pt x="216024" y="311274"/>
                  </a:lnTo>
                  <a:close/>
                  <a:moveTo>
                    <a:pt x="216024" y="0"/>
                  </a:moveTo>
                  <a:cubicBezTo>
                    <a:pt x="335331" y="0"/>
                    <a:pt x="432048" y="96717"/>
                    <a:pt x="432048" y="216024"/>
                  </a:cubicBezTo>
                  <a:cubicBezTo>
                    <a:pt x="432048" y="335331"/>
                    <a:pt x="335331" y="432048"/>
                    <a:pt x="216024" y="432048"/>
                  </a:cubicBezTo>
                  <a:cubicBezTo>
                    <a:pt x="96717" y="432048"/>
                    <a:pt x="0" y="335331"/>
                    <a:pt x="0" y="216024"/>
                  </a:cubicBezTo>
                  <a:cubicBezTo>
                    <a:pt x="0" y="96717"/>
                    <a:pt x="96717" y="0"/>
                    <a:pt x="216024" y="0"/>
                  </a:cubicBezTo>
                  <a:close/>
                </a:path>
              </a:pathLst>
            </a:cu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dirty="0"/>
            </a:p>
            <a:p>
              <a:pPr algn="ctr"/>
              <a:endParaRPr lang="ko-KR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7196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626146E0-A2A5-4961-BD80-6CAFB681801F}"/>
              </a:ext>
            </a:extLst>
          </p:cNvPr>
          <p:cNvCxnSpPr/>
          <p:nvPr/>
        </p:nvCxnSpPr>
        <p:spPr>
          <a:xfrm>
            <a:off x="2344460" y="2873673"/>
            <a:ext cx="0" cy="2369185"/>
          </a:xfrm>
          <a:prstGeom prst="line">
            <a:avLst/>
          </a:prstGeom>
          <a:ln w="19050">
            <a:solidFill>
              <a:srgbClr val="C5C6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이등변 삼각형 45">
            <a:extLst>
              <a:ext uri="{FF2B5EF4-FFF2-40B4-BE49-F238E27FC236}">
                <a16:creationId xmlns:a16="http://schemas.microsoft.com/office/drawing/2014/main" id="{F21B58E9-4C88-4672-B18C-7FC28AC4356C}"/>
              </a:ext>
            </a:extLst>
          </p:cNvPr>
          <p:cNvSpPr/>
          <p:nvPr/>
        </p:nvSpPr>
        <p:spPr>
          <a:xfrm rot="10800000">
            <a:off x="2279688" y="3910201"/>
            <a:ext cx="129543" cy="8286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D848983-BB79-4DB6-843E-E88A5A704F67}"/>
              </a:ext>
            </a:extLst>
          </p:cNvPr>
          <p:cNvSpPr txBox="1"/>
          <p:nvPr/>
        </p:nvSpPr>
        <p:spPr>
          <a:xfrm>
            <a:off x="1" y="1299009"/>
            <a:ext cx="990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dirty="0" err="1"/>
              <a:t>채널별</a:t>
            </a:r>
            <a:r>
              <a:rPr lang="ko-KR" altLang="en-US" dirty="0"/>
              <a:t> 판매가 책정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DB4FF4C8-A5C8-41E4-860B-C0977B118C32}"/>
              </a:ext>
            </a:extLst>
          </p:cNvPr>
          <p:cNvCxnSpPr>
            <a:cxnSpLocks/>
          </p:cNvCxnSpPr>
          <p:nvPr/>
        </p:nvCxnSpPr>
        <p:spPr>
          <a:xfrm>
            <a:off x="2576562" y="4930513"/>
            <a:ext cx="5372100" cy="0"/>
          </a:xfrm>
          <a:prstGeom prst="line">
            <a:avLst/>
          </a:prstGeom>
          <a:ln w="19050">
            <a:solidFill>
              <a:srgbClr val="C5C6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752947D3-FCD9-49EB-8D3B-B8A88ED754D2}"/>
              </a:ext>
            </a:extLst>
          </p:cNvPr>
          <p:cNvSpPr/>
          <p:nvPr/>
        </p:nvSpPr>
        <p:spPr>
          <a:xfrm>
            <a:off x="1192390" y="4077900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19FA9C91-1492-4315-BE71-B2AD3F39789D}"/>
              </a:ext>
            </a:extLst>
          </p:cNvPr>
          <p:cNvSpPr/>
          <p:nvPr/>
        </p:nvSpPr>
        <p:spPr>
          <a:xfrm>
            <a:off x="1164169" y="4069669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D8FD31-D75D-4C7A-B7FD-F4AEBB95BF51}"/>
              </a:ext>
            </a:extLst>
          </p:cNvPr>
          <p:cNvSpPr txBox="1"/>
          <p:nvPr/>
        </p:nvSpPr>
        <p:spPr>
          <a:xfrm>
            <a:off x="1179946" y="4118004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02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864972-470E-4DE1-9154-4C146D15B1FD}"/>
              </a:ext>
            </a:extLst>
          </p:cNvPr>
          <p:cNvSpPr txBox="1"/>
          <p:nvPr/>
        </p:nvSpPr>
        <p:spPr>
          <a:xfrm>
            <a:off x="1713517" y="4476527"/>
            <a:ext cx="12618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sz="1800" dirty="0"/>
              <a:t>판매 채널</a:t>
            </a:r>
            <a:endParaRPr lang="en-US" altLang="ko-KR" sz="1800" dirty="0"/>
          </a:p>
          <a:p>
            <a:pPr algn="ctr">
              <a:lnSpc>
                <a:spcPct val="150000"/>
              </a:lnSpc>
            </a:pPr>
            <a:r>
              <a:rPr lang="ko-KR" altLang="en-US" sz="18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수수료</a:t>
            </a:r>
            <a:r>
              <a:rPr lang="ko-KR" altLang="en-US" sz="1800" dirty="0"/>
              <a:t> 계산</a:t>
            </a:r>
            <a:endParaRPr lang="en-US" altLang="ko-KR" sz="1800" dirty="0"/>
          </a:p>
        </p:txBody>
      </p:sp>
      <p:sp>
        <p:nvSpPr>
          <p:cNvPr id="25" name="자유형: 도형 24">
            <a:extLst>
              <a:ext uri="{FF2B5EF4-FFF2-40B4-BE49-F238E27FC236}">
                <a16:creationId xmlns:a16="http://schemas.microsoft.com/office/drawing/2014/main" id="{2F71F595-C479-459F-BC44-865522C891BE}"/>
              </a:ext>
            </a:extLst>
          </p:cNvPr>
          <p:cNvSpPr/>
          <p:nvPr/>
        </p:nvSpPr>
        <p:spPr>
          <a:xfrm>
            <a:off x="3839593" y="4077900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6" name="자유형: 도형 25">
            <a:extLst>
              <a:ext uri="{FF2B5EF4-FFF2-40B4-BE49-F238E27FC236}">
                <a16:creationId xmlns:a16="http://schemas.microsoft.com/office/drawing/2014/main" id="{A3EABB6F-BBEE-453D-8DDC-9FECBDC79C95}"/>
              </a:ext>
            </a:extLst>
          </p:cNvPr>
          <p:cNvSpPr/>
          <p:nvPr/>
        </p:nvSpPr>
        <p:spPr>
          <a:xfrm>
            <a:off x="3811372" y="4069669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49CA68C-FC79-46BB-A73B-E5AD46D12A5C}"/>
              </a:ext>
            </a:extLst>
          </p:cNvPr>
          <p:cNvSpPr txBox="1"/>
          <p:nvPr/>
        </p:nvSpPr>
        <p:spPr>
          <a:xfrm>
            <a:off x="3827149" y="4118004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03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9EF6F47-AE84-4882-A78E-BE2C6F784D84}"/>
              </a:ext>
            </a:extLst>
          </p:cNvPr>
          <p:cNvSpPr txBox="1"/>
          <p:nvPr/>
        </p:nvSpPr>
        <p:spPr>
          <a:xfrm>
            <a:off x="4355511" y="4437606"/>
            <a:ext cx="12618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sz="1800" dirty="0"/>
              <a:t>온라인 판매</a:t>
            </a:r>
            <a:endParaRPr lang="en-US" altLang="ko-KR" sz="1800" dirty="0"/>
          </a:p>
          <a:p>
            <a:pPr algn="ctr">
              <a:lnSpc>
                <a:spcPct val="150000"/>
              </a:lnSpc>
            </a:pPr>
            <a:r>
              <a:rPr lang="ko-KR" altLang="en-US" sz="18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최저가</a:t>
            </a:r>
            <a:r>
              <a:rPr lang="ko-KR" altLang="en-US" sz="1800" dirty="0"/>
              <a:t> 책정</a:t>
            </a:r>
            <a:endParaRPr lang="en-US" altLang="ko-KR" sz="1800" dirty="0"/>
          </a:p>
        </p:txBody>
      </p:sp>
      <p:sp>
        <p:nvSpPr>
          <p:cNvPr id="29" name="자유형: 도형 28">
            <a:extLst>
              <a:ext uri="{FF2B5EF4-FFF2-40B4-BE49-F238E27FC236}">
                <a16:creationId xmlns:a16="http://schemas.microsoft.com/office/drawing/2014/main" id="{85E32E51-28D1-445F-A728-579B25F0BE07}"/>
              </a:ext>
            </a:extLst>
          </p:cNvPr>
          <p:cNvSpPr/>
          <p:nvPr/>
        </p:nvSpPr>
        <p:spPr>
          <a:xfrm>
            <a:off x="6496321" y="4077900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0" name="자유형: 도형 29">
            <a:extLst>
              <a:ext uri="{FF2B5EF4-FFF2-40B4-BE49-F238E27FC236}">
                <a16:creationId xmlns:a16="http://schemas.microsoft.com/office/drawing/2014/main" id="{26361C05-0D49-4B35-B09C-D0671CA218DA}"/>
              </a:ext>
            </a:extLst>
          </p:cNvPr>
          <p:cNvSpPr/>
          <p:nvPr/>
        </p:nvSpPr>
        <p:spPr>
          <a:xfrm>
            <a:off x="6468100" y="4069669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59BC9B8-8E88-46FA-8EC4-E1857005E714}"/>
              </a:ext>
            </a:extLst>
          </p:cNvPr>
          <p:cNvSpPr txBox="1"/>
          <p:nvPr/>
        </p:nvSpPr>
        <p:spPr>
          <a:xfrm>
            <a:off x="6483877" y="4118004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04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E6C8192-60AD-4281-9B89-D5283D594A2B}"/>
              </a:ext>
            </a:extLst>
          </p:cNvPr>
          <p:cNvSpPr txBox="1"/>
          <p:nvPr/>
        </p:nvSpPr>
        <p:spPr>
          <a:xfrm>
            <a:off x="6984323" y="4402717"/>
            <a:ext cx="12618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sz="18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오프라인</a:t>
            </a:r>
            <a:endParaRPr lang="en-US" altLang="ko-KR" sz="18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800" dirty="0"/>
              <a:t>판매가 책정</a:t>
            </a:r>
            <a:endParaRPr lang="en-US" altLang="ko-KR" sz="1800" dirty="0"/>
          </a:p>
        </p:txBody>
      </p:sp>
      <p:sp>
        <p:nvSpPr>
          <p:cNvPr id="33" name="이등변 삼각형 32">
            <a:extLst>
              <a:ext uri="{FF2B5EF4-FFF2-40B4-BE49-F238E27FC236}">
                <a16:creationId xmlns:a16="http://schemas.microsoft.com/office/drawing/2014/main" id="{84C54CDA-D834-474F-B65D-22EA2F95CE4B}"/>
              </a:ext>
            </a:extLst>
          </p:cNvPr>
          <p:cNvSpPr/>
          <p:nvPr/>
        </p:nvSpPr>
        <p:spPr>
          <a:xfrm rot="5400000">
            <a:off x="6214939" y="4892832"/>
            <a:ext cx="129543" cy="8286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이등변 삼각형 33">
            <a:extLst>
              <a:ext uri="{FF2B5EF4-FFF2-40B4-BE49-F238E27FC236}">
                <a16:creationId xmlns:a16="http://schemas.microsoft.com/office/drawing/2014/main" id="{8B562216-9914-423E-9FD0-08DE34576581}"/>
              </a:ext>
            </a:extLst>
          </p:cNvPr>
          <p:cNvSpPr/>
          <p:nvPr/>
        </p:nvSpPr>
        <p:spPr>
          <a:xfrm rot="5400000">
            <a:off x="3585032" y="4892832"/>
            <a:ext cx="129543" cy="8286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자유형: 도형 40">
            <a:extLst>
              <a:ext uri="{FF2B5EF4-FFF2-40B4-BE49-F238E27FC236}">
                <a16:creationId xmlns:a16="http://schemas.microsoft.com/office/drawing/2014/main" id="{D70BF597-7139-47E5-944F-7E22A11B131E}"/>
              </a:ext>
            </a:extLst>
          </p:cNvPr>
          <p:cNvSpPr/>
          <p:nvPr/>
        </p:nvSpPr>
        <p:spPr>
          <a:xfrm>
            <a:off x="1192390" y="2198373"/>
            <a:ext cx="7545876" cy="1602854"/>
          </a:xfrm>
          <a:custGeom>
            <a:avLst/>
            <a:gdLst>
              <a:gd name="connsiteX0" fmla="*/ 795487 w 7545876"/>
              <a:gd name="connsiteY0" fmla="*/ 0 h 1602854"/>
              <a:gd name="connsiteX1" fmla="*/ 7278728 w 7545876"/>
              <a:gd name="connsiteY1" fmla="*/ 0 h 1602854"/>
              <a:gd name="connsiteX2" fmla="*/ 7545876 w 7545876"/>
              <a:gd name="connsiteY2" fmla="*/ 267148 h 1602854"/>
              <a:gd name="connsiteX3" fmla="*/ 7545876 w 7545876"/>
              <a:gd name="connsiteY3" fmla="*/ 1335706 h 1602854"/>
              <a:gd name="connsiteX4" fmla="*/ 7278728 w 7545876"/>
              <a:gd name="connsiteY4" fmla="*/ 1602854 h 1602854"/>
              <a:gd name="connsiteX5" fmla="*/ 267148 w 7545876"/>
              <a:gd name="connsiteY5" fmla="*/ 1602854 h 1602854"/>
              <a:gd name="connsiteX6" fmla="*/ 0 w 7545876"/>
              <a:gd name="connsiteY6" fmla="*/ 1335706 h 1602854"/>
              <a:gd name="connsiteX7" fmla="*/ 0 w 7545876"/>
              <a:gd name="connsiteY7" fmla="*/ 795761 h 1602854"/>
              <a:gd name="connsiteX8" fmla="*/ 795487 w 7545876"/>
              <a:gd name="connsiteY8" fmla="*/ 0 h 1602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45876" h="1602854">
                <a:moveTo>
                  <a:pt x="795487" y="0"/>
                </a:moveTo>
                <a:lnTo>
                  <a:pt x="7278728" y="0"/>
                </a:lnTo>
                <a:cubicBezTo>
                  <a:pt x="7426270" y="0"/>
                  <a:pt x="7545876" y="119606"/>
                  <a:pt x="7545876" y="267148"/>
                </a:cubicBezTo>
                <a:lnTo>
                  <a:pt x="7545876" y="1335706"/>
                </a:lnTo>
                <a:cubicBezTo>
                  <a:pt x="7545876" y="1483248"/>
                  <a:pt x="7426270" y="1602854"/>
                  <a:pt x="7278728" y="1602854"/>
                </a:cubicBezTo>
                <a:lnTo>
                  <a:pt x="267148" y="1602854"/>
                </a:lnTo>
                <a:cubicBezTo>
                  <a:pt x="119606" y="1602854"/>
                  <a:pt x="0" y="1483248"/>
                  <a:pt x="0" y="1335706"/>
                </a:cubicBezTo>
                <a:lnTo>
                  <a:pt x="0" y="795761"/>
                </a:lnTo>
                <a:lnTo>
                  <a:pt x="795487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9" name="자유형: 도형 38">
            <a:extLst>
              <a:ext uri="{FF2B5EF4-FFF2-40B4-BE49-F238E27FC236}">
                <a16:creationId xmlns:a16="http://schemas.microsoft.com/office/drawing/2014/main" id="{AC172C2B-5621-4D37-A820-0055C63A5DDE}"/>
              </a:ext>
            </a:extLst>
          </p:cNvPr>
          <p:cNvSpPr/>
          <p:nvPr/>
        </p:nvSpPr>
        <p:spPr>
          <a:xfrm>
            <a:off x="1164169" y="2186513"/>
            <a:ext cx="795487" cy="795761"/>
          </a:xfrm>
          <a:custGeom>
            <a:avLst/>
            <a:gdLst>
              <a:gd name="connsiteX0" fmla="*/ 267148 w 795487"/>
              <a:gd name="connsiteY0" fmla="*/ 0 h 795761"/>
              <a:gd name="connsiteX1" fmla="*/ 795487 w 795487"/>
              <a:gd name="connsiteY1" fmla="*/ 0 h 795761"/>
              <a:gd name="connsiteX2" fmla="*/ 0 w 795487"/>
              <a:gd name="connsiteY2" fmla="*/ 795761 h 795761"/>
              <a:gd name="connsiteX3" fmla="*/ 0 w 795487"/>
              <a:gd name="connsiteY3" fmla="*/ 267148 h 795761"/>
              <a:gd name="connsiteX4" fmla="*/ 267148 w 795487"/>
              <a:gd name="connsiteY4" fmla="*/ 0 h 795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5487" h="795761">
                <a:moveTo>
                  <a:pt x="267148" y="0"/>
                </a:moveTo>
                <a:lnTo>
                  <a:pt x="795487" y="0"/>
                </a:lnTo>
                <a:lnTo>
                  <a:pt x="0" y="795761"/>
                </a:lnTo>
                <a:lnTo>
                  <a:pt x="0" y="267148"/>
                </a:lnTo>
                <a:cubicBezTo>
                  <a:pt x="0" y="119606"/>
                  <a:pt x="119606" y="0"/>
                  <a:pt x="267148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15F65BD-5801-43ED-9BE6-BA64F3260BE7}"/>
              </a:ext>
            </a:extLst>
          </p:cNvPr>
          <p:cNvSpPr txBox="1"/>
          <p:nvPr/>
        </p:nvSpPr>
        <p:spPr>
          <a:xfrm>
            <a:off x="1657128" y="2817925"/>
            <a:ext cx="6591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r>
              <a:rPr lang="ko-KR" altLang="en-US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비용 책정 </a:t>
            </a:r>
            <a:r>
              <a:rPr lang="en-US" altLang="ko-KR" dirty="0"/>
              <a:t>: </a:t>
            </a:r>
            <a:r>
              <a:rPr lang="ko-KR" altLang="en-US" dirty="0" err="1"/>
              <a:t>택배비</a:t>
            </a:r>
            <a:r>
              <a:rPr lang="en-US" altLang="ko-KR" dirty="0"/>
              <a:t>, </a:t>
            </a:r>
            <a:r>
              <a:rPr lang="ko-KR" altLang="en-US" dirty="0"/>
              <a:t>인건비</a:t>
            </a:r>
            <a:r>
              <a:rPr lang="en-US" altLang="ko-KR" dirty="0"/>
              <a:t>, </a:t>
            </a:r>
            <a:r>
              <a:rPr lang="ko-KR" altLang="en-US" dirty="0"/>
              <a:t>포장비</a:t>
            </a:r>
            <a:r>
              <a:rPr lang="en-US" altLang="ko-KR" dirty="0"/>
              <a:t>, </a:t>
            </a:r>
            <a:r>
              <a:rPr lang="ko-KR" altLang="en-US" dirty="0"/>
              <a:t>사무실 유지비 등을 공급가에 포함</a:t>
            </a:r>
            <a:endParaRPr lang="en-US" altLang="ko-KR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52E8374-0A0C-44B5-8C5C-3F75040D55AC}"/>
              </a:ext>
            </a:extLst>
          </p:cNvPr>
          <p:cNvSpPr txBox="1"/>
          <p:nvPr/>
        </p:nvSpPr>
        <p:spPr>
          <a:xfrm>
            <a:off x="1186296" y="2258554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01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5C445652-3C87-4427-942D-20559D4A74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38</a:t>
            </a:fld>
            <a:endParaRPr lang="ko-KR" altLang="en-US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3C43EB0-A4BD-4160-8EAB-5FA083D78180}"/>
              </a:ext>
            </a:extLst>
          </p:cNvPr>
          <p:cNvSpPr/>
          <p:nvPr/>
        </p:nvSpPr>
        <p:spPr>
          <a:xfrm>
            <a:off x="1464235" y="267567"/>
            <a:ext cx="26693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2-2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판매 채널 선정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27954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96DA002C-E4BA-4794-BB15-ED905A74951B}"/>
              </a:ext>
            </a:extLst>
          </p:cNvPr>
          <p:cNvSpPr/>
          <p:nvPr/>
        </p:nvSpPr>
        <p:spPr>
          <a:xfrm>
            <a:off x="948870" y="1384663"/>
            <a:ext cx="8081554" cy="6322423"/>
          </a:xfrm>
          <a:custGeom>
            <a:avLst/>
            <a:gdLst>
              <a:gd name="connsiteX0" fmla="*/ 1476104 w 8081554"/>
              <a:gd name="connsiteY0" fmla="*/ 0 h 6322423"/>
              <a:gd name="connsiteX1" fmla="*/ 8008846 w 8081554"/>
              <a:gd name="connsiteY1" fmla="*/ 0 h 6322423"/>
              <a:gd name="connsiteX2" fmla="*/ 8081554 w 8081554"/>
              <a:gd name="connsiteY2" fmla="*/ 72708 h 6322423"/>
              <a:gd name="connsiteX3" fmla="*/ 8081554 w 8081554"/>
              <a:gd name="connsiteY3" fmla="*/ 6249715 h 6322423"/>
              <a:gd name="connsiteX4" fmla="*/ 8008846 w 8081554"/>
              <a:gd name="connsiteY4" fmla="*/ 6322423 h 6322423"/>
              <a:gd name="connsiteX5" fmla="*/ 1476104 w 8081554"/>
              <a:gd name="connsiteY5" fmla="*/ 6322423 h 6322423"/>
              <a:gd name="connsiteX6" fmla="*/ 72708 w 8081554"/>
              <a:gd name="connsiteY6" fmla="*/ 0 h 6322423"/>
              <a:gd name="connsiteX7" fmla="*/ 72709 w 8081554"/>
              <a:gd name="connsiteY7" fmla="*/ 0 h 6322423"/>
              <a:gd name="connsiteX8" fmla="*/ 1 w 8081554"/>
              <a:gd name="connsiteY8" fmla="*/ 72708 h 6322423"/>
              <a:gd name="connsiteX9" fmla="*/ 1 w 8081554"/>
              <a:gd name="connsiteY9" fmla="*/ 6249715 h 6322423"/>
              <a:gd name="connsiteX10" fmla="*/ 72709 w 8081554"/>
              <a:gd name="connsiteY10" fmla="*/ 6322423 h 6322423"/>
              <a:gd name="connsiteX11" fmla="*/ 72708 w 8081554"/>
              <a:gd name="connsiteY11" fmla="*/ 6322423 h 6322423"/>
              <a:gd name="connsiteX12" fmla="*/ 0 w 8081554"/>
              <a:gd name="connsiteY12" fmla="*/ 6249715 h 6322423"/>
              <a:gd name="connsiteX13" fmla="*/ 0 w 8081554"/>
              <a:gd name="connsiteY13" fmla="*/ 72708 h 6322423"/>
              <a:gd name="connsiteX14" fmla="*/ 72708 w 8081554"/>
              <a:gd name="connsiteY14" fmla="*/ 0 h 6322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081554" h="6322423">
                <a:moveTo>
                  <a:pt x="1476104" y="0"/>
                </a:moveTo>
                <a:lnTo>
                  <a:pt x="8008846" y="0"/>
                </a:lnTo>
                <a:cubicBezTo>
                  <a:pt x="8049002" y="0"/>
                  <a:pt x="8081554" y="32552"/>
                  <a:pt x="8081554" y="72708"/>
                </a:cubicBezTo>
                <a:lnTo>
                  <a:pt x="8081554" y="6249715"/>
                </a:lnTo>
                <a:cubicBezTo>
                  <a:pt x="8081554" y="6289871"/>
                  <a:pt x="8049002" y="6322423"/>
                  <a:pt x="8008846" y="6322423"/>
                </a:cubicBezTo>
                <a:lnTo>
                  <a:pt x="1476104" y="6322423"/>
                </a:lnTo>
                <a:close/>
                <a:moveTo>
                  <a:pt x="72708" y="0"/>
                </a:moveTo>
                <a:lnTo>
                  <a:pt x="72709" y="0"/>
                </a:lnTo>
                <a:cubicBezTo>
                  <a:pt x="32553" y="0"/>
                  <a:pt x="1" y="32552"/>
                  <a:pt x="1" y="72708"/>
                </a:cubicBezTo>
                <a:lnTo>
                  <a:pt x="1" y="6249715"/>
                </a:lnTo>
                <a:cubicBezTo>
                  <a:pt x="1" y="6289871"/>
                  <a:pt x="32553" y="6322423"/>
                  <a:pt x="72709" y="6322423"/>
                </a:cubicBezTo>
                <a:lnTo>
                  <a:pt x="72708" y="6322423"/>
                </a:lnTo>
                <a:cubicBezTo>
                  <a:pt x="32552" y="6322423"/>
                  <a:pt x="0" y="6289871"/>
                  <a:pt x="0" y="6249715"/>
                </a:cubicBezTo>
                <a:lnTo>
                  <a:pt x="0" y="72708"/>
                </a:lnTo>
                <a:cubicBezTo>
                  <a:pt x="0" y="32552"/>
                  <a:pt x="32552" y="0"/>
                  <a:pt x="727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B1201526-0DFD-41FF-9EA4-15BFD4E2A5CD}"/>
              </a:ext>
            </a:extLst>
          </p:cNvPr>
          <p:cNvSpPr/>
          <p:nvPr/>
        </p:nvSpPr>
        <p:spPr>
          <a:xfrm>
            <a:off x="875577" y="1384663"/>
            <a:ext cx="1476103" cy="6322423"/>
          </a:xfrm>
          <a:custGeom>
            <a:avLst/>
            <a:gdLst>
              <a:gd name="connsiteX0" fmla="*/ 72708 w 1476103"/>
              <a:gd name="connsiteY0" fmla="*/ 0 h 6322423"/>
              <a:gd name="connsiteX1" fmla="*/ 1476103 w 1476103"/>
              <a:gd name="connsiteY1" fmla="*/ 0 h 6322423"/>
              <a:gd name="connsiteX2" fmla="*/ 1476103 w 1476103"/>
              <a:gd name="connsiteY2" fmla="*/ 6322423 h 6322423"/>
              <a:gd name="connsiteX3" fmla="*/ 72708 w 1476103"/>
              <a:gd name="connsiteY3" fmla="*/ 6322423 h 6322423"/>
              <a:gd name="connsiteX4" fmla="*/ 0 w 1476103"/>
              <a:gd name="connsiteY4" fmla="*/ 6249715 h 6322423"/>
              <a:gd name="connsiteX5" fmla="*/ 0 w 1476103"/>
              <a:gd name="connsiteY5" fmla="*/ 72708 h 6322423"/>
              <a:gd name="connsiteX6" fmla="*/ 72708 w 1476103"/>
              <a:gd name="connsiteY6" fmla="*/ 0 h 6322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76103" h="6322423">
                <a:moveTo>
                  <a:pt x="72708" y="0"/>
                </a:moveTo>
                <a:lnTo>
                  <a:pt x="1476103" y="0"/>
                </a:lnTo>
                <a:lnTo>
                  <a:pt x="1476103" y="6322423"/>
                </a:lnTo>
                <a:lnTo>
                  <a:pt x="72708" y="6322423"/>
                </a:lnTo>
                <a:cubicBezTo>
                  <a:pt x="32552" y="6322423"/>
                  <a:pt x="0" y="6289871"/>
                  <a:pt x="0" y="6249715"/>
                </a:cubicBezTo>
                <a:lnTo>
                  <a:pt x="0" y="72708"/>
                </a:lnTo>
                <a:cubicBezTo>
                  <a:pt x="0" y="32552"/>
                  <a:pt x="32552" y="0"/>
                  <a:pt x="7270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BB3DC2-CB33-4908-ACC1-48E314555831}"/>
              </a:ext>
            </a:extLst>
          </p:cNvPr>
          <p:cNvSpPr txBox="1"/>
          <p:nvPr/>
        </p:nvSpPr>
        <p:spPr>
          <a:xfrm>
            <a:off x="1296875" y="1530594"/>
            <a:ext cx="633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표지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84A2AC-13DB-4B9C-BB86-5C8FE8964E94}"/>
              </a:ext>
            </a:extLst>
          </p:cNvPr>
          <p:cNvSpPr txBox="1"/>
          <p:nvPr/>
        </p:nvSpPr>
        <p:spPr>
          <a:xfrm>
            <a:off x="1296874" y="2217952"/>
            <a:ext cx="633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목차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9825BA-CF6B-455D-9745-1B02D1639E47}"/>
              </a:ext>
            </a:extLst>
          </p:cNvPr>
          <p:cNvSpPr txBox="1"/>
          <p:nvPr/>
        </p:nvSpPr>
        <p:spPr>
          <a:xfrm>
            <a:off x="1035585" y="2905310"/>
            <a:ext cx="11560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창업 동기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E5999A1-DE22-4B1F-AA46-8DE2B8FE1897}"/>
              </a:ext>
            </a:extLst>
          </p:cNvPr>
          <p:cNvSpPr txBox="1"/>
          <p:nvPr/>
        </p:nvSpPr>
        <p:spPr>
          <a:xfrm>
            <a:off x="1035585" y="3592668"/>
            <a:ext cx="11560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dirty="0"/>
              <a:t>사업 경험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7B6091A-60EA-494C-933A-DD06D5745B3A}"/>
              </a:ext>
            </a:extLst>
          </p:cNvPr>
          <p:cNvSpPr txBox="1"/>
          <p:nvPr/>
        </p:nvSpPr>
        <p:spPr>
          <a:xfrm>
            <a:off x="1035585" y="4280026"/>
            <a:ext cx="11560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dirty="0"/>
              <a:t>사업 내용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576DD32-1C37-4857-9696-C2CEEC135A7E}"/>
              </a:ext>
            </a:extLst>
          </p:cNvPr>
          <p:cNvSpPr txBox="1"/>
          <p:nvPr/>
        </p:nvSpPr>
        <p:spPr>
          <a:xfrm>
            <a:off x="1035585" y="4967384"/>
            <a:ext cx="11560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dirty="0"/>
              <a:t>상품 조달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D37D699-EA53-4988-A5DA-B6F8DDC6C028}"/>
              </a:ext>
            </a:extLst>
          </p:cNvPr>
          <p:cNvSpPr txBox="1"/>
          <p:nvPr/>
        </p:nvSpPr>
        <p:spPr>
          <a:xfrm>
            <a:off x="1035585" y="5654742"/>
            <a:ext cx="11560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dirty="0"/>
              <a:t>상품 판매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39EF1CE-0E27-4345-8FE6-7DAE58EF7466}"/>
              </a:ext>
            </a:extLst>
          </p:cNvPr>
          <p:cNvSpPr txBox="1"/>
          <p:nvPr/>
        </p:nvSpPr>
        <p:spPr>
          <a:xfrm>
            <a:off x="1184665" y="6342103"/>
            <a:ext cx="857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dirty="0"/>
              <a:t>차별화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18BC83F-7311-44CD-8982-E2087C9B8D06}"/>
              </a:ext>
            </a:extLst>
          </p:cNvPr>
          <p:cNvSpPr txBox="1"/>
          <p:nvPr/>
        </p:nvSpPr>
        <p:spPr>
          <a:xfrm>
            <a:off x="2566489" y="1530594"/>
            <a:ext cx="4230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업체명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쇼핑몰 명칭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작성일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작성자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연락처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7EC29DC-2CD4-47B8-A417-10EDF53D7786}"/>
              </a:ext>
            </a:extLst>
          </p:cNvPr>
          <p:cNvSpPr txBox="1"/>
          <p:nvPr/>
        </p:nvSpPr>
        <p:spPr>
          <a:xfrm>
            <a:off x="2566489" y="2222929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창업 계획서 목차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31B9E02-F42C-46F8-B4B3-7D4A0FC02456}"/>
              </a:ext>
            </a:extLst>
          </p:cNvPr>
          <p:cNvSpPr txBox="1"/>
          <p:nvPr/>
        </p:nvSpPr>
        <p:spPr>
          <a:xfrm>
            <a:off x="2566489" y="2915264"/>
            <a:ext cx="5509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창업 목적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동기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창업 배경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사회적 환경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경쟁업체 환경 등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925F9C2-2956-4C6C-8BAA-1AEA345B0F2A}"/>
              </a:ext>
            </a:extLst>
          </p:cNvPr>
          <p:cNvSpPr txBox="1"/>
          <p:nvPr/>
        </p:nvSpPr>
        <p:spPr>
          <a:xfrm>
            <a:off x="2566489" y="3607599"/>
            <a:ext cx="3483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자신의 사업경험이나 자격증 내용 등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2E0A8AC-E2FC-44E1-B63C-92B00038DCF2}"/>
              </a:ext>
            </a:extLst>
          </p:cNvPr>
          <p:cNvSpPr txBox="1"/>
          <p:nvPr/>
        </p:nvSpPr>
        <p:spPr>
          <a:xfrm>
            <a:off x="2566489" y="4299934"/>
            <a:ext cx="2475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판매할 </a:t>
            </a:r>
            <a:r>
              <a:rPr lang="ko-KR" altLang="en-US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상품군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판매 채널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5238579-63C3-49C4-ADF8-69C6C4D86084}"/>
              </a:ext>
            </a:extLst>
          </p:cNvPr>
          <p:cNvSpPr txBox="1"/>
          <p:nvPr/>
        </p:nvSpPr>
        <p:spPr>
          <a:xfrm>
            <a:off x="2566489" y="4992269"/>
            <a:ext cx="6109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상품군의 </a:t>
            </a:r>
            <a:r>
              <a:rPr lang="ko-KR" altLang="en-US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사업처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공급망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2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차 공급망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품목별 가능한 최저 </a:t>
            </a:r>
            <a:r>
              <a:rPr lang="ko-KR" altLang="en-US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조달가</a:t>
            </a:r>
            <a:endParaRPr lang="ko-KR" altLang="en-US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2AD0CF7-65D1-41DC-AD82-A5DB3F6B384B}"/>
              </a:ext>
            </a:extLst>
          </p:cNvPr>
          <p:cNvSpPr txBox="1"/>
          <p:nvPr/>
        </p:nvSpPr>
        <p:spPr>
          <a:xfrm>
            <a:off x="2566489" y="5684604"/>
            <a:ext cx="2273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시장 분석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타겟 고객층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667BADC-41CF-463E-B296-00AC28FBA653}"/>
              </a:ext>
            </a:extLst>
          </p:cNvPr>
          <p:cNvSpPr txBox="1"/>
          <p:nvPr/>
        </p:nvSpPr>
        <p:spPr>
          <a:xfrm>
            <a:off x="2562132" y="6324684"/>
            <a:ext cx="6245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차별화되거나 경쟁력이 되는 요소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자신의 쇼핑몰이 가지게 될 강점</a:t>
            </a: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A6C57C38-D990-40EF-AB24-14E5463CA19C}"/>
              </a:ext>
            </a:extLst>
          </p:cNvPr>
          <p:cNvCxnSpPr/>
          <p:nvPr/>
        </p:nvCxnSpPr>
        <p:spPr>
          <a:xfrm>
            <a:off x="2416233" y="2055223"/>
            <a:ext cx="6605481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D648D020-CBF8-490A-8108-D36C13F0AA13}"/>
              </a:ext>
            </a:extLst>
          </p:cNvPr>
          <p:cNvCxnSpPr/>
          <p:nvPr/>
        </p:nvCxnSpPr>
        <p:spPr>
          <a:xfrm>
            <a:off x="2416233" y="2747557"/>
            <a:ext cx="6605481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DD1DC92A-2D75-4910-8DE6-923CAD5FF6DC}"/>
              </a:ext>
            </a:extLst>
          </p:cNvPr>
          <p:cNvCxnSpPr/>
          <p:nvPr/>
        </p:nvCxnSpPr>
        <p:spPr>
          <a:xfrm>
            <a:off x="2416233" y="3439891"/>
            <a:ext cx="6605481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564E0942-3EA9-4E25-A802-75379919890D}"/>
              </a:ext>
            </a:extLst>
          </p:cNvPr>
          <p:cNvCxnSpPr/>
          <p:nvPr/>
        </p:nvCxnSpPr>
        <p:spPr>
          <a:xfrm>
            <a:off x="2416233" y="4132225"/>
            <a:ext cx="6605481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7FEC8D48-2529-4845-A21B-310135EA6FC0}"/>
              </a:ext>
            </a:extLst>
          </p:cNvPr>
          <p:cNvCxnSpPr/>
          <p:nvPr/>
        </p:nvCxnSpPr>
        <p:spPr>
          <a:xfrm>
            <a:off x="2416233" y="4824559"/>
            <a:ext cx="6605481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08624321-36FC-486D-97EF-40BB9045A785}"/>
              </a:ext>
            </a:extLst>
          </p:cNvPr>
          <p:cNvCxnSpPr/>
          <p:nvPr/>
        </p:nvCxnSpPr>
        <p:spPr>
          <a:xfrm>
            <a:off x="2416233" y="5516893"/>
            <a:ext cx="6605481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4A32F7E5-3169-47FF-80B8-B9CCB4210816}"/>
              </a:ext>
            </a:extLst>
          </p:cNvPr>
          <p:cNvCxnSpPr/>
          <p:nvPr/>
        </p:nvCxnSpPr>
        <p:spPr>
          <a:xfrm>
            <a:off x="2416233" y="6209227"/>
            <a:ext cx="6605481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52E0FA1D-5FCC-49CE-86E5-2FF0D4487F7B}"/>
              </a:ext>
            </a:extLst>
          </p:cNvPr>
          <p:cNvCxnSpPr/>
          <p:nvPr/>
        </p:nvCxnSpPr>
        <p:spPr>
          <a:xfrm>
            <a:off x="2416233" y="6797053"/>
            <a:ext cx="6605481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A8F79D14-8EC7-48D0-A503-80EB1CDC678E}"/>
              </a:ext>
            </a:extLst>
          </p:cNvPr>
          <p:cNvCxnSpPr>
            <a:cxnSpLocks/>
          </p:cNvCxnSpPr>
          <p:nvPr/>
        </p:nvCxnSpPr>
        <p:spPr>
          <a:xfrm>
            <a:off x="861761" y="2059575"/>
            <a:ext cx="148991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39362F5E-A345-46E5-86C5-E45821D8976D}"/>
              </a:ext>
            </a:extLst>
          </p:cNvPr>
          <p:cNvCxnSpPr>
            <a:cxnSpLocks/>
          </p:cNvCxnSpPr>
          <p:nvPr/>
        </p:nvCxnSpPr>
        <p:spPr>
          <a:xfrm>
            <a:off x="866113" y="2743197"/>
            <a:ext cx="148991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79F29660-5613-4137-800D-075BFFA521E0}"/>
              </a:ext>
            </a:extLst>
          </p:cNvPr>
          <p:cNvCxnSpPr>
            <a:cxnSpLocks/>
          </p:cNvCxnSpPr>
          <p:nvPr/>
        </p:nvCxnSpPr>
        <p:spPr>
          <a:xfrm>
            <a:off x="879173" y="3426825"/>
            <a:ext cx="148991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FCE20B6D-DD9B-4F67-A0C8-A8A864006DF1}"/>
              </a:ext>
            </a:extLst>
          </p:cNvPr>
          <p:cNvCxnSpPr>
            <a:cxnSpLocks/>
          </p:cNvCxnSpPr>
          <p:nvPr/>
        </p:nvCxnSpPr>
        <p:spPr>
          <a:xfrm>
            <a:off x="866108" y="4136577"/>
            <a:ext cx="148991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>
            <a:extLst>
              <a:ext uri="{FF2B5EF4-FFF2-40B4-BE49-F238E27FC236}">
                <a16:creationId xmlns:a16="http://schemas.microsoft.com/office/drawing/2014/main" id="{A1085A3F-DAFB-4DF2-B577-A40DC6CA0DEE}"/>
              </a:ext>
            </a:extLst>
          </p:cNvPr>
          <p:cNvCxnSpPr>
            <a:cxnSpLocks/>
          </p:cNvCxnSpPr>
          <p:nvPr/>
        </p:nvCxnSpPr>
        <p:spPr>
          <a:xfrm>
            <a:off x="879173" y="4824559"/>
            <a:ext cx="148991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81136306-2175-4313-80C8-E1B32A8F2549}"/>
              </a:ext>
            </a:extLst>
          </p:cNvPr>
          <p:cNvCxnSpPr>
            <a:cxnSpLocks/>
          </p:cNvCxnSpPr>
          <p:nvPr/>
        </p:nvCxnSpPr>
        <p:spPr>
          <a:xfrm>
            <a:off x="866111" y="5512541"/>
            <a:ext cx="148991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EB03D518-C97C-4E02-9A2A-511FA7B5DBE4}"/>
              </a:ext>
            </a:extLst>
          </p:cNvPr>
          <p:cNvCxnSpPr>
            <a:cxnSpLocks/>
          </p:cNvCxnSpPr>
          <p:nvPr/>
        </p:nvCxnSpPr>
        <p:spPr>
          <a:xfrm>
            <a:off x="853049" y="6200523"/>
            <a:ext cx="148991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0EF46964-ED05-4FB4-9CD9-0C50F0EF33AA}"/>
              </a:ext>
            </a:extLst>
          </p:cNvPr>
          <p:cNvCxnSpPr>
            <a:cxnSpLocks/>
          </p:cNvCxnSpPr>
          <p:nvPr/>
        </p:nvCxnSpPr>
        <p:spPr>
          <a:xfrm>
            <a:off x="848696" y="6810124"/>
            <a:ext cx="148991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C46C7EEF-FF11-47EF-AEE8-AD29C0854ED7}"/>
              </a:ext>
            </a:extLst>
          </p:cNvPr>
          <p:cNvSpPr/>
          <p:nvPr/>
        </p:nvSpPr>
        <p:spPr>
          <a:xfrm>
            <a:off x="385113" y="318018"/>
            <a:ext cx="5022062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EEABD6E3-F53C-49A4-9DFC-FB3E08A41A11}"/>
              </a:ext>
            </a:extLst>
          </p:cNvPr>
          <p:cNvSpPr/>
          <p:nvPr/>
        </p:nvSpPr>
        <p:spPr>
          <a:xfrm>
            <a:off x="304717" y="224341"/>
            <a:ext cx="5190391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그룹 61">
            <a:extLst>
              <a:ext uri="{FF2B5EF4-FFF2-40B4-BE49-F238E27FC236}">
                <a16:creationId xmlns:a16="http://schemas.microsoft.com/office/drawing/2014/main" id="{87BA01DB-3DCF-4179-AA10-1755AA389DA8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63" name="타원 62">
              <a:extLst>
                <a:ext uri="{FF2B5EF4-FFF2-40B4-BE49-F238E27FC236}">
                  <a16:creationId xmlns:a16="http://schemas.microsoft.com/office/drawing/2014/main" id="{BC762D1D-4B88-4BA4-A428-49C0AC2AB093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4" name="사각형: 둥근 모서리 63">
              <a:extLst>
                <a:ext uri="{FF2B5EF4-FFF2-40B4-BE49-F238E27FC236}">
                  <a16:creationId xmlns:a16="http://schemas.microsoft.com/office/drawing/2014/main" id="{10999FD3-CC25-422D-859F-4AE376EC37FA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" name="그룹 64">
            <a:extLst>
              <a:ext uri="{FF2B5EF4-FFF2-40B4-BE49-F238E27FC236}">
                <a16:creationId xmlns:a16="http://schemas.microsoft.com/office/drawing/2014/main" id="{9325D976-6827-46C5-8BC0-03ED662F658A}"/>
              </a:ext>
            </a:extLst>
          </p:cNvPr>
          <p:cNvGrpSpPr/>
          <p:nvPr/>
        </p:nvGrpSpPr>
        <p:grpSpPr>
          <a:xfrm>
            <a:off x="5162522" y="-405198"/>
            <a:ext cx="196690" cy="966031"/>
            <a:chOff x="4907630" y="-200545"/>
            <a:chExt cx="196690" cy="966031"/>
          </a:xfrm>
        </p:grpSpPr>
        <p:sp>
          <p:nvSpPr>
            <p:cNvPr id="66" name="타원 65">
              <a:extLst>
                <a:ext uri="{FF2B5EF4-FFF2-40B4-BE49-F238E27FC236}">
                  <a16:creationId xmlns:a16="http://schemas.microsoft.com/office/drawing/2014/main" id="{354CA77D-2E34-4D7E-8323-50370BBA923A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7" name="사각형: 둥근 모서리 66">
              <a:extLst>
                <a:ext uri="{FF2B5EF4-FFF2-40B4-BE49-F238E27FC236}">
                  <a16:creationId xmlns:a16="http://schemas.microsoft.com/office/drawing/2014/main" id="{A6605FB5-F067-464E-960D-E6A07604D6AB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BE93C7F-5502-41F5-8C26-F21CDA765F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39</a:t>
            </a:fld>
            <a:endParaRPr lang="ko-KR" altLang="en-US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EC5F56F5-8306-480A-939E-76C6943AF5A6}"/>
              </a:ext>
            </a:extLst>
          </p:cNvPr>
          <p:cNvSpPr/>
          <p:nvPr/>
        </p:nvSpPr>
        <p:spPr>
          <a:xfrm>
            <a:off x="1437012" y="267567"/>
            <a:ext cx="29258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 2-1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사업계획서 작성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073588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96DA002C-E4BA-4794-BB15-ED905A74951B}"/>
              </a:ext>
            </a:extLst>
          </p:cNvPr>
          <p:cNvSpPr/>
          <p:nvPr/>
        </p:nvSpPr>
        <p:spPr>
          <a:xfrm>
            <a:off x="948870" y="-190499"/>
            <a:ext cx="8081554" cy="6315074"/>
          </a:xfrm>
          <a:custGeom>
            <a:avLst/>
            <a:gdLst>
              <a:gd name="connsiteX0" fmla="*/ 1476104 w 8081554"/>
              <a:gd name="connsiteY0" fmla="*/ 0 h 6322423"/>
              <a:gd name="connsiteX1" fmla="*/ 8008846 w 8081554"/>
              <a:gd name="connsiteY1" fmla="*/ 0 h 6322423"/>
              <a:gd name="connsiteX2" fmla="*/ 8081554 w 8081554"/>
              <a:gd name="connsiteY2" fmla="*/ 72708 h 6322423"/>
              <a:gd name="connsiteX3" fmla="*/ 8081554 w 8081554"/>
              <a:gd name="connsiteY3" fmla="*/ 6249715 h 6322423"/>
              <a:gd name="connsiteX4" fmla="*/ 8008846 w 8081554"/>
              <a:gd name="connsiteY4" fmla="*/ 6322423 h 6322423"/>
              <a:gd name="connsiteX5" fmla="*/ 1476104 w 8081554"/>
              <a:gd name="connsiteY5" fmla="*/ 6322423 h 6322423"/>
              <a:gd name="connsiteX6" fmla="*/ 72708 w 8081554"/>
              <a:gd name="connsiteY6" fmla="*/ 0 h 6322423"/>
              <a:gd name="connsiteX7" fmla="*/ 72709 w 8081554"/>
              <a:gd name="connsiteY7" fmla="*/ 0 h 6322423"/>
              <a:gd name="connsiteX8" fmla="*/ 1 w 8081554"/>
              <a:gd name="connsiteY8" fmla="*/ 72708 h 6322423"/>
              <a:gd name="connsiteX9" fmla="*/ 1 w 8081554"/>
              <a:gd name="connsiteY9" fmla="*/ 6249715 h 6322423"/>
              <a:gd name="connsiteX10" fmla="*/ 72709 w 8081554"/>
              <a:gd name="connsiteY10" fmla="*/ 6322423 h 6322423"/>
              <a:gd name="connsiteX11" fmla="*/ 72708 w 8081554"/>
              <a:gd name="connsiteY11" fmla="*/ 6322423 h 6322423"/>
              <a:gd name="connsiteX12" fmla="*/ 0 w 8081554"/>
              <a:gd name="connsiteY12" fmla="*/ 6249715 h 6322423"/>
              <a:gd name="connsiteX13" fmla="*/ 0 w 8081554"/>
              <a:gd name="connsiteY13" fmla="*/ 72708 h 6322423"/>
              <a:gd name="connsiteX14" fmla="*/ 72708 w 8081554"/>
              <a:gd name="connsiteY14" fmla="*/ 0 h 6322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081554" h="6322423">
                <a:moveTo>
                  <a:pt x="1476104" y="0"/>
                </a:moveTo>
                <a:lnTo>
                  <a:pt x="8008846" y="0"/>
                </a:lnTo>
                <a:cubicBezTo>
                  <a:pt x="8049002" y="0"/>
                  <a:pt x="8081554" y="32552"/>
                  <a:pt x="8081554" y="72708"/>
                </a:cubicBezTo>
                <a:lnTo>
                  <a:pt x="8081554" y="6249715"/>
                </a:lnTo>
                <a:cubicBezTo>
                  <a:pt x="8081554" y="6289871"/>
                  <a:pt x="8049002" y="6322423"/>
                  <a:pt x="8008846" y="6322423"/>
                </a:cubicBezTo>
                <a:lnTo>
                  <a:pt x="1476104" y="6322423"/>
                </a:lnTo>
                <a:close/>
                <a:moveTo>
                  <a:pt x="72708" y="0"/>
                </a:moveTo>
                <a:lnTo>
                  <a:pt x="72709" y="0"/>
                </a:lnTo>
                <a:cubicBezTo>
                  <a:pt x="32553" y="0"/>
                  <a:pt x="1" y="32552"/>
                  <a:pt x="1" y="72708"/>
                </a:cubicBezTo>
                <a:lnTo>
                  <a:pt x="1" y="6249715"/>
                </a:lnTo>
                <a:cubicBezTo>
                  <a:pt x="1" y="6289871"/>
                  <a:pt x="32553" y="6322423"/>
                  <a:pt x="72709" y="6322423"/>
                </a:cubicBezTo>
                <a:lnTo>
                  <a:pt x="72708" y="6322423"/>
                </a:lnTo>
                <a:cubicBezTo>
                  <a:pt x="32552" y="6322423"/>
                  <a:pt x="0" y="6289871"/>
                  <a:pt x="0" y="6249715"/>
                </a:cubicBezTo>
                <a:lnTo>
                  <a:pt x="0" y="72708"/>
                </a:lnTo>
                <a:cubicBezTo>
                  <a:pt x="0" y="32552"/>
                  <a:pt x="32552" y="0"/>
                  <a:pt x="727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B1201526-0DFD-41FF-9EA4-15BFD4E2A5CD}"/>
              </a:ext>
            </a:extLst>
          </p:cNvPr>
          <p:cNvSpPr/>
          <p:nvPr/>
        </p:nvSpPr>
        <p:spPr>
          <a:xfrm>
            <a:off x="875577" y="-190499"/>
            <a:ext cx="1476103" cy="6315074"/>
          </a:xfrm>
          <a:custGeom>
            <a:avLst/>
            <a:gdLst>
              <a:gd name="connsiteX0" fmla="*/ 72708 w 1476103"/>
              <a:gd name="connsiteY0" fmla="*/ 0 h 6322423"/>
              <a:gd name="connsiteX1" fmla="*/ 1476103 w 1476103"/>
              <a:gd name="connsiteY1" fmla="*/ 0 h 6322423"/>
              <a:gd name="connsiteX2" fmla="*/ 1476103 w 1476103"/>
              <a:gd name="connsiteY2" fmla="*/ 6322423 h 6322423"/>
              <a:gd name="connsiteX3" fmla="*/ 72708 w 1476103"/>
              <a:gd name="connsiteY3" fmla="*/ 6322423 h 6322423"/>
              <a:gd name="connsiteX4" fmla="*/ 0 w 1476103"/>
              <a:gd name="connsiteY4" fmla="*/ 6249715 h 6322423"/>
              <a:gd name="connsiteX5" fmla="*/ 0 w 1476103"/>
              <a:gd name="connsiteY5" fmla="*/ 72708 h 6322423"/>
              <a:gd name="connsiteX6" fmla="*/ 72708 w 1476103"/>
              <a:gd name="connsiteY6" fmla="*/ 0 h 6322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76103" h="6322423">
                <a:moveTo>
                  <a:pt x="72708" y="0"/>
                </a:moveTo>
                <a:lnTo>
                  <a:pt x="1476103" y="0"/>
                </a:lnTo>
                <a:lnTo>
                  <a:pt x="1476103" y="6322423"/>
                </a:lnTo>
                <a:lnTo>
                  <a:pt x="72708" y="6322423"/>
                </a:lnTo>
                <a:cubicBezTo>
                  <a:pt x="32552" y="6322423"/>
                  <a:pt x="0" y="6289871"/>
                  <a:pt x="0" y="6249715"/>
                </a:cubicBezTo>
                <a:lnTo>
                  <a:pt x="0" y="72708"/>
                </a:lnTo>
                <a:cubicBezTo>
                  <a:pt x="0" y="32552"/>
                  <a:pt x="32552" y="0"/>
                  <a:pt x="7270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BB3DC2-CB33-4908-ACC1-48E314555831}"/>
              </a:ext>
            </a:extLst>
          </p:cNvPr>
          <p:cNvSpPr txBox="1"/>
          <p:nvPr/>
        </p:nvSpPr>
        <p:spPr>
          <a:xfrm>
            <a:off x="923375" y="158994"/>
            <a:ext cx="13805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마케팅 방법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84A2AC-13DB-4B9C-BB86-5C8FE8964E94}"/>
              </a:ext>
            </a:extLst>
          </p:cNvPr>
          <p:cNvSpPr txBox="1"/>
          <p:nvPr/>
        </p:nvSpPr>
        <p:spPr>
          <a:xfrm>
            <a:off x="1072454" y="846352"/>
            <a:ext cx="10823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시나리오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9825BA-CF6B-455D-9745-1B02D1639E47}"/>
              </a:ext>
            </a:extLst>
          </p:cNvPr>
          <p:cNvSpPr txBox="1"/>
          <p:nvPr/>
        </p:nvSpPr>
        <p:spPr>
          <a:xfrm>
            <a:off x="1035585" y="1533710"/>
            <a:ext cx="11560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인력 계획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E5999A1-DE22-4B1F-AA46-8DE2B8FE1897}"/>
              </a:ext>
            </a:extLst>
          </p:cNvPr>
          <p:cNvSpPr txBox="1"/>
          <p:nvPr/>
        </p:nvSpPr>
        <p:spPr>
          <a:xfrm>
            <a:off x="1035585" y="2221068"/>
            <a:ext cx="11560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dirty="0"/>
              <a:t>매출 계획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7B6091A-60EA-494C-933A-DD06D5745B3A}"/>
              </a:ext>
            </a:extLst>
          </p:cNvPr>
          <p:cNvSpPr txBox="1"/>
          <p:nvPr/>
        </p:nvSpPr>
        <p:spPr>
          <a:xfrm>
            <a:off x="1035585" y="2908426"/>
            <a:ext cx="11560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dirty="0"/>
              <a:t>손익 분기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576DD32-1C37-4857-9696-C2CEEC135A7E}"/>
              </a:ext>
            </a:extLst>
          </p:cNvPr>
          <p:cNvSpPr txBox="1"/>
          <p:nvPr/>
        </p:nvSpPr>
        <p:spPr>
          <a:xfrm>
            <a:off x="1035585" y="3595784"/>
            <a:ext cx="11560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dirty="0"/>
              <a:t>시설 자금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D37D699-EA53-4988-A5DA-B6F8DDC6C028}"/>
              </a:ext>
            </a:extLst>
          </p:cNvPr>
          <p:cNvSpPr txBox="1"/>
          <p:nvPr/>
        </p:nvSpPr>
        <p:spPr>
          <a:xfrm>
            <a:off x="1035585" y="4283142"/>
            <a:ext cx="11560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dirty="0"/>
              <a:t>운전 자금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39EF1CE-0E27-4345-8FE6-7DAE58EF7466}"/>
              </a:ext>
            </a:extLst>
          </p:cNvPr>
          <p:cNvSpPr txBox="1"/>
          <p:nvPr/>
        </p:nvSpPr>
        <p:spPr>
          <a:xfrm>
            <a:off x="1035585" y="4970503"/>
            <a:ext cx="11560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dirty="0"/>
              <a:t>자금 조달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18BC83F-7311-44CD-8982-E2087C9B8D06}"/>
              </a:ext>
            </a:extLst>
          </p:cNvPr>
          <p:cNvSpPr txBox="1"/>
          <p:nvPr/>
        </p:nvSpPr>
        <p:spPr>
          <a:xfrm>
            <a:off x="2566489" y="158994"/>
            <a:ext cx="3929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계획 중인 유료광고 예산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SNS 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홍보 방법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7EC29DC-2CD4-47B8-A417-10EDF53D7786}"/>
              </a:ext>
            </a:extLst>
          </p:cNvPr>
          <p:cNvSpPr txBox="1"/>
          <p:nvPr/>
        </p:nvSpPr>
        <p:spPr>
          <a:xfrm>
            <a:off x="2566489" y="851329"/>
            <a:ext cx="4951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창업 후 사업이 안정화될 때까지의 시나리오 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(1~5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년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)</a:t>
            </a:r>
            <a:endParaRPr lang="ko-KR" altLang="en-US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31B9E02-F42C-46F8-B4B3-7D4A0FC02456}"/>
              </a:ext>
            </a:extLst>
          </p:cNvPr>
          <p:cNvSpPr txBox="1"/>
          <p:nvPr/>
        </p:nvSpPr>
        <p:spPr>
          <a:xfrm>
            <a:off x="2566489" y="1543664"/>
            <a:ext cx="2271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인력 고용 및 조직 계획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925F9C2-2956-4C6C-8BAA-1AEA345B0F2A}"/>
              </a:ext>
            </a:extLst>
          </p:cNvPr>
          <p:cNvSpPr txBox="1"/>
          <p:nvPr/>
        </p:nvSpPr>
        <p:spPr>
          <a:xfrm>
            <a:off x="2566489" y="2235999"/>
            <a:ext cx="4161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예상 매출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매출원가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사업경비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대출금 이자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2E0A8AC-E2FC-44E1-B63C-92B00038DCF2}"/>
              </a:ext>
            </a:extLst>
          </p:cNvPr>
          <p:cNvSpPr txBox="1"/>
          <p:nvPr/>
        </p:nvSpPr>
        <p:spPr>
          <a:xfrm>
            <a:off x="2566489" y="2928334"/>
            <a:ext cx="3215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예상하는 손익분기점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영업이익률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5238579-63C3-49C4-ADF8-69C6C4D86084}"/>
              </a:ext>
            </a:extLst>
          </p:cNvPr>
          <p:cNvSpPr txBox="1"/>
          <p:nvPr/>
        </p:nvSpPr>
        <p:spPr>
          <a:xfrm>
            <a:off x="2566489" y="3620669"/>
            <a:ext cx="3687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사무실 운영비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촬영 시설 구비 비용 등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2AD0CF7-65D1-41DC-AD82-A5DB3F6B384B}"/>
              </a:ext>
            </a:extLst>
          </p:cNvPr>
          <p:cNvSpPr txBox="1"/>
          <p:nvPr/>
        </p:nvSpPr>
        <p:spPr>
          <a:xfrm>
            <a:off x="2566489" y="4313004"/>
            <a:ext cx="2879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예상 운전자금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예상 광고예산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667BADC-41CF-463E-B296-00AC28FBA653}"/>
              </a:ext>
            </a:extLst>
          </p:cNvPr>
          <p:cNvSpPr txBox="1"/>
          <p:nvPr/>
        </p:nvSpPr>
        <p:spPr>
          <a:xfrm>
            <a:off x="2562132" y="4953084"/>
            <a:ext cx="3013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자금 조달 방법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자금 내용 작성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6B1A907-2947-4DF1-819E-72EBF554DC21}"/>
              </a:ext>
            </a:extLst>
          </p:cNvPr>
          <p:cNvSpPr txBox="1"/>
          <p:nvPr/>
        </p:nvSpPr>
        <p:spPr>
          <a:xfrm>
            <a:off x="1296874" y="5567044"/>
            <a:ext cx="633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dirty="0"/>
              <a:t>부록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73EDE7A-4A18-4908-8D79-C7C7FE808A74}"/>
              </a:ext>
            </a:extLst>
          </p:cNvPr>
          <p:cNvSpPr txBox="1"/>
          <p:nvPr/>
        </p:nvSpPr>
        <p:spPr>
          <a:xfrm>
            <a:off x="2566482" y="5584453"/>
            <a:ext cx="2002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관련 조사 자료 첨부</a:t>
            </a: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84EFD574-C337-4518-9EDE-F90A138CCFF3}"/>
              </a:ext>
            </a:extLst>
          </p:cNvPr>
          <p:cNvCxnSpPr/>
          <p:nvPr/>
        </p:nvCxnSpPr>
        <p:spPr>
          <a:xfrm>
            <a:off x="2416233" y="693148"/>
            <a:ext cx="6605481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CEDFFD97-C28C-485E-93A4-2BF0A0CB7FFF}"/>
              </a:ext>
            </a:extLst>
          </p:cNvPr>
          <p:cNvCxnSpPr/>
          <p:nvPr/>
        </p:nvCxnSpPr>
        <p:spPr>
          <a:xfrm>
            <a:off x="2416233" y="1385482"/>
            <a:ext cx="6605481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D15BA92B-91B2-4B9F-BBC6-424B3329B32C}"/>
              </a:ext>
            </a:extLst>
          </p:cNvPr>
          <p:cNvCxnSpPr/>
          <p:nvPr/>
        </p:nvCxnSpPr>
        <p:spPr>
          <a:xfrm>
            <a:off x="2416233" y="2077816"/>
            <a:ext cx="6605481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FB42AD2B-FB96-4D4B-8D28-5491ADD3F0E9}"/>
              </a:ext>
            </a:extLst>
          </p:cNvPr>
          <p:cNvCxnSpPr/>
          <p:nvPr/>
        </p:nvCxnSpPr>
        <p:spPr>
          <a:xfrm>
            <a:off x="2416233" y="2770150"/>
            <a:ext cx="6605481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36192F83-4AD2-4EE9-8D18-D68FD4CDA056}"/>
              </a:ext>
            </a:extLst>
          </p:cNvPr>
          <p:cNvCxnSpPr/>
          <p:nvPr/>
        </p:nvCxnSpPr>
        <p:spPr>
          <a:xfrm>
            <a:off x="2416233" y="3462484"/>
            <a:ext cx="6605481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25E33893-CEBB-4764-B09E-E4E6D0F81060}"/>
              </a:ext>
            </a:extLst>
          </p:cNvPr>
          <p:cNvCxnSpPr/>
          <p:nvPr/>
        </p:nvCxnSpPr>
        <p:spPr>
          <a:xfrm>
            <a:off x="2416233" y="4154818"/>
            <a:ext cx="6605481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E477355C-E2FB-4F89-A212-1E9BFB8470DB}"/>
              </a:ext>
            </a:extLst>
          </p:cNvPr>
          <p:cNvCxnSpPr/>
          <p:nvPr/>
        </p:nvCxnSpPr>
        <p:spPr>
          <a:xfrm>
            <a:off x="2416233" y="4847152"/>
            <a:ext cx="6605481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9A5D7469-7B5A-4624-B237-776E71B89960}"/>
              </a:ext>
            </a:extLst>
          </p:cNvPr>
          <p:cNvCxnSpPr/>
          <p:nvPr/>
        </p:nvCxnSpPr>
        <p:spPr>
          <a:xfrm>
            <a:off x="2416233" y="5444503"/>
            <a:ext cx="6605481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B596CD96-D297-4AB1-B7AB-CA10559A8090}"/>
              </a:ext>
            </a:extLst>
          </p:cNvPr>
          <p:cNvCxnSpPr>
            <a:cxnSpLocks/>
          </p:cNvCxnSpPr>
          <p:nvPr/>
        </p:nvCxnSpPr>
        <p:spPr>
          <a:xfrm>
            <a:off x="861761" y="697500"/>
            <a:ext cx="148991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7C535CCE-9FE1-4FCE-B85F-6905CE6B9BBE}"/>
              </a:ext>
            </a:extLst>
          </p:cNvPr>
          <p:cNvCxnSpPr>
            <a:cxnSpLocks/>
          </p:cNvCxnSpPr>
          <p:nvPr/>
        </p:nvCxnSpPr>
        <p:spPr>
          <a:xfrm>
            <a:off x="866113" y="1381122"/>
            <a:ext cx="148991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12CD423D-5109-4B7D-90EC-46338FB44ADB}"/>
              </a:ext>
            </a:extLst>
          </p:cNvPr>
          <p:cNvCxnSpPr>
            <a:cxnSpLocks/>
          </p:cNvCxnSpPr>
          <p:nvPr/>
        </p:nvCxnSpPr>
        <p:spPr>
          <a:xfrm>
            <a:off x="879173" y="2064750"/>
            <a:ext cx="148991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50D6CF31-B30F-456F-BDEE-05E1F223D49B}"/>
              </a:ext>
            </a:extLst>
          </p:cNvPr>
          <p:cNvCxnSpPr>
            <a:cxnSpLocks/>
          </p:cNvCxnSpPr>
          <p:nvPr/>
        </p:nvCxnSpPr>
        <p:spPr>
          <a:xfrm>
            <a:off x="866108" y="2774502"/>
            <a:ext cx="148991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3D506838-860A-4383-BCDF-171AE834DBA6}"/>
              </a:ext>
            </a:extLst>
          </p:cNvPr>
          <p:cNvCxnSpPr>
            <a:cxnSpLocks/>
          </p:cNvCxnSpPr>
          <p:nvPr/>
        </p:nvCxnSpPr>
        <p:spPr>
          <a:xfrm>
            <a:off x="879173" y="3462484"/>
            <a:ext cx="148991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BA9757A2-63EB-4298-9AE1-C42D54A40FD9}"/>
              </a:ext>
            </a:extLst>
          </p:cNvPr>
          <p:cNvCxnSpPr>
            <a:cxnSpLocks/>
          </p:cNvCxnSpPr>
          <p:nvPr/>
        </p:nvCxnSpPr>
        <p:spPr>
          <a:xfrm>
            <a:off x="866111" y="4150466"/>
            <a:ext cx="148991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5F21DFE1-6BC0-4211-BBDE-90D8D05C99DE}"/>
              </a:ext>
            </a:extLst>
          </p:cNvPr>
          <p:cNvCxnSpPr>
            <a:cxnSpLocks/>
          </p:cNvCxnSpPr>
          <p:nvPr/>
        </p:nvCxnSpPr>
        <p:spPr>
          <a:xfrm>
            <a:off x="853049" y="4838448"/>
            <a:ext cx="148991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19E73185-88D4-4A84-9BE6-EC5D208E2EFE}"/>
              </a:ext>
            </a:extLst>
          </p:cNvPr>
          <p:cNvCxnSpPr>
            <a:cxnSpLocks/>
          </p:cNvCxnSpPr>
          <p:nvPr/>
        </p:nvCxnSpPr>
        <p:spPr>
          <a:xfrm>
            <a:off x="848696" y="5448049"/>
            <a:ext cx="148991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46C20C8-E71F-4CE5-8471-63C60D1DC7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957226"/>
      </p:ext>
    </p:extLst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FA99787-1E90-474C-B57F-F3DC3754F609}"/>
              </a:ext>
            </a:extLst>
          </p:cNvPr>
          <p:cNvSpPr/>
          <p:nvPr/>
        </p:nvSpPr>
        <p:spPr>
          <a:xfrm>
            <a:off x="1001770" y="267567"/>
            <a:ext cx="35637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2-2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spc="-15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채널별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판매</a:t>
            </a:r>
            <a:r>
              <a:rPr lang="en-US" altLang="ko-KR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·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광고 전략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D0EAD20-B42F-42DF-B5A9-18139B4DE39B}"/>
              </a:ext>
            </a:extLst>
          </p:cNvPr>
          <p:cNvSpPr txBox="1"/>
          <p:nvPr/>
        </p:nvSpPr>
        <p:spPr>
          <a:xfrm>
            <a:off x="2995573" y="1232857"/>
            <a:ext cx="3914854" cy="3637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 algn="l"/>
            <a:r>
              <a:rPr lang="ko-KR" altLang="en-US" dirty="0"/>
              <a:t>무료 광고 전략 </a:t>
            </a:r>
            <a:r>
              <a:rPr lang="en-US" altLang="ko-KR" dirty="0"/>
              <a:t>- </a:t>
            </a:r>
            <a:r>
              <a:rPr lang="ko-KR" altLang="en-US" dirty="0"/>
              <a:t>오픈마켓 </a:t>
            </a:r>
            <a:r>
              <a:rPr lang="ko-KR" altLang="en-US" dirty="0" err="1"/>
              <a:t>핫딜</a:t>
            </a:r>
            <a:r>
              <a:rPr lang="ko-KR" altLang="en-US" dirty="0"/>
              <a:t> 활용</a:t>
            </a: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2A52DA89-FD7B-4D63-8929-AE79ADF95D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8" b="34982"/>
          <a:stretch/>
        </p:blipFill>
        <p:spPr>
          <a:xfrm>
            <a:off x="6565239" y="3702993"/>
            <a:ext cx="2986352" cy="299898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9715E558-CC38-49F7-8977-6DB1513C743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7" b="40093"/>
          <a:stretch/>
        </p:blipFill>
        <p:spPr>
          <a:xfrm>
            <a:off x="3459824" y="3702994"/>
            <a:ext cx="2986352" cy="299898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25" name="그림 24">
            <a:hlinkClick r:id="rId4"/>
            <a:extLst>
              <a:ext uri="{FF2B5EF4-FFF2-40B4-BE49-F238E27FC236}">
                <a16:creationId xmlns:a16="http://schemas.microsoft.com/office/drawing/2014/main" id="{83C11EFC-B1F1-46BD-AC42-266A93157A8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" t="8597" r="-1028" b="34943"/>
          <a:stretch/>
        </p:blipFill>
        <p:spPr>
          <a:xfrm>
            <a:off x="360854" y="3702993"/>
            <a:ext cx="2986352" cy="299899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30" name="직사각형 29">
            <a:extLst>
              <a:ext uri="{FF2B5EF4-FFF2-40B4-BE49-F238E27FC236}">
                <a16:creationId xmlns:a16="http://schemas.microsoft.com/office/drawing/2014/main" id="{8E54C139-468F-41F8-AA48-B3132C4CA8F4}"/>
              </a:ext>
            </a:extLst>
          </p:cNvPr>
          <p:cNvSpPr/>
          <p:nvPr/>
        </p:nvSpPr>
        <p:spPr>
          <a:xfrm>
            <a:off x="360854" y="3247758"/>
            <a:ext cx="2986352" cy="400110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4BEA7A8-EBCF-49AA-8FA0-9A4145EA95F7}"/>
              </a:ext>
            </a:extLst>
          </p:cNvPr>
          <p:cNvSpPr txBox="1"/>
          <p:nvPr/>
        </p:nvSpPr>
        <p:spPr>
          <a:xfrm>
            <a:off x="775695" y="3270841"/>
            <a:ext cx="215667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>
                <a:solidFill>
                  <a:srgbClr val="FFC000"/>
                </a:solidFill>
              </a:rPr>
              <a:t>네이버</a:t>
            </a:r>
            <a:r>
              <a:rPr lang="ko-KR" altLang="en-US" sz="1700" dirty="0">
                <a:solidFill>
                  <a:schemeClr val="bg1"/>
                </a:solidFill>
              </a:rPr>
              <a:t> </a:t>
            </a:r>
            <a:r>
              <a:rPr lang="ko-KR" altLang="en-US" sz="1700" dirty="0" err="1">
                <a:solidFill>
                  <a:schemeClr val="bg1"/>
                </a:solidFill>
              </a:rPr>
              <a:t>럭키투데이</a:t>
            </a:r>
            <a:endParaRPr lang="ko-KR" altLang="en-US" sz="1700" dirty="0">
              <a:solidFill>
                <a:schemeClr val="bg1"/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C535EB42-1AB6-45C3-ABEF-142DD67B9128}"/>
              </a:ext>
            </a:extLst>
          </p:cNvPr>
          <p:cNvSpPr/>
          <p:nvPr/>
        </p:nvSpPr>
        <p:spPr>
          <a:xfrm>
            <a:off x="3449798" y="3247757"/>
            <a:ext cx="2996377" cy="400110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2A7EBB3-7EB8-491C-ADF0-1FE8D99491E3}"/>
              </a:ext>
            </a:extLst>
          </p:cNvPr>
          <p:cNvSpPr txBox="1"/>
          <p:nvPr/>
        </p:nvSpPr>
        <p:spPr>
          <a:xfrm>
            <a:off x="3869651" y="3270840"/>
            <a:ext cx="215667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 err="1">
                <a:solidFill>
                  <a:srgbClr val="FFC000"/>
                </a:solidFill>
              </a:rPr>
              <a:t>지마켓</a:t>
            </a:r>
            <a:r>
              <a:rPr lang="ko-KR" altLang="en-US" sz="1700" dirty="0">
                <a:solidFill>
                  <a:schemeClr val="bg1"/>
                </a:solidFill>
              </a:rPr>
              <a:t> </a:t>
            </a:r>
            <a:r>
              <a:rPr lang="ko-KR" altLang="en-US" sz="1700" dirty="0" err="1">
                <a:solidFill>
                  <a:schemeClr val="bg1"/>
                </a:solidFill>
              </a:rPr>
              <a:t>슈퍼딜</a:t>
            </a:r>
            <a:endParaRPr lang="ko-KR" altLang="en-US" sz="1700" dirty="0">
              <a:solidFill>
                <a:schemeClr val="bg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2CC2BB98-E426-4326-9442-F1F309C2E2F8}"/>
              </a:ext>
            </a:extLst>
          </p:cNvPr>
          <p:cNvSpPr/>
          <p:nvPr/>
        </p:nvSpPr>
        <p:spPr>
          <a:xfrm>
            <a:off x="6548767" y="3247757"/>
            <a:ext cx="2996377" cy="400110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FE5C676-5213-4298-BA85-D4536DB2D194}"/>
              </a:ext>
            </a:extLst>
          </p:cNvPr>
          <p:cNvSpPr txBox="1"/>
          <p:nvPr/>
        </p:nvSpPr>
        <p:spPr>
          <a:xfrm>
            <a:off x="6968620" y="3270840"/>
            <a:ext cx="215667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>
                <a:solidFill>
                  <a:srgbClr val="FFC000"/>
                </a:solidFill>
              </a:rPr>
              <a:t>인터파크</a:t>
            </a:r>
            <a:r>
              <a:rPr lang="ko-KR" altLang="en-US" sz="1700" dirty="0">
                <a:solidFill>
                  <a:schemeClr val="bg1"/>
                </a:solidFill>
              </a:rPr>
              <a:t> </a:t>
            </a:r>
            <a:r>
              <a:rPr lang="ko-KR" altLang="en-US" sz="1700" dirty="0" err="1">
                <a:solidFill>
                  <a:schemeClr val="bg1"/>
                </a:solidFill>
              </a:rPr>
              <a:t>쎈딜</a:t>
            </a:r>
            <a:endParaRPr lang="ko-KR" altLang="en-US" sz="1700" dirty="0">
              <a:solidFill>
                <a:schemeClr val="bg1"/>
              </a:solidFill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1DE921F7-35AD-4A65-BE83-ED41824387D5}"/>
              </a:ext>
            </a:extLst>
          </p:cNvPr>
          <p:cNvGrpSpPr/>
          <p:nvPr/>
        </p:nvGrpSpPr>
        <p:grpSpPr>
          <a:xfrm>
            <a:off x="1010254" y="2030542"/>
            <a:ext cx="7885492" cy="796950"/>
            <a:chOff x="1276767" y="1992442"/>
            <a:chExt cx="7885492" cy="79695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E7E48D9-E06B-4D49-8AA1-0C74F6CDB53B}"/>
                </a:ext>
              </a:extLst>
            </p:cNvPr>
            <p:cNvSpPr txBox="1"/>
            <p:nvPr/>
          </p:nvSpPr>
          <p:spPr>
            <a:xfrm>
              <a:off x="1276767" y="1992442"/>
              <a:ext cx="44230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2000">
                  <a:latin typeface="KoPub돋움체 Light" panose="02020603020101020101" pitchFamily="18" charset="-127"/>
                  <a:ea typeface="KoPub돋움체 Light" panose="02020603020101020101" pitchFamily="18" charset="-127"/>
                </a:defRPr>
              </a:lvl1pPr>
            </a:lstStyle>
            <a:p>
              <a:r>
                <a:rPr lang="en-US" altLang="ko-KR" sz="1800" dirty="0"/>
                <a:t>1. </a:t>
              </a:r>
              <a:r>
                <a:rPr lang="ko-KR" altLang="en-US" sz="1800" dirty="0" err="1"/>
                <a:t>핫딜</a:t>
              </a:r>
              <a:r>
                <a:rPr lang="ko-KR" altLang="en-US" sz="1800" dirty="0"/>
                <a:t> 페이지 등록 </a:t>
              </a:r>
              <a:r>
                <a:rPr lang="en-US" altLang="ko-KR" sz="1800" dirty="0"/>
                <a:t>- </a:t>
              </a:r>
              <a:r>
                <a:rPr lang="ko-KR" altLang="en-US" sz="1800" dirty="0"/>
                <a:t>상품 노출↑</a:t>
              </a:r>
              <a:r>
                <a:rPr lang="en-US" altLang="ko-KR" sz="1800" dirty="0"/>
                <a:t>- </a:t>
              </a:r>
              <a:r>
                <a:rPr lang="ko-KR" altLang="en-US" sz="1800" dirty="0"/>
                <a:t>구매 증가</a:t>
              </a:r>
              <a:endParaRPr lang="en-US" altLang="ko-KR" sz="18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894D0AB-E1B4-4DE7-BF82-0182102AA834}"/>
                </a:ext>
              </a:extLst>
            </p:cNvPr>
            <p:cNvSpPr txBox="1"/>
            <p:nvPr/>
          </p:nvSpPr>
          <p:spPr>
            <a:xfrm>
              <a:off x="1276767" y="2420060"/>
              <a:ext cx="78854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2000">
                  <a:latin typeface="KoPub돋움체 Light" panose="02020603020101020101" pitchFamily="18" charset="-127"/>
                  <a:ea typeface="KoPub돋움체 Light" panose="02020603020101020101" pitchFamily="18" charset="-127"/>
                </a:defRPr>
              </a:lvl1pPr>
            </a:lstStyle>
            <a:p>
              <a:r>
                <a:rPr lang="en-US" altLang="ko-KR" sz="1800" dirty="0"/>
                <a:t>2. </a:t>
              </a:r>
              <a:r>
                <a:rPr lang="ko-KR" altLang="en-US" sz="1800" dirty="0"/>
                <a:t>사이트 모바일 메인 페이지</a:t>
              </a:r>
              <a:r>
                <a:rPr lang="en-US" altLang="ko-KR" sz="1800" dirty="0"/>
                <a:t>, PC </a:t>
              </a:r>
              <a:r>
                <a:rPr lang="ko-KR" altLang="en-US" sz="1800" dirty="0"/>
                <a:t>메인 페이지</a:t>
              </a:r>
              <a:r>
                <a:rPr lang="en-US" altLang="ko-KR" sz="1800" dirty="0"/>
                <a:t>, </a:t>
              </a:r>
              <a:r>
                <a:rPr lang="ko-KR" altLang="en-US" sz="1800" dirty="0"/>
                <a:t>쇼핑 검색 결과에 별도로 상품 노출 </a:t>
              </a:r>
              <a:r>
                <a:rPr lang="en-US" altLang="ko-KR" sz="1800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67682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21745E8F-0D70-4E62-9A27-C481B24DAD6D}"/>
              </a:ext>
            </a:extLst>
          </p:cNvPr>
          <p:cNvSpPr/>
          <p:nvPr/>
        </p:nvSpPr>
        <p:spPr>
          <a:xfrm>
            <a:off x="1163301" y="1274174"/>
            <a:ext cx="1994119" cy="5181714"/>
          </a:xfrm>
          <a:custGeom>
            <a:avLst/>
            <a:gdLst>
              <a:gd name="connsiteX0" fmla="*/ 72708 w 1476103"/>
              <a:gd name="connsiteY0" fmla="*/ 0 h 6322423"/>
              <a:gd name="connsiteX1" fmla="*/ 1476103 w 1476103"/>
              <a:gd name="connsiteY1" fmla="*/ 0 h 6322423"/>
              <a:gd name="connsiteX2" fmla="*/ 1476103 w 1476103"/>
              <a:gd name="connsiteY2" fmla="*/ 6322423 h 6322423"/>
              <a:gd name="connsiteX3" fmla="*/ 72708 w 1476103"/>
              <a:gd name="connsiteY3" fmla="*/ 6322423 h 6322423"/>
              <a:gd name="connsiteX4" fmla="*/ 0 w 1476103"/>
              <a:gd name="connsiteY4" fmla="*/ 6249715 h 6322423"/>
              <a:gd name="connsiteX5" fmla="*/ 0 w 1476103"/>
              <a:gd name="connsiteY5" fmla="*/ 72708 h 6322423"/>
              <a:gd name="connsiteX6" fmla="*/ 72708 w 1476103"/>
              <a:gd name="connsiteY6" fmla="*/ 0 h 6322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76103" h="6322423">
                <a:moveTo>
                  <a:pt x="72708" y="0"/>
                </a:moveTo>
                <a:lnTo>
                  <a:pt x="1476103" y="0"/>
                </a:lnTo>
                <a:lnTo>
                  <a:pt x="1476103" y="6322423"/>
                </a:lnTo>
                <a:lnTo>
                  <a:pt x="72708" y="6322423"/>
                </a:lnTo>
                <a:cubicBezTo>
                  <a:pt x="32552" y="6322423"/>
                  <a:pt x="0" y="6289871"/>
                  <a:pt x="0" y="6249715"/>
                </a:cubicBezTo>
                <a:lnTo>
                  <a:pt x="0" y="72708"/>
                </a:lnTo>
                <a:cubicBezTo>
                  <a:pt x="0" y="32552"/>
                  <a:pt x="32552" y="0"/>
                  <a:pt x="7270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04A954E5-4B36-4523-9EB1-5E4C6B489DB8}"/>
              </a:ext>
            </a:extLst>
          </p:cNvPr>
          <p:cNvSpPr/>
          <p:nvPr/>
        </p:nvSpPr>
        <p:spPr>
          <a:xfrm>
            <a:off x="1179790" y="2043163"/>
            <a:ext cx="1977630" cy="68692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/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74D6BB90-AD38-4AC4-89C4-9946FA09A0D2}"/>
              </a:ext>
            </a:extLst>
          </p:cNvPr>
          <p:cNvSpPr/>
          <p:nvPr/>
        </p:nvSpPr>
        <p:spPr>
          <a:xfrm>
            <a:off x="1926024" y="1274174"/>
            <a:ext cx="6830491" cy="5181714"/>
          </a:xfrm>
          <a:custGeom>
            <a:avLst/>
            <a:gdLst>
              <a:gd name="connsiteX0" fmla="*/ 1476104 w 8081554"/>
              <a:gd name="connsiteY0" fmla="*/ 0 h 6322423"/>
              <a:gd name="connsiteX1" fmla="*/ 8008846 w 8081554"/>
              <a:gd name="connsiteY1" fmla="*/ 0 h 6322423"/>
              <a:gd name="connsiteX2" fmla="*/ 8081554 w 8081554"/>
              <a:gd name="connsiteY2" fmla="*/ 72708 h 6322423"/>
              <a:gd name="connsiteX3" fmla="*/ 8081554 w 8081554"/>
              <a:gd name="connsiteY3" fmla="*/ 6249715 h 6322423"/>
              <a:gd name="connsiteX4" fmla="*/ 8008846 w 8081554"/>
              <a:gd name="connsiteY4" fmla="*/ 6322423 h 6322423"/>
              <a:gd name="connsiteX5" fmla="*/ 1476104 w 8081554"/>
              <a:gd name="connsiteY5" fmla="*/ 6322423 h 6322423"/>
              <a:gd name="connsiteX6" fmla="*/ 72708 w 8081554"/>
              <a:gd name="connsiteY6" fmla="*/ 0 h 6322423"/>
              <a:gd name="connsiteX7" fmla="*/ 72709 w 8081554"/>
              <a:gd name="connsiteY7" fmla="*/ 0 h 6322423"/>
              <a:gd name="connsiteX8" fmla="*/ 1 w 8081554"/>
              <a:gd name="connsiteY8" fmla="*/ 72708 h 6322423"/>
              <a:gd name="connsiteX9" fmla="*/ 1 w 8081554"/>
              <a:gd name="connsiteY9" fmla="*/ 6249715 h 6322423"/>
              <a:gd name="connsiteX10" fmla="*/ 72709 w 8081554"/>
              <a:gd name="connsiteY10" fmla="*/ 6322423 h 6322423"/>
              <a:gd name="connsiteX11" fmla="*/ 72708 w 8081554"/>
              <a:gd name="connsiteY11" fmla="*/ 6322423 h 6322423"/>
              <a:gd name="connsiteX12" fmla="*/ 0 w 8081554"/>
              <a:gd name="connsiteY12" fmla="*/ 6249715 h 6322423"/>
              <a:gd name="connsiteX13" fmla="*/ 0 w 8081554"/>
              <a:gd name="connsiteY13" fmla="*/ 72708 h 6322423"/>
              <a:gd name="connsiteX14" fmla="*/ 72708 w 8081554"/>
              <a:gd name="connsiteY14" fmla="*/ 0 h 6322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081554" h="6322423">
                <a:moveTo>
                  <a:pt x="1476104" y="0"/>
                </a:moveTo>
                <a:lnTo>
                  <a:pt x="8008846" y="0"/>
                </a:lnTo>
                <a:cubicBezTo>
                  <a:pt x="8049002" y="0"/>
                  <a:pt x="8081554" y="32552"/>
                  <a:pt x="8081554" y="72708"/>
                </a:cubicBezTo>
                <a:lnTo>
                  <a:pt x="8081554" y="6249715"/>
                </a:lnTo>
                <a:cubicBezTo>
                  <a:pt x="8081554" y="6289871"/>
                  <a:pt x="8049002" y="6322423"/>
                  <a:pt x="8008846" y="6322423"/>
                </a:cubicBezTo>
                <a:lnTo>
                  <a:pt x="1476104" y="6322423"/>
                </a:lnTo>
                <a:close/>
                <a:moveTo>
                  <a:pt x="72708" y="0"/>
                </a:moveTo>
                <a:lnTo>
                  <a:pt x="72709" y="0"/>
                </a:lnTo>
                <a:cubicBezTo>
                  <a:pt x="32553" y="0"/>
                  <a:pt x="1" y="32552"/>
                  <a:pt x="1" y="72708"/>
                </a:cubicBezTo>
                <a:lnTo>
                  <a:pt x="1" y="6249715"/>
                </a:lnTo>
                <a:cubicBezTo>
                  <a:pt x="1" y="6289871"/>
                  <a:pt x="32553" y="6322423"/>
                  <a:pt x="72709" y="6322423"/>
                </a:cubicBezTo>
                <a:lnTo>
                  <a:pt x="72708" y="6322423"/>
                </a:lnTo>
                <a:cubicBezTo>
                  <a:pt x="32552" y="6322423"/>
                  <a:pt x="0" y="6289871"/>
                  <a:pt x="0" y="6249715"/>
                </a:cubicBezTo>
                <a:lnTo>
                  <a:pt x="0" y="72708"/>
                </a:lnTo>
                <a:cubicBezTo>
                  <a:pt x="0" y="32552"/>
                  <a:pt x="32552" y="0"/>
                  <a:pt x="727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AFEE7E-7302-4E7A-A1F4-BA86B3EC8449}"/>
              </a:ext>
            </a:extLst>
          </p:cNvPr>
          <p:cNvSpPr txBox="1"/>
          <p:nvPr/>
        </p:nvSpPr>
        <p:spPr>
          <a:xfrm>
            <a:off x="3368563" y="1258179"/>
            <a:ext cx="526618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광고를 클릭해서 쇼핑몰로 접속</a:t>
            </a: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지정한 행동</a:t>
            </a:r>
            <a:r>
              <a:rPr lang="en-US" altLang="ko-KR" sz="14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sz="14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회원가입</a:t>
            </a:r>
            <a:r>
              <a:rPr lang="en-US" altLang="ko-KR" sz="14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4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결제</a:t>
            </a:r>
            <a:r>
              <a:rPr lang="en-US" altLang="ko-KR" sz="14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을 했을</a:t>
            </a: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때 </a:t>
            </a:r>
            <a:endParaRPr lang="en-US" altLang="ko-KR" sz="14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광고료가 </a:t>
            </a:r>
            <a:r>
              <a:rPr lang="ko-KR" altLang="en-US" sz="14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과금되는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방식</a:t>
            </a:r>
          </a:p>
        </p:txBody>
      </p: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A38966AD-E9A5-411B-B8EC-4004D3F006F6}"/>
              </a:ext>
            </a:extLst>
          </p:cNvPr>
          <p:cNvGrpSpPr/>
          <p:nvPr/>
        </p:nvGrpSpPr>
        <p:grpSpPr>
          <a:xfrm>
            <a:off x="1149485" y="2014071"/>
            <a:ext cx="2155958" cy="3699485"/>
            <a:chOff x="861761" y="2105511"/>
            <a:chExt cx="1507331" cy="3699485"/>
          </a:xfrm>
        </p:grpSpPr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48687E98-B1C1-42D7-A12E-8534CDF35FAD}"/>
                </a:ext>
              </a:extLst>
            </p:cNvPr>
            <p:cNvCxnSpPr>
              <a:cxnSpLocks/>
            </p:cNvCxnSpPr>
            <p:nvPr/>
          </p:nvCxnSpPr>
          <p:spPr>
            <a:xfrm>
              <a:off x="861761" y="2105511"/>
              <a:ext cx="1489919" cy="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B94A2445-AB01-4E2D-9B11-073533BB660F}"/>
                </a:ext>
              </a:extLst>
            </p:cNvPr>
            <p:cNvCxnSpPr>
              <a:cxnSpLocks/>
            </p:cNvCxnSpPr>
            <p:nvPr/>
          </p:nvCxnSpPr>
          <p:spPr>
            <a:xfrm>
              <a:off x="866113" y="2845408"/>
              <a:ext cx="1489919" cy="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770EAAD8-DF1A-4230-97DB-E0CFBF4B1A7C}"/>
                </a:ext>
              </a:extLst>
            </p:cNvPr>
            <p:cNvCxnSpPr>
              <a:cxnSpLocks/>
            </p:cNvCxnSpPr>
            <p:nvPr/>
          </p:nvCxnSpPr>
          <p:spPr>
            <a:xfrm>
              <a:off x="879173" y="3585305"/>
              <a:ext cx="1489919" cy="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1714CAE3-328C-4FC0-866F-91C3985AA47F}"/>
                </a:ext>
              </a:extLst>
            </p:cNvPr>
            <p:cNvCxnSpPr>
              <a:cxnSpLocks/>
            </p:cNvCxnSpPr>
            <p:nvPr/>
          </p:nvCxnSpPr>
          <p:spPr>
            <a:xfrm>
              <a:off x="866108" y="4325202"/>
              <a:ext cx="1489919" cy="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0DB4491A-FD04-4A87-A95C-647F7526654A}"/>
                </a:ext>
              </a:extLst>
            </p:cNvPr>
            <p:cNvCxnSpPr>
              <a:cxnSpLocks/>
            </p:cNvCxnSpPr>
            <p:nvPr/>
          </p:nvCxnSpPr>
          <p:spPr>
            <a:xfrm>
              <a:off x="879173" y="5065099"/>
              <a:ext cx="1489919" cy="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1099B321-7BEA-45C5-8D2A-B32111384594}"/>
                </a:ext>
              </a:extLst>
            </p:cNvPr>
            <p:cNvCxnSpPr>
              <a:cxnSpLocks/>
            </p:cNvCxnSpPr>
            <p:nvPr/>
          </p:nvCxnSpPr>
          <p:spPr>
            <a:xfrm>
              <a:off x="866111" y="5804996"/>
              <a:ext cx="1489919" cy="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568B92A4-A7B1-4CF5-82A0-CFA71E31A8CC}"/>
              </a:ext>
            </a:extLst>
          </p:cNvPr>
          <p:cNvSpPr txBox="1"/>
          <p:nvPr/>
        </p:nvSpPr>
        <p:spPr>
          <a:xfrm>
            <a:off x="1825493" y="1334379"/>
            <a:ext cx="6697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CPA</a:t>
            </a:r>
            <a:endParaRPr lang="ko-KR" altLang="en-US" sz="20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E778AF8-296D-4331-8BD0-26F92BBF47D0}"/>
              </a:ext>
            </a:extLst>
          </p:cNvPr>
          <p:cNvSpPr txBox="1"/>
          <p:nvPr/>
        </p:nvSpPr>
        <p:spPr>
          <a:xfrm>
            <a:off x="1352383" y="1648704"/>
            <a:ext cx="16159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Cost Per Action</a:t>
            </a:r>
            <a:endParaRPr lang="ko-KR" altLang="en-US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1985504-E991-4086-A04E-F428FE4711F8}"/>
              </a:ext>
            </a:extLst>
          </p:cNvPr>
          <p:cNvSpPr txBox="1"/>
          <p:nvPr/>
        </p:nvSpPr>
        <p:spPr>
          <a:xfrm>
            <a:off x="1820363" y="2070979"/>
            <a:ext cx="6799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CPC</a:t>
            </a:r>
            <a:endParaRPr lang="ko-KR" altLang="en-US" sz="20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748224D-73D5-40DB-9E63-C93755AEEDD6}"/>
              </a:ext>
            </a:extLst>
          </p:cNvPr>
          <p:cNvSpPr txBox="1"/>
          <p:nvPr/>
        </p:nvSpPr>
        <p:spPr>
          <a:xfrm>
            <a:off x="1425319" y="2385304"/>
            <a:ext cx="147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Cost Per Click</a:t>
            </a:r>
            <a:endParaRPr lang="ko-KR" altLang="en-US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0156111-B774-406F-BBCC-9683D6CF8A07}"/>
              </a:ext>
            </a:extLst>
          </p:cNvPr>
          <p:cNvSpPr txBox="1"/>
          <p:nvPr/>
        </p:nvSpPr>
        <p:spPr>
          <a:xfrm>
            <a:off x="1869255" y="2807579"/>
            <a:ext cx="5822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CPI</a:t>
            </a:r>
            <a:endParaRPr lang="ko-KR" altLang="en-US" sz="20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338A330-DB48-4A03-9F8C-913595EBC586}"/>
              </a:ext>
            </a:extLst>
          </p:cNvPr>
          <p:cNvSpPr txBox="1"/>
          <p:nvPr/>
        </p:nvSpPr>
        <p:spPr>
          <a:xfrm>
            <a:off x="1372965" y="3121904"/>
            <a:ext cx="15747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Cost Per Install</a:t>
            </a:r>
            <a:endParaRPr lang="ko-KR" altLang="en-US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3294AD9-BE24-42C8-96F0-61BCB692C844}"/>
              </a:ext>
            </a:extLst>
          </p:cNvPr>
          <p:cNvSpPr txBox="1"/>
          <p:nvPr/>
        </p:nvSpPr>
        <p:spPr>
          <a:xfrm>
            <a:off x="1793112" y="3544179"/>
            <a:ext cx="7344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CPM</a:t>
            </a:r>
            <a:endParaRPr lang="ko-KR" altLang="en-US" sz="20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91FF72B-B232-456E-B215-327EDDE80ADF}"/>
              </a:ext>
            </a:extLst>
          </p:cNvPr>
          <p:cNvSpPr txBox="1"/>
          <p:nvPr/>
        </p:nvSpPr>
        <p:spPr>
          <a:xfrm>
            <a:off x="1452731" y="3858504"/>
            <a:ext cx="14152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Cost Per Mile</a:t>
            </a:r>
            <a:endParaRPr lang="ko-KR" altLang="en-US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D63FED4-2D76-443A-B567-D94CDD9819C6}"/>
              </a:ext>
            </a:extLst>
          </p:cNvPr>
          <p:cNvSpPr txBox="1"/>
          <p:nvPr/>
        </p:nvSpPr>
        <p:spPr>
          <a:xfrm>
            <a:off x="1827577" y="4280779"/>
            <a:ext cx="6655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CPP</a:t>
            </a:r>
            <a:endParaRPr lang="ko-KR" altLang="en-US" sz="20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7AD0EFC-A4A0-485F-8F8C-903F813D01D9}"/>
              </a:ext>
            </a:extLst>
          </p:cNvPr>
          <p:cNvSpPr txBox="1"/>
          <p:nvPr/>
        </p:nvSpPr>
        <p:spPr>
          <a:xfrm>
            <a:off x="1353409" y="4595104"/>
            <a:ext cx="1613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Cost Per Period</a:t>
            </a:r>
            <a:endParaRPr lang="ko-KR" altLang="en-US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2756094-3D8B-4EBF-876D-23E21755EE5D}"/>
              </a:ext>
            </a:extLst>
          </p:cNvPr>
          <p:cNvSpPr txBox="1"/>
          <p:nvPr/>
        </p:nvSpPr>
        <p:spPr>
          <a:xfrm>
            <a:off x="1828378" y="5017379"/>
            <a:ext cx="6639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CPS</a:t>
            </a:r>
            <a:endParaRPr lang="ko-KR" altLang="en-US" sz="20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3A63884-3ED3-421A-B47B-D82D5AC861C1}"/>
              </a:ext>
            </a:extLst>
          </p:cNvPr>
          <p:cNvSpPr txBox="1"/>
          <p:nvPr/>
        </p:nvSpPr>
        <p:spPr>
          <a:xfrm>
            <a:off x="1452731" y="5331704"/>
            <a:ext cx="14152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Cost Per Sale</a:t>
            </a:r>
            <a:endParaRPr lang="ko-KR" altLang="en-US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BA230A0-F56A-401A-96E1-84CCFC941335}"/>
              </a:ext>
            </a:extLst>
          </p:cNvPr>
          <p:cNvSpPr txBox="1"/>
          <p:nvPr/>
        </p:nvSpPr>
        <p:spPr>
          <a:xfrm>
            <a:off x="1825974" y="5753979"/>
            <a:ext cx="668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CPV</a:t>
            </a:r>
            <a:endParaRPr lang="ko-KR" altLang="en-US" sz="2000" dirty="0"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134F68F-00B7-4E1D-89D8-A790D8C76769}"/>
              </a:ext>
            </a:extLst>
          </p:cNvPr>
          <p:cNvSpPr txBox="1"/>
          <p:nvPr/>
        </p:nvSpPr>
        <p:spPr>
          <a:xfrm>
            <a:off x="1418939" y="6068304"/>
            <a:ext cx="1482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Cost Per View</a:t>
            </a:r>
            <a:endParaRPr lang="ko-KR" altLang="en-US" sz="16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C5D86D6F-6330-483E-A3C0-2ACD9613C01C}"/>
              </a:ext>
            </a:extLst>
          </p:cNvPr>
          <p:cNvGrpSpPr/>
          <p:nvPr/>
        </p:nvGrpSpPr>
        <p:grpSpPr>
          <a:xfrm>
            <a:off x="3278180" y="2014419"/>
            <a:ext cx="5478335" cy="3701225"/>
            <a:chOff x="2968979" y="2014419"/>
            <a:chExt cx="6096737" cy="3701225"/>
          </a:xfrm>
        </p:grpSpPr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02DDA733-B82C-4F9B-9B37-197DDBD401D9}"/>
                </a:ext>
              </a:extLst>
            </p:cNvPr>
            <p:cNvCxnSpPr/>
            <p:nvPr/>
          </p:nvCxnSpPr>
          <p:spPr>
            <a:xfrm>
              <a:off x="2968979" y="2014419"/>
              <a:ext cx="6096737" cy="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EA7DE938-55EE-462C-93CE-E523D9CAC8E7}"/>
                </a:ext>
              </a:extLst>
            </p:cNvPr>
            <p:cNvCxnSpPr/>
            <p:nvPr/>
          </p:nvCxnSpPr>
          <p:spPr>
            <a:xfrm>
              <a:off x="2968979" y="2754664"/>
              <a:ext cx="6096737" cy="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8A0BC83E-D524-407A-8BAC-CC14E79B8EC6}"/>
                </a:ext>
              </a:extLst>
            </p:cNvPr>
            <p:cNvCxnSpPr/>
            <p:nvPr/>
          </p:nvCxnSpPr>
          <p:spPr>
            <a:xfrm>
              <a:off x="2968979" y="3494909"/>
              <a:ext cx="6096737" cy="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6EE6CCB4-796C-4DCE-B624-947CCC4264F6}"/>
                </a:ext>
              </a:extLst>
            </p:cNvPr>
            <p:cNvCxnSpPr/>
            <p:nvPr/>
          </p:nvCxnSpPr>
          <p:spPr>
            <a:xfrm>
              <a:off x="2968979" y="4235154"/>
              <a:ext cx="6096737" cy="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F08663E4-3B53-4D5B-94CE-F316341097A4}"/>
                </a:ext>
              </a:extLst>
            </p:cNvPr>
            <p:cNvCxnSpPr/>
            <p:nvPr/>
          </p:nvCxnSpPr>
          <p:spPr>
            <a:xfrm>
              <a:off x="2968979" y="4975399"/>
              <a:ext cx="6096737" cy="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>
              <a:extLst>
                <a:ext uri="{FF2B5EF4-FFF2-40B4-BE49-F238E27FC236}">
                  <a16:creationId xmlns:a16="http://schemas.microsoft.com/office/drawing/2014/main" id="{C056DE5C-BD6D-43A9-A802-66AC35A88394}"/>
                </a:ext>
              </a:extLst>
            </p:cNvPr>
            <p:cNvCxnSpPr/>
            <p:nvPr/>
          </p:nvCxnSpPr>
          <p:spPr>
            <a:xfrm>
              <a:off x="2968979" y="5715644"/>
              <a:ext cx="6096737" cy="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3F6C1E29-6FD6-46B5-8EB5-D3A31D5C301E}"/>
              </a:ext>
            </a:extLst>
          </p:cNvPr>
          <p:cNvSpPr txBox="1"/>
          <p:nvPr/>
        </p:nvSpPr>
        <p:spPr>
          <a:xfrm>
            <a:off x="3368563" y="2247192"/>
            <a:ext cx="47884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클릭당 입찰한 금액만큼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sz="14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과금되는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방식</a:t>
            </a:r>
            <a:r>
              <a:rPr lang="en-US" altLang="ko-KR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, </a:t>
            </a:r>
            <a:r>
              <a:rPr lang="ko-KR" altLang="en-US" sz="14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검색 상위 노출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에 유용함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98C9FF9-D764-42A6-8148-7F200F409E2E}"/>
              </a:ext>
            </a:extLst>
          </p:cNvPr>
          <p:cNvSpPr txBox="1"/>
          <p:nvPr/>
        </p:nvSpPr>
        <p:spPr>
          <a:xfrm>
            <a:off x="3368563" y="2998080"/>
            <a:ext cx="29546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모바일 앱을 설치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했을 때 </a:t>
            </a:r>
            <a:r>
              <a:rPr lang="ko-KR" altLang="en-US" sz="14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과금하는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방식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ADC9F3F-DAA9-4FF3-BCEC-DF17300C4ECB}"/>
              </a:ext>
            </a:extLst>
          </p:cNvPr>
          <p:cNvSpPr txBox="1"/>
          <p:nvPr/>
        </p:nvSpPr>
        <p:spPr>
          <a:xfrm>
            <a:off x="3368563" y="3720393"/>
            <a:ext cx="42627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광고가 </a:t>
            </a:r>
            <a:r>
              <a:rPr lang="ko-KR" altLang="en-US" sz="14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계약한 횟수로 노출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되면 광고노출이 중단되고 과금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890BA1D-1E90-4B54-85B5-BF4B224D0D06}"/>
              </a:ext>
            </a:extLst>
          </p:cNvPr>
          <p:cNvSpPr txBox="1"/>
          <p:nvPr/>
        </p:nvSpPr>
        <p:spPr>
          <a:xfrm>
            <a:off x="3368563" y="4233156"/>
            <a:ext cx="478528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4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dirty="0"/>
              <a:t>광고</a:t>
            </a:r>
            <a:r>
              <a:rPr lang="en-US" altLang="ko-KR" dirty="0"/>
              <a:t> </a:t>
            </a:r>
            <a:r>
              <a:rPr lang="ko-KR" altLang="en-US" dirty="0"/>
              <a:t>노출 기간을 설정하고 광고비를 </a:t>
            </a:r>
            <a:r>
              <a:rPr lang="ko-KR" altLang="en-US" dirty="0" err="1"/>
              <a:t>낙찰받아</a:t>
            </a:r>
            <a:r>
              <a:rPr lang="ko-KR" altLang="en-US" dirty="0"/>
              <a:t> 진행하는 방식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클릭 수와 관계없이 노출 기간</a:t>
            </a:r>
            <a:r>
              <a:rPr lang="ko-KR" altLang="en-US" dirty="0"/>
              <a:t>으로 광고비 책정</a:t>
            </a:r>
            <a:r>
              <a:rPr lang="en-US" altLang="ko-KR" dirty="0"/>
              <a:t>. </a:t>
            </a:r>
            <a:r>
              <a:rPr lang="ko-KR" altLang="en-US" dirty="0"/>
              <a:t>막대한 예산 필요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9F420FF-8B3B-494F-AD2B-8606C57C5B3B}"/>
              </a:ext>
            </a:extLst>
          </p:cNvPr>
          <p:cNvSpPr txBox="1"/>
          <p:nvPr/>
        </p:nvSpPr>
        <p:spPr>
          <a:xfrm>
            <a:off x="3368563" y="5203119"/>
            <a:ext cx="2797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실제 판매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가 되었을 때 </a:t>
            </a:r>
            <a:r>
              <a:rPr lang="ko-KR" altLang="en-US" sz="1400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과금되는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방식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5157297-C6E1-4AFB-9A04-517F40FE5664}"/>
              </a:ext>
            </a:extLst>
          </p:cNvPr>
          <p:cNvSpPr txBox="1"/>
          <p:nvPr/>
        </p:nvSpPr>
        <p:spPr>
          <a:xfrm>
            <a:off x="3368563" y="5706354"/>
            <a:ext cx="326884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모바일 광고나 동영상 광고에 책정되는 방식</a:t>
            </a:r>
            <a:endParaRPr lang="en-US" altLang="ko-KR" sz="14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r>
              <a:rPr lang="ko-KR" altLang="en-US" sz="14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 시청 기준</a:t>
            </a:r>
            <a:r>
              <a:rPr lang="ko-KR" altLang="en-US" sz="14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으로 과금</a:t>
            </a:r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4425D393-89DA-4C31-9E41-D6E25B4A1E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42</a:t>
            </a:fld>
            <a:endParaRPr lang="ko-KR" altLang="en-US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1CF0DCAE-413C-4FAE-856A-855E175967AF}"/>
              </a:ext>
            </a:extLst>
          </p:cNvPr>
          <p:cNvSpPr/>
          <p:nvPr/>
        </p:nvSpPr>
        <p:spPr>
          <a:xfrm>
            <a:off x="1001770" y="267567"/>
            <a:ext cx="35637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2-2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spc="-15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채널별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판매</a:t>
            </a:r>
            <a:r>
              <a:rPr lang="en-US" altLang="ko-KR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·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광고 전략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531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FA99787-1E90-474C-B57F-F3DC3754F609}"/>
              </a:ext>
            </a:extLst>
          </p:cNvPr>
          <p:cNvSpPr/>
          <p:nvPr/>
        </p:nvSpPr>
        <p:spPr>
          <a:xfrm>
            <a:off x="1310348" y="267567"/>
            <a:ext cx="29466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3-1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상세페이지 제작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1CDF729-CA6A-4D15-9FEC-F18FC2A5A4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374" y="2281382"/>
            <a:ext cx="3389577" cy="1853675"/>
          </a:xfrm>
          <a:prstGeom prst="rect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503F4813-8C76-41C4-9230-8D99668DBE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59" y="2281382"/>
            <a:ext cx="3389576" cy="3389576"/>
          </a:xfrm>
          <a:prstGeom prst="rect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5AA420E-9B4A-435C-AD4C-D10C7B1D53C4}"/>
              </a:ext>
            </a:extLst>
          </p:cNvPr>
          <p:cNvSpPr txBox="1"/>
          <p:nvPr/>
        </p:nvSpPr>
        <p:spPr>
          <a:xfrm>
            <a:off x="1348075" y="1803146"/>
            <a:ext cx="2576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일반 타이틀 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1000×1000</a:t>
            </a:r>
            <a:endParaRPr lang="ko-KR" altLang="en-US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A68B75-C219-4061-A705-DD1A2D54E8B7}"/>
              </a:ext>
            </a:extLst>
          </p:cNvPr>
          <p:cNvSpPr txBox="1"/>
          <p:nvPr/>
        </p:nvSpPr>
        <p:spPr>
          <a:xfrm>
            <a:off x="2869662" y="1212098"/>
            <a:ext cx="3409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&lt;</a:t>
            </a:r>
            <a:r>
              <a: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예시</a:t>
            </a:r>
            <a:r>
              <a:rPr lang="en-US" altLang="ko-KR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&gt; </a:t>
            </a:r>
            <a:r>
              <a:rPr lang="ko-KR" altLang="en-US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네이버</a:t>
            </a:r>
            <a:r>
              <a: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스마트스토어 타이틀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6CC587-23AA-455D-AF69-24D662A4CEAE}"/>
              </a:ext>
            </a:extLst>
          </p:cNvPr>
          <p:cNvSpPr txBox="1"/>
          <p:nvPr/>
        </p:nvSpPr>
        <p:spPr>
          <a:xfrm>
            <a:off x="5367202" y="1803146"/>
            <a:ext cx="2989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err="1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핫딜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모바일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</a:t>
            </a:r>
            <a:r>
              <a:rPr lang="ko-KR" altLang="en-US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타이틀 </a:t>
            </a:r>
            <a:r>
              <a:rPr lang="en-US" altLang="ko-KR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640×350</a:t>
            </a:r>
            <a:endParaRPr lang="ko-KR" altLang="en-US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0FAA501E-F040-437C-9C4A-EC5551BFB1B5}"/>
              </a:ext>
            </a:extLst>
          </p:cNvPr>
          <p:cNvSpPr/>
          <p:nvPr/>
        </p:nvSpPr>
        <p:spPr>
          <a:xfrm>
            <a:off x="0" y="5944145"/>
            <a:ext cx="9918383" cy="9138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/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CB45AF06-36FB-4865-9597-2468083691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43</a:t>
            </a:fld>
            <a:endParaRPr lang="ko-KR" altLang="en-US"/>
          </a:p>
        </p:txBody>
      </p:sp>
      <p:sp>
        <p:nvSpPr>
          <p:cNvPr id="22" name="TextBox 22"/>
          <p:cNvSpPr txBox="1"/>
          <p:nvPr/>
        </p:nvSpPr>
        <p:spPr>
          <a:xfrm>
            <a:off x="866775" y="6248370"/>
            <a:ext cx="822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등록 예정 상품의 </a:t>
            </a:r>
            <a:r>
              <a:rPr lang="ko-KR" altLang="en-US" sz="2000" dirty="0">
                <a:latin typeface="KoPub돋움체 Bold" pitchFamily="18" charset="-127"/>
                <a:ea typeface="KoPub돋움체 Bold" pitchFamily="18" charset="-127"/>
              </a:rPr>
              <a:t>대표이미지 및 상세 페이지를 제작</a:t>
            </a:r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 합니다</a:t>
            </a:r>
            <a:r>
              <a:rPr lang="en-US" altLang="ko-KR" sz="2000" dirty="0">
                <a:latin typeface="KoPub돋움체 Medium" pitchFamily="18" charset="-127"/>
                <a:ea typeface="KoPub돋움체 Medium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55662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5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FA99787-1E90-474C-B57F-F3DC3754F609}"/>
              </a:ext>
            </a:extLst>
          </p:cNvPr>
          <p:cNvSpPr/>
          <p:nvPr/>
        </p:nvSpPr>
        <p:spPr>
          <a:xfrm>
            <a:off x="1310348" y="267567"/>
            <a:ext cx="29466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3-1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상세페이지 제작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0FAA501E-F040-437C-9C4A-EC5551BFB1B5}"/>
              </a:ext>
            </a:extLst>
          </p:cNvPr>
          <p:cNvSpPr/>
          <p:nvPr/>
        </p:nvSpPr>
        <p:spPr>
          <a:xfrm>
            <a:off x="0" y="5944145"/>
            <a:ext cx="9918383" cy="9138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/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CB45AF06-36FB-4865-9597-2468083691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44</a:t>
            </a:fld>
            <a:endParaRPr lang="ko-KR" altLang="en-US"/>
          </a:p>
        </p:txBody>
      </p:sp>
      <p:pic>
        <p:nvPicPr>
          <p:cNvPr id="22" name="그림 12" descr="케라스타즈(방비탈,덴시피크-대용량-상세페이지).jpg"/>
          <p:cNvPicPr>
            <a:picLocks noChangeAspect="1"/>
          </p:cNvPicPr>
          <p:nvPr/>
        </p:nvPicPr>
        <p:blipFill>
          <a:blip r:embed="rId2" cstate="print"/>
          <a:srcRect b="64973"/>
          <a:stretch>
            <a:fillRect/>
          </a:stretch>
        </p:blipFill>
        <p:spPr bwMode="auto">
          <a:xfrm>
            <a:off x="1075847" y="1462088"/>
            <a:ext cx="2850041" cy="400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그림 22" descr="케라스타즈(방-대용량-해피바이러스-타이틀A-TYPE)8505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2396" y="3713163"/>
            <a:ext cx="2931629" cy="1759719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5" name="그림 24" descr="케라스타즈(방-대용량-타이틀1)8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83894" y="1462087"/>
            <a:ext cx="2002631" cy="2002631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6" name="그림 25" descr="케라스타즈(방-대용량-타이틀2)80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79419" y="1462087"/>
            <a:ext cx="2002631" cy="2002631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sp>
        <p:nvSpPr>
          <p:cNvPr id="17" name="TextBox 22"/>
          <p:cNvSpPr txBox="1"/>
          <p:nvPr/>
        </p:nvSpPr>
        <p:spPr>
          <a:xfrm>
            <a:off x="895350" y="6229320"/>
            <a:ext cx="822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등록 예정 상품의 </a:t>
            </a:r>
            <a:r>
              <a:rPr lang="ko-KR" altLang="en-US" sz="2000" dirty="0">
                <a:latin typeface="KoPub돋움체 Bold" pitchFamily="18" charset="-127"/>
                <a:ea typeface="KoPub돋움체 Bold" pitchFamily="18" charset="-127"/>
              </a:rPr>
              <a:t>대표이미지 및 상세 페이지를 제작</a:t>
            </a:r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 합니다</a:t>
            </a:r>
            <a:r>
              <a:rPr lang="en-US" altLang="ko-KR" sz="2000" dirty="0">
                <a:latin typeface="KoPub돋움체 Medium" pitchFamily="18" charset="-127"/>
                <a:ea typeface="KoPub돋움체 Medium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55662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CloudStation\A05 상세페이지\로레알 케라스타즈\2019년 4월\케라스타즈_스프링듀오_크로마티크_상세730.jpg"/>
          <p:cNvPicPr>
            <a:picLocks noChangeAspect="1" noChangeArrowheads="1"/>
          </p:cNvPicPr>
          <p:nvPr/>
        </p:nvPicPr>
        <p:blipFill>
          <a:blip r:embed="rId2" cstate="print"/>
          <a:srcRect b="25999"/>
          <a:stretch>
            <a:fillRect/>
          </a:stretch>
        </p:blipFill>
        <p:spPr bwMode="auto">
          <a:xfrm>
            <a:off x="2928518" y="1174750"/>
            <a:ext cx="4048964" cy="13754100"/>
          </a:xfrm>
          <a:prstGeom prst="rect">
            <a:avLst/>
          </a:prstGeom>
          <a:noFill/>
        </p:spPr>
      </p:pic>
      <p:sp>
        <p:nvSpPr>
          <p:cNvPr id="4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65643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71966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357573"/>
            <a:ext cx="196690" cy="966031"/>
            <a:chOff x="557690" y="-257150"/>
            <a:chExt cx="196690" cy="966031"/>
          </a:xfrm>
        </p:grpSpPr>
        <p:sp>
          <p:nvSpPr>
            <p:cNvPr id="7" name="타원 6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357573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0BEF015-A98D-4BE8-A1BE-4817410989BE}"/>
              </a:ext>
            </a:extLst>
          </p:cNvPr>
          <p:cNvSpPr/>
          <p:nvPr/>
        </p:nvSpPr>
        <p:spPr>
          <a:xfrm>
            <a:off x="1310348" y="315192"/>
            <a:ext cx="29466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3-1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상세페이지 제작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CloudStation\A05 상세페이지\로레알 케라스타즈\2019년 4월\케라스타즈_스프링듀오_크로마티크_상세730.jpg"/>
          <p:cNvPicPr>
            <a:picLocks noChangeAspect="1" noChangeArrowheads="1"/>
          </p:cNvPicPr>
          <p:nvPr/>
        </p:nvPicPr>
        <p:blipFill>
          <a:blip r:embed="rId2" cstate="print"/>
          <a:srcRect b="25999"/>
          <a:stretch>
            <a:fillRect/>
          </a:stretch>
        </p:blipFill>
        <p:spPr bwMode="auto">
          <a:xfrm>
            <a:off x="2928518" y="-5740400"/>
            <a:ext cx="4048964" cy="137541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65643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71966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" name="그룹 5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357573"/>
            <a:ext cx="196690" cy="966031"/>
            <a:chOff x="557690" y="-257150"/>
            <a:chExt cx="196690" cy="966031"/>
          </a:xfrm>
        </p:grpSpPr>
        <p:sp>
          <p:nvSpPr>
            <p:cNvPr id="7" name="타원 6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6" name="그룹 8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357573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0BEF015-A98D-4BE8-A1BE-4817410989BE}"/>
              </a:ext>
            </a:extLst>
          </p:cNvPr>
          <p:cNvSpPr/>
          <p:nvPr/>
        </p:nvSpPr>
        <p:spPr>
          <a:xfrm>
            <a:off x="1310348" y="315192"/>
            <a:ext cx="29466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3-1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상세페이지 제작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  <p:pic>
        <p:nvPicPr>
          <p:cNvPr id="13" name="그림 12" descr="basket_01_상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521" y="1299520"/>
            <a:ext cx="4383650" cy="2087056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CloudStation\A05 상세페이지\로레알 케라스타즈\2019년 4월\케라스타즈_스프링듀오_크로마티크_상세730.jpg"/>
          <p:cNvPicPr>
            <a:picLocks noChangeAspect="1" noChangeArrowheads="1"/>
          </p:cNvPicPr>
          <p:nvPr/>
        </p:nvPicPr>
        <p:blipFill>
          <a:blip r:embed="rId2" cstate="print"/>
          <a:srcRect b="25999"/>
          <a:stretch>
            <a:fillRect/>
          </a:stretch>
        </p:blipFill>
        <p:spPr bwMode="auto">
          <a:xfrm>
            <a:off x="2928518" y="-5740400"/>
            <a:ext cx="4048964" cy="13754100"/>
          </a:xfrm>
          <a:prstGeom prst="rect">
            <a:avLst/>
          </a:prstGeom>
          <a:noFill/>
        </p:spPr>
      </p:pic>
      <p:pic>
        <p:nvPicPr>
          <p:cNvPr id="4" name="그림 3" descr="basket_01_상세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700" y="-5663255"/>
            <a:ext cx="4383650" cy="2087056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65643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71966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" name="그룹 5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357573"/>
            <a:ext cx="196690" cy="966031"/>
            <a:chOff x="557690" y="-257150"/>
            <a:chExt cx="196690" cy="966031"/>
          </a:xfrm>
        </p:grpSpPr>
        <p:sp>
          <p:nvSpPr>
            <p:cNvPr id="7" name="타원 6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6" name="그룹 8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357573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0BEF015-A98D-4BE8-A1BE-4817410989BE}"/>
              </a:ext>
            </a:extLst>
          </p:cNvPr>
          <p:cNvSpPr/>
          <p:nvPr/>
        </p:nvSpPr>
        <p:spPr>
          <a:xfrm>
            <a:off x="1310348" y="315192"/>
            <a:ext cx="29466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3-1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상세페이지 제작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  <p:pic>
        <p:nvPicPr>
          <p:cNvPr id="14" name="그림 13" descr="강연안 추가 상세(김치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40893" y="1406559"/>
            <a:ext cx="3801236" cy="1982724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강연안 추가 상세(김치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2382" y="-5474970"/>
            <a:ext cx="3801236" cy="1982724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AA173DD-12CD-442B-B9EE-D552B4F499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51</a:t>
            </a:fld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3C92B68-3097-4F04-A5C5-CF039514E63A}"/>
              </a:ext>
            </a:extLst>
          </p:cNvPr>
          <p:cNvSpPr/>
          <p:nvPr/>
        </p:nvSpPr>
        <p:spPr>
          <a:xfrm>
            <a:off x="1310348" y="267567"/>
            <a:ext cx="29466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3-1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상세페이지 제작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  <p:pic>
        <p:nvPicPr>
          <p:cNvPr id="17" name="그림 16" descr="니즈유통-배송정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6568" y="1178012"/>
            <a:ext cx="4218299" cy="5679988"/>
          </a:xfrm>
          <a:prstGeom prst="rect">
            <a:avLst/>
          </a:prstGeom>
        </p:spPr>
      </p:pic>
      <p:pic>
        <p:nvPicPr>
          <p:cNvPr id="22" name="그림 21" descr="설연휴배송공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12802" y="1175946"/>
            <a:ext cx="5076047" cy="3228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2685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>
          <a:xfrm>
            <a:off x="7677150" y="6511925"/>
            <a:ext cx="2228850" cy="365125"/>
          </a:xfrm>
        </p:spPr>
        <p:txBody>
          <a:bodyPr/>
          <a:lstStyle/>
          <a:p>
            <a:r>
              <a:rPr lang="en-US" altLang="ko-KR"/>
              <a:t>0</a:t>
            </a:r>
            <a:fld id="{9D3021D8-1510-4785-9199-9DCBA594180E}" type="slidenum">
              <a:rPr lang="ko-KR" altLang="en-US" smtClean="0"/>
              <a:pPr/>
              <a:t>52</a:t>
            </a:fld>
            <a:endParaRPr lang="ko-KR" altLang="en-US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FAA501E-F040-437C-9C4A-EC5551BFB1B5}"/>
              </a:ext>
            </a:extLst>
          </p:cNvPr>
          <p:cNvSpPr/>
          <p:nvPr/>
        </p:nvSpPr>
        <p:spPr>
          <a:xfrm>
            <a:off x="0" y="5479449"/>
            <a:ext cx="9906000" cy="13811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4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20592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6915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2624"/>
            <a:ext cx="196690" cy="966031"/>
            <a:chOff x="557690" y="-257150"/>
            <a:chExt cx="196690" cy="966031"/>
          </a:xfrm>
        </p:grpSpPr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2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2624"/>
            <a:ext cx="196690" cy="966031"/>
            <a:chOff x="4907630" y="-200545"/>
            <a:chExt cx="196690" cy="966031"/>
          </a:xfrm>
        </p:grpSpPr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0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sp>
        <p:nvSpPr>
          <p:cNvPr id="8" name="직사각형 7">
            <a:extLst>
              <a:ext uri="{FF2B5EF4-FFF2-40B4-BE49-F238E27FC236}">
                <a16:creationId xmlns:a16="http://schemas.microsoft.com/office/drawing/2014/main" id="{93C92B68-3097-4F04-A5C5-CF039514E63A}"/>
              </a:ext>
            </a:extLst>
          </p:cNvPr>
          <p:cNvSpPr/>
          <p:nvPr/>
        </p:nvSpPr>
        <p:spPr>
          <a:xfrm>
            <a:off x="586448" y="260616"/>
            <a:ext cx="4404652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3-2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상품명 구상하기</a:t>
            </a:r>
            <a:endParaRPr lang="en-US" altLang="ko-KR" sz="2000" spc="-15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" y="5679474"/>
            <a:ext cx="9906000" cy="10618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ctr"/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고객에게 가장 먼저 보여지는 상품명은 제품 노출에 가장 중요한 항목 입니다</a:t>
            </a:r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.</a:t>
            </a:r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  <a:p>
            <a:pPr lvl="1" algn="ctr"/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[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브랜드</a:t>
            </a:r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/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제품명</a:t>
            </a:r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] 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만 기입하여 간결한 상품명으로 노출 할 수 있도록 합니다</a:t>
            </a:r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en-US" altLang="ko-KR" sz="600" dirty="0">
                <a:latin typeface="KoPub돋움체 Medium" pitchFamily="18" charset="-127"/>
                <a:ea typeface="KoPub돋움체 Medium" pitchFamily="18" charset="-127"/>
              </a:rPr>
              <a:t>   </a:t>
            </a:r>
          </a:p>
          <a:p>
            <a:pPr algn="ctr">
              <a:lnSpc>
                <a:spcPct val="150000"/>
              </a:lnSpc>
            </a:pP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판매처 별 상품명 등록에 제한이 있으니 등록 전 필수로 확인 후 </a:t>
            </a:r>
            <a:r>
              <a:rPr lang="ko-KR" altLang="en-US" sz="1200" dirty="0" err="1">
                <a:latin typeface="KoPub돋움체 Medium" pitchFamily="18" charset="-127"/>
                <a:ea typeface="KoPub돋움체 Medium" pitchFamily="18" charset="-127"/>
              </a:rPr>
              <a:t>상품명를</a:t>
            </a:r>
            <a:r>
              <a:rPr lang="ko-KR" altLang="en-US" sz="1200" dirty="0">
                <a:latin typeface="KoPub돋움체 Medium" pitchFamily="18" charset="-127"/>
                <a:ea typeface="KoPub돋움체 Medium" pitchFamily="18" charset="-127"/>
              </a:rPr>
              <a:t> 구상 할 수 있도록 합니다</a:t>
            </a:r>
            <a:r>
              <a:rPr lang="en-US" altLang="ko-KR" sz="1200" dirty="0">
                <a:latin typeface="KoPub돋움체 Medium" pitchFamily="18" charset="-127"/>
                <a:ea typeface="KoPub돋움체 Medium" pitchFamily="18" charset="-127"/>
              </a:rPr>
              <a:t>.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503F4813-8C76-41C4-9230-8D99668DBE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84" y="1617206"/>
            <a:ext cx="2766868" cy="2766868"/>
          </a:xfrm>
          <a:prstGeom prst="rect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2" name="TextBox 17">
            <a:extLst>
              <a:ext uri="{FF2B5EF4-FFF2-40B4-BE49-F238E27FC236}">
                <a16:creationId xmlns:a16="http://schemas.microsoft.com/office/drawing/2014/main" id="{4DA68B75-C219-4061-A705-DD1A2D54E8B7}"/>
              </a:ext>
            </a:extLst>
          </p:cNvPr>
          <p:cNvSpPr txBox="1"/>
          <p:nvPr/>
        </p:nvSpPr>
        <p:spPr>
          <a:xfrm>
            <a:off x="821787" y="4443647"/>
            <a:ext cx="2400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&lt;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예시</a:t>
            </a:r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&gt; </a:t>
            </a:r>
            <a:r>
              <a:rPr lang="ko-KR" altLang="en-US" dirty="0" err="1">
                <a:latin typeface="KoPub돋움체 Medium" pitchFamily="18" charset="-127"/>
                <a:ea typeface="KoPub돋움체 Medium" pitchFamily="18" charset="-127"/>
              </a:rPr>
              <a:t>메디힐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 </a:t>
            </a:r>
            <a:r>
              <a:rPr lang="ko-KR" altLang="en-US" dirty="0" err="1">
                <a:latin typeface="KoPub돋움체 Medium" pitchFamily="18" charset="-127"/>
                <a:ea typeface="KoPub돋움체 Medium" pitchFamily="18" charset="-127"/>
              </a:rPr>
              <a:t>마스크팩</a:t>
            </a:r>
            <a:endParaRPr lang="ko-KR" altLang="en-US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171950" y="3269649"/>
            <a:ext cx="4924425" cy="1257300"/>
          </a:xfrm>
          <a:prstGeom prst="rect">
            <a:avLst/>
          </a:prstGeom>
          <a:solidFill>
            <a:srgbClr val="FFE3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4" name="TextBox 20"/>
          <p:cNvSpPr txBox="1"/>
          <p:nvPr/>
        </p:nvSpPr>
        <p:spPr>
          <a:xfrm>
            <a:off x="4362450" y="3431574"/>
            <a:ext cx="4448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dirty="0"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dirty="0" err="1">
                <a:latin typeface="KoPub돋움체 Bold" pitchFamily="18" charset="-127"/>
                <a:ea typeface="KoPub돋움체 Bold" pitchFamily="18" charset="-127"/>
              </a:rPr>
              <a:t>핫</a:t>
            </a:r>
            <a:r>
              <a:rPr lang="ko-KR" altLang="en-US" dirty="0">
                <a:latin typeface="KoPub돋움체 Bold" pitchFamily="18" charset="-127"/>
                <a:ea typeface="KoPub돋움체 Bold" pitchFamily="18" charset="-127"/>
              </a:rPr>
              <a:t> 아이템 </a:t>
            </a:r>
            <a:r>
              <a:rPr lang="ko-KR" altLang="en-US" dirty="0" err="1">
                <a:latin typeface="KoPub돋움체 Bold" pitchFamily="18" charset="-127"/>
                <a:ea typeface="KoPub돋움체 Bold" pitchFamily="18" charset="-127"/>
              </a:rPr>
              <a:t>초특가</a:t>
            </a:r>
            <a:r>
              <a:rPr lang="ko-KR" altLang="en-US" dirty="0"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dirty="0" err="1">
                <a:latin typeface="KoPub돋움체 Bold" pitchFamily="18" charset="-127"/>
                <a:ea typeface="KoPub돋움체 Bold" pitchFamily="18" charset="-127"/>
              </a:rPr>
              <a:t>메디힐</a:t>
            </a:r>
            <a:r>
              <a:rPr lang="ko-KR" altLang="en-US" dirty="0"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dirty="0" err="1">
                <a:latin typeface="KoPub돋움체 Bold" pitchFamily="18" charset="-127"/>
                <a:ea typeface="KoPub돋움체 Bold" pitchFamily="18" charset="-127"/>
              </a:rPr>
              <a:t>마스크팩</a:t>
            </a:r>
            <a:endParaRPr lang="en-US" altLang="ko-KR" dirty="0">
              <a:latin typeface="KoPub돋움체 Bold" pitchFamily="18" charset="-127"/>
              <a:ea typeface="KoPub돋움체 Bold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dirty="0"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dirty="0">
                <a:latin typeface="KoPub돋움체 Bold" pitchFamily="18" charset="-127"/>
                <a:ea typeface="KoPub돋움체 Bold" pitchFamily="18" charset="-127"/>
              </a:rPr>
              <a:t>선택 </a:t>
            </a:r>
            <a:r>
              <a:rPr lang="ko-KR" altLang="en-US" dirty="0" err="1">
                <a:latin typeface="KoPub돋움체 Bold" pitchFamily="18" charset="-127"/>
                <a:ea typeface="KoPub돋움체 Bold" pitchFamily="18" charset="-127"/>
              </a:rPr>
              <a:t>메디힐</a:t>
            </a:r>
            <a:r>
              <a:rPr lang="ko-KR" altLang="en-US" dirty="0"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dirty="0" err="1">
                <a:latin typeface="KoPub돋움체 Bold" pitchFamily="18" charset="-127"/>
                <a:ea typeface="KoPub돋움체 Bold" pitchFamily="18" charset="-127"/>
              </a:rPr>
              <a:t>마스크팩</a:t>
            </a:r>
            <a:r>
              <a:rPr lang="ko-KR" altLang="en-US" dirty="0">
                <a:latin typeface="KoPub돋움체 Bold" pitchFamily="18" charset="-127"/>
                <a:ea typeface="KoPub돋움체 Bold" pitchFamily="18" charset="-127"/>
              </a:rPr>
              <a:t> 할인 판매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4171950" y="1545624"/>
            <a:ext cx="4924425" cy="1257300"/>
          </a:xfrm>
          <a:prstGeom prst="rect">
            <a:avLst/>
          </a:prstGeom>
          <a:solidFill>
            <a:srgbClr val="FFE3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6" name="TextBox 22"/>
          <p:cNvSpPr txBox="1"/>
          <p:nvPr/>
        </p:nvSpPr>
        <p:spPr>
          <a:xfrm>
            <a:off x="4333875" y="1717074"/>
            <a:ext cx="4448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dirty="0"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dirty="0" err="1">
                <a:latin typeface="KoPub돋움체 Bold" pitchFamily="18" charset="-127"/>
                <a:ea typeface="KoPub돋움체 Bold" pitchFamily="18" charset="-127"/>
              </a:rPr>
              <a:t>메디힐</a:t>
            </a:r>
            <a:r>
              <a:rPr lang="ko-KR" altLang="en-US" dirty="0"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en-US" altLang="ko-KR" dirty="0">
                <a:latin typeface="KoPub돋움체 Bold" pitchFamily="18" charset="-127"/>
                <a:ea typeface="KoPub돋움체 Bold" pitchFamily="18" charset="-127"/>
              </a:rPr>
              <a:t>N.M.F </a:t>
            </a:r>
            <a:r>
              <a:rPr lang="ko-KR" altLang="en-US" dirty="0" err="1">
                <a:latin typeface="KoPub돋움체 Bold" pitchFamily="18" charset="-127"/>
                <a:ea typeface="KoPub돋움체 Bold" pitchFamily="18" charset="-127"/>
              </a:rPr>
              <a:t>마스크팩</a:t>
            </a:r>
            <a:endParaRPr lang="en-US" altLang="ko-KR" dirty="0">
              <a:latin typeface="KoPub돋움체 Bold" pitchFamily="18" charset="-127"/>
              <a:ea typeface="KoPub돋움체 Bold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dirty="0"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dirty="0" err="1">
                <a:latin typeface="KoPub돋움체 Bold" pitchFamily="18" charset="-127"/>
                <a:ea typeface="KoPub돋움체 Bold" pitchFamily="18" charset="-127"/>
              </a:rPr>
              <a:t>메디힐</a:t>
            </a:r>
            <a:r>
              <a:rPr lang="ko-KR" altLang="en-US" dirty="0"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en-US" altLang="ko-KR" dirty="0">
                <a:latin typeface="KoPub돋움체 Bold" pitchFamily="18" charset="-127"/>
                <a:ea typeface="KoPub돋움체 Bold" pitchFamily="18" charset="-127"/>
              </a:rPr>
              <a:t>DAN </a:t>
            </a:r>
            <a:r>
              <a:rPr lang="ko-KR" altLang="en-US" dirty="0" err="1">
                <a:latin typeface="KoPub돋움체 Bold" pitchFamily="18" charset="-127"/>
                <a:ea typeface="KoPub돋움체 Bold" pitchFamily="18" charset="-127"/>
              </a:rPr>
              <a:t>프로아틴</a:t>
            </a:r>
            <a:r>
              <a:rPr lang="ko-KR" altLang="en-US" dirty="0">
                <a:latin typeface="KoPub돋움체 Bold" pitchFamily="18" charset="-127"/>
                <a:ea typeface="KoPub돋움체 Bold" pitchFamily="18" charset="-127"/>
              </a:rPr>
              <a:t> </a:t>
            </a:r>
            <a:r>
              <a:rPr lang="ko-KR" altLang="en-US" dirty="0" err="1">
                <a:latin typeface="KoPub돋움체 Bold" pitchFamily="18" charset="-127"/>
                <a:ea typeface="KoPub돋움체 Bold" pitchFamily="18" charset="-127"/>
              </a:rPr>
              <a:t>마스크팩</a:t>
            </a:r>
            <a:r>
              <a:rPr lang="ko-KR" altLang="en-US" dirty="0">
                <a:latin typeface="KoPub돋움체 Bold" pitchFamily="18" charset="-127"/>
                <a:ea typeface="KoPub돋움체 Bold" pitchFamily="18" charset="-127"/>
              </a:rPr>
              <a:t>  </a:t>
            </a:r>
          </a:p>
        </p:txBody>
      </p:sp>
      <p:pic>
        <p:nvPicPr>
          <p:cNvPr id="17" name="그림 16" descr="goo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14869" y="1251487"/>
            <a:ext cx="1491933" cy="1491933"/>
          </a:xfrm>
          <a:prstGeom prst="rect">
            <a:avLst/>
          </a:prstGeom>
        </p:spPr>
      </p:pic>
      <p:pic>
        <p:nvPicPr>
          <p:cNvPr id="18" name="그림 17" descr="bad_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51879" y="3349501"/>
            <a:ext cx="1496921" cy="1496921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0FAA501E-F040-437C-9C4A-EC5551BFB1B5}"/>
              </a:ext>
            </a:extLst>
          </p:cNvPr>
          <p:cNvSpPr/>
          <p:nvPr/>
        </p:nvSpPr>
        <p:spPr>
          <a:xfrm>
            <a:off x="0" y="5479449"/>
            <a:ext cx="9906000" cy="13811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4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20592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6915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2624"/>
            <a:ext cx="196690" cy="966031"/>
            <a:chOff x="557690" y="-257150"/>
            <a:chExt cx="196690" cy="966031"/>
          </a:xfrm>
        </p:grpSpPr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7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2624"/>
            <a:ext cx="196690" cy="966031"/>
            <a:chOff x="4907630" y="-200545"/>
            <a:chExt cx="196690" cy="966031"/>
          </a:xfrm>
        </p:grpSpPr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5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sp>
        <p:nvSpPr>
          <p:cNvPr id="8" name="직사각형 7">
            <a:extLst>
              <a:ext uri="{FF2B5EF4-FFF2-40B4-BE49-F238E27FC236}">
                <a16:creationId xmlns:a16="http://schemas.microsoft.com/office/drawing/2014/main" id="{93C92B68-3097-4F04-A5C5-CF039514E63A}"/>
              </a:ext>
            </a:extLst>
          </p:cNvPr>
          <p:cNvSpPr/>
          <p:nvPr/>
        </p:nvSpPr>
        <p:spPr>
          <a:xfrm>
            <a:off x="1129373" y="270141"/>
            <a:ext cx="3517310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3-3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상품 등록하기 </a:t>
            </a:r>
            <a:r>
              <a:rPr lang="en-US" altLang="ko-KR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- </a:t>
            </a:r>
            <a:r>
              <a:rPr lang="ko-KR" altLang="en-US" sz="2000" spc="-15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네이버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137" y="1296297"/>
            <a:ext cx="8608444" cy="3700462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sp>
        <p:nvSpPr>
          <p:cNvPr id="11" name="TextBox 15"/>
          <p:cNvSpPr txBox="1"/>
          <p:nvPr/>
        </p:nvSpPr>
        <p:spPr>
          <a:xfrm>
            <a:off x="609603" y="5802011"/>
            <a:ext cx="8616778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판매 상품의 카테고리 입력 구상한 상품명을 입력합니다</a:t>
            </a:r>
            <a:r>
              <a:rPr lang="en-US" altLang="ko-KR" sz="2000" dirty="0">
                <a:latin typeface="KoPub돋움체 Medium" pitchFamily="18" charset="-127"/>
                <a:ea typeface="KoPub돋움체 Medium" pitchFamily="18" charset="-127"/>
              </a:rPr>
              <a:t>.</a:t>
            </a:r>
          </a:p>
          <a:p>
            <a:pPr algn="ctr"/>
            <a:r>
              <a:rPr lang="en-US" altLang="ko-KR" sz="1050" dirty="0">
                <a:latin typeface="KoPub돋움체 Medium" pitchFamily="18" charset="-127"/>
                <a:ea typeface="KoPub돋움체 Medium" pitchFamily="18" charset="-127"/>
              </a:rPr>
              <a:t>  </a:t>
            </a:r>
          </a:p>
          <a:p>
            <a:pPr algn="ctr"/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등록 상품의 카테고리 결정이 어려울 경우 비슷한 상품의 카테고리를 확인하여 등록합니다</a:t>
            </a:r>
            <a:r>
              <a:rPr lang="en-US" altLang="ko-KR" sz="1600" dirty="0">
                <a:latin typeface="KoPub돋움체 Medium" pitchFamily="18" charset="-127"/>
                <a:ea typeface="KoPub돋움체 Medium" pitchFamily="18" charset="-127"/>
              </a:rPr>
              <a:t>.</a:t>
            </a:r>
            <a:endParaRPr lang="ko-KR" altLang="en-US" sz="1600" dirty="0">
              <a:latin typeface="KoPub돋움체 Medium" pitchFamily="18" charset="-127"/>
              <a:ea typeface="KoPub돋움체 Medium" pitchFamily="18" charset="-127"/>
            </a:endParaRPr>
          </a:p>
        </p:txBody>
      </p:sp>
      <p:pic>
        <p:nvPicPr>
          <p:cNvPr id="12" name="그림 11" descr="클릭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20805" y="2303533"/>
            <a:ext cx="285752" cy="37785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그림 12" descr="클릭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32481" y="4272376"/>
            <a:ext cx="285752" cy="37785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0FAA501E-F040-437C-9C4A-EC5551BFB1B5}"/>
              </a:ext>
            </a:extLst>
          </p:cNvPr>
          <p:cNvSpPr/>
          <p:nvPr/>
        </p:nvSpPr>
        <p:spPr>
          <a:xfrm>
            <a:off x="0" y="5479449"/>
            <a:ext cx="9906000" cy="13811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3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20592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6915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2624"/>
            <a:ext cx="196690" cy="966031"/>
            <a:chOff x="557690" y="-257150"/>
            <a:chExt cx="196690" cy="966031"/>
          </a:xfrm>
        </p:grpSpPr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5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2624"/>
            <a:ext cx="196690" cy="966031"/>
            <a:chOff x="4907630" y="-200545"/>
            <a:chExt cx="196690" cy="966031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3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sp>
        <p:nvSpPr>
          <p:cNvPr id="7" name="직사각형 6">
            <a:extLst>
              <a:ext uri="{FF2B5EF4-FFF2-40B4-BE49-F238E27FC236}">
                <a16:creationId xmlns:a16="http://schemas.microsoft.com/office/drawing/2014/main" id="{93C92B68-3097-4F04-A5C5-CF039514E63A}"/>
              </a:ext>
            </a:extLst>
          </p:cNvPr>
          <p:cNvSpPr/>
          <p:nvPr/>
        </p:nvSpPr>
        <p:spPr>
          <a:xfrm>
            <a:off x="1129373" y="270141"/>
            <a:ext cx="3517310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3-3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상품 등록하기 </a:t>
            </a:r>
            <a:r>
              <a:rPr lang="en-US" altLang="ko-KR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- </a:t>
            </a:r>
            <a:r>
              <a:rPr lang="ko-KR" altLang="en-US" sz="2000" spc="-15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네이버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4973" y="1536098"/>
            <a:ext cx="7873968" cy="3552825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0" name="그림 9" descr="클릭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6038" y="2558906"/>
            <a:ext cx="363238" cy="48031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5"/>
          <p:cNvSpPr txBox="1"/>
          <p:nvPr/>
        </p:nvSpPr>
        <p:spPr>
          <a:xfrm>
            <a:off x="634317" y="5802011"/>
            <a:ext cx="8616778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판매 상품의 대표 이미지</a:t>
            </a:r>
            <a:r>
              <a:rPr lang="en-US" altLang="ko-KR" sz="2000" dirty="0">
                <a:latin typeface="KoPub돋움체 Medium" pitchFamily="18" charset="-127"/>
                <a:ea typeface="KoPub돋움체 Medium" pitchFamily="18" charset="-127"/>
              </a:rPr>
              <a:t> (</a:t>
            </a:r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타이틀 이미지</a:t>
            </a:r>
            <a:r>
              <a:rPr lang="en-US" altLang="ko-KR" sz="2000" dirty="0">
                <a:latin typeface="KoPub돋움체 Medium" pitchFamily="18" charset="-127"/>
                <a:ea typeface="KoPub돋움체 Medium" pitchFamily="18" charset="-127"/>
              </a:rPr>
              <a:t>)</a:t>
            </a:r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를 등록합니다</a:t>
            </a:r>
            <a:r>
              <a:rPr lang="en-US" altLang="ko-KR" sz="2000" dirty="0">
                <a:latin typeface="KoPub돋움체 Medium" pitchFamily="18" charset="-127"/>
                <a:ea typeface="KoPub돋움체 Medium" pitchFamily="18" charset="-127"/>
              </a:rPr>
              <a:t>.</a:t>
            </a:r>
          </a:p>
          <a:p>
            <a:pPr algn="ctr"/>
            <a:r>
              <a:rPr lang="en-US" altLang="ko-KR" sz="1050" dirty="0">
                <a:latin typeface="KoPub돋움체 Medium" pitchFamily="18" charset="-127"/>
                <a:ea typeface="KoPub돋움체 Medium" pitchFamily="18" charset="-127"/>
              </a:rPr>
              <a:t>  </a:t>
            </a:r>
          </a:p>
          <a:p>
            <a:pPr algn="ctr"/>
            <a:r>
              <a:rPr lang="ko-KR" altLang="en-US" sz="1600" dirty="0" err="1">
                <a:latin typeface="KoPub돋움체 Medium" pitchFamily="18" charset="-127"/>
                <a:ea typeface="KoPub돋움체 Medium" pitchFamily="18" charset="-127"/>
              </a:rPr>
              <a:t>네이버의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 대표이미지 권장 사이즈는 </a:t>
            </a:r>
            <a:r>
              <a:rPr lang="en-US" altLang="ko-KR" sz="1600" dirty="0">
                <a:latin typeface="KoPub돋움체 Medium" pitchFamily="18" charset="-127"/>
                <a:ea typeface="KoPub돋움체 Medium" pitchFamily="18" charset="-127"/>
              </a:rPr>
              <a:t>1000*1000 </a:t>
            </a:r>
            <a:r>
              <a:rPr lang="ko-KR" altLang="en-US" sz="1600" dirty="0">
                <a:latin typeface="KoPub돋움체 Medium" pitchFamily="18" charset="-127"/>
                <a:ea typeface="KoPub돋움체 Medium" pitchFamily="18" charset="-127"/>
              </a:rPr>
              <a:t>입니다</a:t>
            </a:r>
            <a:r>
              <a:rPr lang="en-US" altLang="ko-KR" sz="1600" dirty="0">
                <a:latin typeface="KoPub돋움체 Medium" pitchFamily="18" charset="-127"/>
                <a:ea typeface="KoPub돋움체 Medium" pitchFamily="18" charset="-127"/>
              </a:rPr>
              <a:t>.</a:t>
            </a:r>
            <a:endParaRPr lang="ko-KR" altLang="en-US" sz="1600" dirty="0">
              <a:latin typeface="KoPub돋움체 Medium" pitchFamily="18" charset="-127"/>
              <a:ea typeface="KoPub돋움체 Medium" pitchFamily="18" charset="-127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27528" y="305553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247133" y="211876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378182" y="-417663"/>
            <a:ext cx="196690" cy="966031"/>
            <a:chOff x="557690" y="-257150"/>
            <a:chExt cx="196690" cy="966031"/>
          </a:xfrm>
        </p:grpSpPr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7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869795" y="-417663"/>
            <a:ext cx="196690" cy="966031"/>
            <a:chOff x="4907630" y="-200545"/>
            <a:chExt cx="196690" cy="966031"/>
          </a:xfrm>
        </p:grpSpPr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5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sp>
        <p:nvSpPr>
          <p:cNvPr id="6" name="직사각형 5">
            <a:extLst>
              <a:ext uri="{FF2B5EF4-FFF2-40B4-BE49-F238E27FC236}">
                <a16:creationId xmlns:a16="http://schemas.microsoft.com/office/drawing/2014/main" id="{93C92B68-3097-4F04-A5C5-CF039514E63A}"/>
              </a:ext>
            </a:extLst>
          </p:cNvPr>
          <p:cNvSpPr/>
          <p:nvPr/>
        </p:nvSpPr>
        <p:spPr>
          <a:xfrm>
            <a:off x="1071788" y="255102"/>
            <a:ext cx="3517310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3-3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상품 등록하기 </a:t>
            </a:r>
            <a:r>
              <a:rPr lang="en-US" altLang="ko-KR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- </a:t>
            </a:r>
            <a:r>
              <a:rPr lang="ko-KR" altLang="en-US" sz="2000" spc="-15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네이버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4075" y="1034542"/>
            <a:ext cx="6752968" cy="2667357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>
            <a:off x="3204599" y="2697784"/>
            <a:ext cx="1482811" cy="2388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pic>
        <p:nvPicPr>
          <p:cNvPr id="10" name="그림 9" descr="클릭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72453" y="2815715"/>
            <a:ext cx="346762" cy="45852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자유형 10"/>
          <p:cNvSpPr/>
          <p:nvPr/>
        </p:nvSpPr>
        <p:spPr>
          <a:xfrm>
            <a:off x="1606458" y="2944918"/>
            <a:ext cx="6993925" cy="3344563"/>
          </a:xfrm>
          <a:custGeom>
            <a:avLst/>
            <a:gdLst>
              <a:gd name="connsiteX0" fmla="*/ 1589903 w 6993925"/>
              <a:gd name="connsiteY0" fmla="*/ 0 h 3344563"/>
              <a:gd name="connsiteX1" fmla="*/ 0 w 6993925"/>
              <a:gd name="connsiteY1" fmla="*/ 140044 h 3344563"/>
              <a:gd name="connsiteX2" fmla="*/ 8238 w 6993925"/>
              <a:gd name="connsiteY2" fmla="*/ 3344563 h 3344563"/>
              <a:gd name="connsiteX3" fmla="*/ 6993925 w 6993925"/>
              <a:gd name="connsiteY3" fmla="*/ 3336325 h 3344563"/>
              <a:gd name="connsiteX4" fmla="*/ 6985687 w 6993925"/>
              <a:gd name="connsiteY4" fmla="*/ 148282 h 3344563"/>
              <a:gd name="connsiteX5" fmla="*/ 3113903 w 6993925"/>
              <a:gd name="connsiteY5" fmla="*/ 8238 h 3344563"/>
              <a:gd name="connsiteX6" fmla="*/ 1589903 w 6993925"/>
              <a:gd name="connsiteY6" fmla="*/ 0 h 3344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93925" h="3344563">
                <a:moveTo>
                  <a:pt x="1589903" y="0"/>
                </a:moveTo>
                <a:lnTo>
                  <a:pt x="0" y="140044"/>
                </a:lnTo>
                <a:lnTo>
                  <a:pt x="8238" y="3344563"/>
                </a:lnTo>
                <a:lnTo>
                  <a:pt x="6993925" y="3336325"/>
                </a:lnTo>
                <a:lnTo>
                  <a:pt x="6985687" y="148282"/>
                </a:lnTo>
                <a:lnTo>
                  <a:pt x="3113903" y="8238"/>
                </a:lnTo>
                <a:lnTo>
                  <a:pt x="1589903" y="0"/>
                </a:lnTo>
                <a:close/>
              </a:path>
            </a:pathLst>
          </a:custGeom>
          <a:solidFill>
            <a:srgbClr val="7F7F7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59021" y="3161199"/>
            <a:ext cx="6901600" cy="3095330"/>
          </a:xfrm>
          <a:prstGeom prst="rect">
            <a:avLst/>
          </a:prstGeom>
          <a:noFill/>
          <a:ln w="127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2380815" y="4197072"/>
            <a:ext cx="5263979" cy="1837036"/>
          </a:xfrm>
          <a:prstGeom prst="rect">
            <a:avLst/>
          </a:prstGeom>
          <a:solidFill>
            <a:srgbClr val="7F7F7F">
              <a:alpha val="69804"/>
            </a:srgb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>
                <a:solidFill>
                  <a:schemeClr val="tx1"/>
                </a:solidFill>
                <a:latin typeface="KoPub돋움체 Medium" pitchFamily="18" charset="-127"/>
                <a:ea typeface="KoPub돋움체 Medium" pitchFamily="18" charset="-127"/>
              </a:rPr>
              <a:t>상세 페이지 이미지 및</a:t>
            </a:r>
            <a:endParaRPr lang="en-US" altLang="ko-KR" dirty="0">
              <a:solidFill>
                <a:schemeClr val="tx1"/>
              </a:solidFill>
              <a:latin typeface="KoPub돋움체 Medium" pitchFamily="18" charset="-127"/>
              <a:ea typeface="KoPub돋움체 Medium" pitchFamily="18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KoPub돋움체 Medium" pitchFamily="18" charset="-127"/>
                <a:ea typeface="KoPub돋움체 Medium" pitchFamily="18" charset="-127"/>
              </a:rPr>
              <a:t>상세 설명 등록</a:t>
            </a:r>
            <a:endParaRPr lang="en-US" altLang="ko-KR" dirty="0">
              <a:solidFill>
                <a:schemeClr val="tx1"/>
              </a:solidFill>
              <a:latin typeface="KoPub돋움체 Medium" pitchFamily="18" charset="-127"/>
              <a:ea typeface="KoPub돋움체 Medium" pitchFamily="18" charset="-127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0FAA501E-F040-437C-9C4A-EC5551BFB1B5}"/>
              </a:ext>
            </a:extLst>
          </p:cNvPr>
          <p:cNvSpPr/>
          <p:nvPr/>
        </p:nvSpPr>
        <p:spPr>
          <a:xfrm>
            <a:off x="0" y="5469924"/>
            <a:ext cx="9906000" cy="13811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3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1067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17390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12149"/>
            <a:ext cx="196690" cy="966031"/>
            <a:chOff x="557690" y="-257150"/>
            <a:chExt cx="196690" cy="966031"/>
          </a:xfrm>
        </p:grpSpPr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4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12149"/>
            <a:ext cx="196690" cy="966031"/>
            <a:chOff x="4907630" y="-200545"/>
            <a:chExt cx="196690" cy="966031"/>
          </a:xfrm>
        </p:grpSpPr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2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sp>
        <p:nvSpPr>
          <p:cNvPr id="7" name="직사각형 6">
            <a:extLst>
              <a:ext uri="{FF2B5EF4-FFF2-40B4-BE49-F238E27FC236}">
                <a16:creationId xmlns:a16="http://schemas.microsoft.com/office/drawing/2014/main" id="{93C92B68-3097-4F04-A5C5-CF039514E63A}"/>
              </a:ext>
            </a:extLst>
          </p:cNvPr>
          <p:cNvSpPr/>
          <p:nvPr/>
        </p:nvSpPr>
        <p:spPr>
          <a:xfrm>
            <a:off x="1129373" y="260616"/>
            <a:ext cx="3517310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3-3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상품 등록하기 </a:t>
            </a:r>
            <a:r>
              <a:rPr lang="en-US" altLang="ko-KR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- </a:t>
            </a:r>
            <a:r>
              <a:rPr lang="ko-KR" altLang="en-US" sz="2000" spc="-15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네이버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1232" y="1250071"/>
            <a:ext cx="8796448" cy="3859491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sp>
        <p:nvSpPr>
          <p:cNvPr id="10" name="TextBox 14"/>
          <p:cNvSpPr txBox="1"/>
          <p:nvPr/>
        </p:nvSpPr>
        <p:spPr>
          <a:xfrm>
            <a:off x="626078" y="5850151"/>
            <a:ext cx="8616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상품의 상세 설명 및 상세페이지 등록 후 </a:t>
            </a:r>
            <a:endParaRPr lang="en-US" altLang="ko-KR" sz="200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/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상품 주요 정보</a:t>
            </a:r>
            <a:r>
              <a:rPr lang="en-US" altLang="ko-KR" sz="2000" dirty="0">
                <a:latin typeface="KoPub돋움체 Medium" pitchFamily="18" charset="-127"/>
                <a:ea typeface="KoPub돋움체 Medium" pitchFamily="18" charset="-127"/>
              </a:rPr>
              <a:t>, </a:t>
            </a:r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고시 정보 및 배송 정보를 기입 하여 상품 등록을 마무리 합니다</a:t>
            </a:r>
            <a:r>
              <a:rPr lang="en-US" altLang="ko-KR" sz="2000" dirty="0">
                <a:latin typeface="KoPub돋움체 Medium" pitchFamily="18" charset="-127"/>
                <a:ea typeface="KoPub돋움체 Medium" pitchFamily="18" charset="-127"/>
              </a:rPr>
              <a:t>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6" name="직선 연결선 105">
            <a:extLst>
              <a:ext uri="{FF2B5EF4-FFF2-40B4-BE49-F238E27FC236}">
                <a16:creationId xmlns:a16="http://schemas.microsoft.com/office/drawing/2014/main" id="{486D91D0-9CBF-45C6-8D87-43493AA98E75}"/>
              </a:ext>
            </a:extLst>
          </p:cNvPr>
          <p:cNvCxnSpPr>
            <a:cxnSpLocks/>
          </p:cNvCxnSpPr>
          <p:nvPr/>
        </p:nvCxnSpPr>
        <p:spPr>
          <a:xfrm>
            <a:off x="7629525" y="2907890"/>
            <a:ext cx="0" cy="2148109"/>
          </a:xfrm>
          <a:prstGeom prst="line">
            <a:avLst/>
          </a:prstGeom>
          <a:ln w="19050">
            <a:solidFill>
              <a:srgbClr val="C5C6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>
            <a:extLst>
              <a:ext uri="{FF2B5EF4-FFF2-40B4-BE49-F238E27FC236}">
                <a16:creationId xmlns:a16="http://schemas.microsoft.com/office/drawing/2014/main" id="{E9C36829-071F-4C69-952D-D08867B54399}"/>
              </a:ext>
            </a:extLst>
          </p:cNvPr>
          <p:cNvCxnSpPr>
            <a:cxnSpLocks/>
          </p:cNvCxnSpPr>
          <p:nvPr/>
        </p:nvCxnSpPr>
        <p:spPr>
          <a:xfrm>
            <a:off x="2638425" y="5055999"/>
            <a:ext cx="4976841" cy="0"/>
          </a:xfrm>
          <a:prstGeom prst="line">
            <a:avLst/>
          </a:prstGeom>
          <a:ln w="19050">
            <a:solidFill>
              <a:srgbClr val="C5C6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33D47D14-F8FE-4520-ABDB-9D14A4BC8469}"/>
              </a:ext>
            </a:extLst>
          </p:cNvPr>
          <p:cNvCxnSpPr/>
          <p:nvPr/>
        </p:nvCxnSpPr>
        <p:spPr>
          <a:xfrm>
            <a:off x="2343150" y="3000169"/>
            <a:ext cx="5372100" cy="0"/>
          </a:xfrm>
          <a:prstGeom prst="line">
            <a:avLst/>
          </a:prstGeom>
          <a:ln w="19050">
            <a:solidFill>
              <a:srgbClr val="C5C6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FA99787-1E90-474C-B57F-F3DC3754F609}"/>
              </a:ext>
            </a:extLst>
          </p:cNvPr>
          <p:cNvSpPr/>
          <p:nvPr/>
        </p:nvSpPr>
        <p:spPr>
          <a:xfrm>
            <a:off x="1638963" y="267567"/>
            <a:ext cx="22894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3-4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재고 관리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  <p:sp>
        <p:nvSpPr>
          <p:cNvPr id="33" name="자유형: 도형 32">
            <a:extLst>
              <a:ext uri="{FF2B5EF4-FFF2-40B4-BE49-F238E27FC236}">
                <a16:creationId xmlns:a16="http://schemas.microsoft.com/office/drawing/2014/main" id="{A4B4A8FD-38A8-470F-B48F-68E69E8DB47B}"/>
              </a:ext>
            </a:extLst>
          </p:cNvPr>
          <p:cNvSpPr/>
          <p:nvPr/>
        </p:nvSpPr>
        <p:spPr>
          <a:xfrm>
            <a:off x="1192390" y="2134242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1" name="자유형: 도형 30">
            <a:extLst>
              <a:ext uri="{FF2B5EF4-FFF2-40B4-BE49-F238E27FC236}">
                <a16:creationId xmlns:a16="http://schemas.microsoft.com/office/drawing/2014/main" id="{63394D55-6302-4FBB-8F97-B3CBF73D3F4D}"/>
              </a:ext>
            </a:extLst>
          </p:cNvPr>
          <p:cNvSpPr/>
          <p:nvPr/>
        </p:nvSpPr>
        <p:spPr>
          <a:xfrm>
            <a:off x="1164169" y="2126011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5BD2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B4AB722-428F-4798-A56E-583991B54ABE}"/>
              </a:ext>
            </a:extLst>
          </p:cNvPr>
          <p:cNvSpPr txBox="1"/>
          <p:nvPr/>
        </p:nvSpPr>
        <p:spPr>
          <a:xfrm>
            <a:off x="1179946" y="2174346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01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543062A-310E-40B2-AFF0-010E04B93D09}"/>
              </a:ext>
            </a:extLst>
          </p:cNvPr>
          <p:cNvSpPr txBox="1"/>
          <p:nvPr/>
        </p:nvSpPr>
        <p:spPr>
          <a:xfrm>
            <a:off x="1777417" y="2476343"/>
            <a:ext cx="10599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sz="1800" dirty="0"/>
              <a:t>입고 시</a:t>
            </a:r>
            <a:endParaRPr lang="en-US" altLang="ko-KR" sz="1800" dirty="0"/>
          </a:p>
          <a:p>
            <a:pPr algn="ctr">
              <a:lnSpc>
                <a:spcPct val="150000"/>
              </a:lnSpc>
            </a:pPr>
            <a:r>
              <a:rPr lang="ko-KR" altLang="en-US" sz="1800" dirty="0"/>
              <a:t>재고 파악</a:t>
            </a:r>
            <a:endParaRPr lang="en-US" altLang="ko-KR" sz="1800" dirty="0"/>
          </a:p>
        </p:txBody>
      </p:sp>
      <p:sp>
        <p:nvSpPr>
          <p:cNvPr id="44" name="자유형: 도형 43">
            <a:extLst>
              <a:ext uri="{FF2B5EF4-FFF2-40B4-BE49-F238E27FC236}">
                <a16:creationId xmlns:a16="http://schemas.microsoft.com/office/drawing/2014/main" id="{A22284F6-341C-4591-B6B3-4100FAEF1EFB}"/>
              </a:ext>
            </a:extLst>
          </p:cNvPr>
          <p:cNvSpPr/>
          <p:nvPr/>
        </p:nvSpPr>
        <p:spPr>
          <a:xfrm>
            <a:off x="3839593" y="2134242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45" name="자유형: 도형 44">
            <a:extLst>
              <a:ext uri="{FF2B5EF4-FFF2-40B4-BE49-F238E27FC236}">
                <a16:creationId xmlns:a16="http://schemas.microsoft.com/office/drawing/2014/main" id="{F420AB52-9AE6-4CC3-A7E7-D0FCC06D3776}"/>
              </a:ext>
            </a:extLst>
          </p:cNvPr>
          <p:cNvSpPr/>
          <p:nvPr/>
        </p:nvSpPr>
        <p:spPr>
          <a:xfrm>
            <a:off x="3811372" y="2126011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5BD2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B88BD19-570B-4BF2-853E-A979972B7AF6}"/>
              </a:ext>
            </a:extLst>
          </p:cNvPr>
          <p:cNvSpPr txBox="1"/>
          <p:nvPr/>
        </p:nvSpPr>
        <p:spPr>
          <a:xfrm>
            <a:off x="3827149" y="2174346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02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3674D63-E934-4E41-84FD-2D77EDFA9B85}"/>
              </a:ext>
            </a:extLst>
          </p:cNvPr>
          <p:cNvSpPr txBox="1"/>
          <p:nvPr/>
        </p:nvSpPr>
        <p:spPr>
          <a:xfrm>
            <a:off x="4299722" y="2534895"/>
            <a:ext cx="13292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sz="1800" dirty="0"/>
              <a:t>발송 처리 후</a:t>
            </a:r>
            <a:endParaRPr lang="en-US" altLang="ko-KR" sz="1800" dirty="0"/>
          </a:p>
          <a:p>
            <a:pPr algn="ctr">
              <a:lnSpc>
                <a:spcPct val="150000"/>
              </a:lnSpc>
            </a:pPr>
            <a:r>
              <a:rPr lang="ko-KR" altLang="en-US" sz="1800" dirty="0"/>
              <a:t>재고 파악</a:t>
            </a:r>
            <a:endParaRPr lang="en-US" altLang="ko-KR" sz="1800" dirty="0"/>
          </a:p>
        </p:txBody>
      </p:sp>
      <p:sp>
        <p:nvSpPr>
          <p:cNvPr id="49" name="자유형: 도형 48">
            <a:extLst>
              <a:ext uri="{FF2B5EF4-FFF2-40B4-BE49-F238E27FC236}">
                <a16:creationId xmlns:a16="http://schemas.microsoft.com/office/drawing/2014/main" id="{AE5BE4A6-2805-4A37-A402-1CC70C77D539}"/>
              </a:ext>
            </a:extLst>
          </p:cNvPr>
          <p:cNvSpPr/>
          <p:nvPr/>
        </p:nvSpPr>
        <p:spPr>
          <a:xfrm>
            <a:off x="6496321" y="2134242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0" name="자유형: 도형 49">
            <a:extLst>
              <a:ext uri="{FF2B5EF4-FFF2-40B4-BE49-F238E27FC236}">
                <a16:creationId xmlns:a16="http://schemas.microsoft.com/office/drawing/2014/main" id="{1865D3E5-6418-4171-9961-8A60D48E3D9D}"/>
              </a:ext>
            </a:extLst>
          </p:cNvPr>
          <p:cNvSpPr/>
          <p:nvPr/>
        </p:nvSpPr>
        <p:spPr>
          <a:xfrm>
            <a:off x="6468100" y="2126011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5BD2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AF3910A-E76E-44FF-9E44-457C0DFC195C}"/>
              </a:ext>
            </a:extLst>
          </p:cNvPr>
          <p:cNvSpPr txBox="1"/>
          <p:nvPr/>
        </p:nvSpPr>
        <p:spPr>
          <a:xfrm>
            <a:off x="6483877" y="2174346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03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8B41AE2-EA50-4343-8631-36A95910885B}"/>
              </a:ext>
            </a:extLst>
          </p:cNvPr>
          <p:cNvSpPr txBox="1"/>
          <p:nvPr/>
        </p:nvSpPr>
        <p:spPr>
          <a:xfrm>
            <a:off x="7020392" y="2464171"/>
            <a:ext cx="11897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r>
              <a:rPr lang="en-US" altLang="ko-KR" dirty="0"/>
              <a:t>1</a:t>
            </a:r>
            <a:r>
              <a:rPr lang="ko-KR" altLang="en-US" dirty="0"/>
              <a:t>일 재고량</a:t>
            </a:r>
            <a:endParaRPr lang="en-US" altLang="ko-KR" dirty="0"/>
          </a:p>
          <a:p>
            <a:r>
              <a:rPr lang="ko-KR" altLang="en-US" dirty="0"/>
              <a:t>비교 조사</a:t>
            </a:r>
            <a:endParaRPr lang="en-US" altLang="ko-KR" dirty="0"/>
          </a:p>
        </p:txBody>
      </p:sp>
      <p:sp>
        <p:nvSpPr>
          <p:cNvPr id="59" name="자유형: 도형 58">
            <a:extLst>
              <a:ext uri="{FF2B5EF4-FFF2-40B4-BE49-F238E27FC236}">
                <a16:creationId xmlns:a16="http://schemas.microsoft.com/office/drawing/2014/main" id="{F2BFEA7E-28FE-4E52-981E-12766439F42C}"/>
              </a:ext>
            </a:extLst>
          </p:cNvPr>
          <p:cNvSpPr/>
          <p:nvPr/>
        </p:nvSpPr>
        <p:spPr>
          <a:xfrm>
            <a:off x="2525143" y="4203386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0" name="자유형: 도형 59">
            <a:extLst>
              <a:ext uri="{FF2B5EF4-FFF2-40B4-BE49-F238E27FC236}">
                <a16:creationId xmlns:a16="http://schemas.microsoft.com/office/drawing/2014/main" id="{625E33A5-F038-4584-B31A-9347ECDC4F66}"/>
              </a:ext>
            </a:extLst>
          </p:cNvPr>
          <p:cNvSpPr/>
          <p:nvPr/>
        </p:nvSpPr>
        <p:spPr>
          <a:xfrm>
            <a:off x="2496922" y="4195155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5BD2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9D36497-F1FE-4460-AF2D-E63664998D66}"/>
              </a:ext>
            </a:extLst>
          </p:cNvPr>
          <p:cNvSpPr txBox="1"/>
          <p:nvPr/>
        </p:nvSpPr>
        <p:spPr>
          <a:xfrm>
            <a:off x="2512699" y="4243490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05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B577E6D-AC02-46AE-88FA-FB4F4DCB5D63}"/>
              </a:ext>
            </a:extLst>
          </p:cNvPr>
          <p:cNvSpPr txBox="1"/>
          <p:nvPr/>
        </p:nvSpPr>
        <p:spPr>
          <a:xfrm>
            <a:off x="2899955" y="4503045"/>
            <a:ext cx="15311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sz="1800" dirty="0"/>
              <a:t>주 단위</a:t>
            </a:r>
            <a:endParaRPr lang="en-US" altLang="ko-KR" sz="1800" dirty="0"/>
          </a:p>
          <a:p>
            <a:pPr algn="ctr">
              <a:lnSpc>
                <a:spcPct val="150000"/>
              </a:lnSpc>
            </a:pPr>
            <a:r>
              <a:rPr lang="ko-KR" altLang="en-US" sz="1800" dirty="0"/>
              <a:t>재고 변화 비교</a:t>
            </a:r>
            <a:endParaRPr lang="en-US" altLang="ko-KR" sz="1800" dirty="0"/>
          </a:p>
        </p:txBody>
      </p:sp>
      <p:sp>
        <p:nvSpPr>
          <p:cNvPr id="64" name="자유형: 도형 63">
            <a:extLst>
              <a:ext uri="{FF2B5EF4-FFF2-40B4-BE49-F238E27FC236}">
                <a16:creationId xmlns:a16="http://schemas.microsoft.com/office/drawing/2014/main" id="{DB506DE2-0845-4D2E-96DE-6339FE476A92}"/>
              </a:ext>
            </a:extLst>
          </p:cNvPr>
          <p:cNvSpPr/>
          <p:nvPr/>
        </p:nvSpPr>
        <p:spPr>
          <a:xfrm>
            <a:off x="5181871" y="4203386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5" name="자유형: 도형 64">
            <a:extLst>
              <a:ext uri="{FF2B5EF4-FFF2-40B4-BE49-F238E27FC236}">
                <a16:creationId xmlns:a16="http://schemas.microsoft.com/office/drawing/2014/main" id="{B0A32E2C-2A3A-4927-ADDE-A24C453B8A68}"/>
              </a:ext>
            </a:extLst>
          </p:cNvPr>
          <p:cNvSpPr/>
          <p:nvPr/>
        </p:nvSpPr>
        <p:spPr>
          <a:xfrm>
            <a:off x="5153650" y="4195155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5BD2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0358B6C-996B-41F0-86DA-CF31DE51878D}"/>
              </a:ext>
            </a:extLst>
          </p:cNvPr>
          <p:cNvSpPr txBox="1"/>
          <p:nvPr/>
        </p:nvSpPr>
        <p:spPr>
          <a:xfrm>
            <a:off x="5169427" y="4243490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04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780A5B2-B5DC-4B7D-9067-E5A24D2E0BA7}"/>
              </a:ext>
            </a:extLst>
          </p:cNvPr>
          <p:cNvSpPr txBox="1"/>
          <p:nvPr/>
        </p:nvSpPr>
        <p:spPr>
          <a:xfrm>
            <a:off x="5513408" y="4528203"/>
            <a:ext cx="1531188" cy="882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sz="1800" dirty="0"/>
              <a:t>월 단위</a:t>
            </a:r>
            <a:endParaRPr lang="en-US" altLang="ko-KR" sz="1800" dirty="0"/>
          </a:p>
          <a:p>
            <a:pPr algn="ctr">
              <a:lnSpc>
                <a:spcPct val="150000"/>
              </a:lnSpc>
            </a:pPr>
            <a:r>
              <a:rPr lang="ko-KR" altLang="en-US" sz="1800" dirty="0"/>
              <a:t>재고 변화 비교</a:t>
            </a:r>
            <a:endParaRPr lang="en-US" altLang="ko-KR" sz="1800" dirty="0"/>
          </a:p>
        </p:txBody>
      </p:sp>
      <p:sp>
        <p:nvSpPr>
          <p:cNvPr id="107" name="이등변 삼각형 106">
            <a:extLst>
              <a:ext uri="{FF2B5EF4-FFF2-40B4-BE49-F238E27FC236}">
                <a16:creationId xmlns:a16="http://schemas.microsoft.com/office/drawing/2014/main" id="{3301E20B-543B-45E1-AFF7-98AD3C32D918}"/>
              </a:ext>
            </a:extLst>
          </p:cNvPr>
          <p:cNvSpPr/>
          <p:nvPr/>
        </p:nvSpPr>
        <p:spPr>
          <a:xfrm rot="5400000">
            <a:off x="3553357" y="2958736"/>
            <a:ext cx="129543" cy="8286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8" name="이등변 삼각형 107">
            <a:extLst>
              <a:ext uri="{FF2B5EF4-FFF2-40B4-BE49-F238E27FC236}">
                <a16:creationId xmlns:a16="http://schemas.microsoft.com/office/drawing/2014/main" id="{61514529-4BDD-426D-89CF-2E1D69E13B06}"/>
              </a:ext>
            </a:extLst>
          </p:cNvPr>
          <p:cNvSpPr/>
          <p:nvPr/>
        </p:nvSpPr>
        <p:spPr>
          <a:xfrm rot="5400000">
            <a:off x="6214231" y="2952244"/>
            <a:ext cx="129543" cy="8286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9" name="이등변 삼각형 108">
            <a:extLst>
              <a:ext uri="{FF2B5EF4-FFF2-40B4-BE49-F238E27FC236}">
                <a16:creationId xmlns:a16="http://schemas.microsoft.com/office/drawing/2014/main" id="{7C3CBBD6-6F71-4021-A512-9FCDDC2D6ED7}"/>
              </a:ext>
            </a:extLst>
          </p:cNvPr>
          <p:cNvSpPr/>
          <p:nvPr/>
        </p:nvSpPr>
        <p:spPr>
          <a:xfrm rot="10800000">
            <a:off x="7564753" y="4335346"/>
            <a:ext cx="129543" cy="8286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0" name="이등변 삼각형 109">
            <a:extLst>
              <a:ext uri="{FF2B5EF4-FFF2-40B4-BE49-F238E27FC236}">
                <a16:creationId xmlns:a16="http://schemas.microsoft.com/office/drawing/2014/main" id="{39B9E404-9846-4455-9E1B-235B9AE58E3D}"/>
              </a:ext>
            </a:extLst>
          </p:cNvPr>
          <p:cNvSpPr/>
          <p:nvPr/>
        </p:nvSpPr>
        <p:spPr>
          <a:xfrm rot="16200000">
            <a:off x="4875322" y="5018318"/>
            <a:ext cx="129543" cy="8286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8F98C75-9707-4BEC-AD54-AB823291ED0E}"/>
              </a:ext>
            </a:extLst>
          </p:cNvPr>
          <p:cNvSpPr txBox="1"/>
          <p:nvPr/>
        </p:nvSpPr>
        <p:spPr>
          <a:xfrm>
            <a:off x="4001458" y="1330130"/>
            <a:ext cx="19030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r>
              <a: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재고 관리 포인트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66E10DA-B8C8-4CC3-AA7B-8B3A32F417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71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240690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75588" y="311066"/>
            <a:ext cx="5078148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295192" y="217389"/>
            <a:ext cx="5248357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26242" y="-412150"/>
            <a:ext cx="196690" cy="966031"/>
            <a:chOff x="557690" y="-257150"/>
            <a:chExt cx="196690" cy="966031"/>
          </a:xfrm>
        </p:grpSpPr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8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5175030" y="-412150"/>
            <a:ext cx="196690" cy="966031"/>
            <a:chOff x="4907630" y="-200545"/>
            <a:chExt cx="196690" cy="966031"/>
          </a:xfrm>
        </p:grpSpPr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6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sp>
        <p:nvSpPr>
          <p:cNvPr id="7" name="직사각형 6">
            <a:extLst>
              <a:ext uri="{FF2B5EF4-FFF2-40B4-BE49-F238E27FC236}">
                <a16:creationId xmlns:a16="http://schemas.microsoft.com/office/drawing/2014/main" id="{3FA99787-1E90-474C-B57F-F3DC3754F609}"/>
              </a:ext>
            </a:extLst>
          </p:cNvPr>
          <p:cNvSpPr/>
          <p:nvPr/>
        </p:nvSpPr>
        <p:spPr>
          <a:xfrm>
            <a:off x="649135" y="252377"/>
            <a:ext cx="4435830" cy="400110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>
              <a:spcBef>
                <a:spcPts val="500"/>
              </a:spcBef>
            </a:pPr>
            <a:r>
              <a:rPr lang="en-US" altLang="ko-KR" sz="2000" dirty="0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PART</a:t>
            </a:r>
            <a:r>
              <a:rPr lang="ko-KR" altLang="en-US" sz="2000" dirty="0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 </a:t>
            </a:r>
            <a:r>
              <a:rPr lang="en-US" altLang="ko-KR" sz="2000" dirty="0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3-5 </a:t>
            </a:r>
            <a:r>
              <a:rPr lang="ko-KR" altLang="en-US" sz="2000" dirty="0">
                <a:solidFill>
                  <a:srgbClr val="FFC000"/>
                </a:solidFill>
                <a:latin typeface="KBIZ한마음고딕 H" pitchFamily="18" charset="-127"/>
                <a:ea typeface="KBIZ한마음고딕 H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itchFamily="18" charset="-127"/>
                <a:ea typeface="KBIZ한마음고딕 H" pitchFamily="18" charset="-127"/>
              </a:rPr>
              <a:t>상품 상위노출 </a:t>
            </a:r>
            <a:r>
              <a:rPr lang="en-US" altLang="ko-KR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itchFamily="18" charset="-127"/>
                <a:ea typeface="KBIZ한마음고딕 H" pitchFamily="18" charset="-127"/>
              </a:rPr>
              <a:t>TIP – </a:t>
            </a:r>
            <a:r>
              <a:rPr lang="ko-KR" altLang="en-US" sz="200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itchFamily="18" charset="-127"/>
                <a:ea typeface="KBIZ한마음고딕 H" pitchFamily="18" charset="-127"/>
              </a:rPr>
              <a:t>네이버</a:t>
            </a:r>
            <a:endParaRPr lang="en-US" altLang="ko-KR" sz="200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itchFamily="18" charset="-127"/>
              <a:ea typeface="KBIZ한마음고딕 H" pitchFamily="18" charset="-127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8176" y="1397668"/>
            <a:ext cx="6042488" cy="3807460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CD8220CB-7B3A-44C2-ABA4-686C412759B5}"/>
              </a:ext>
            </a:extLst>
          </p:cNvPr>
          <p:cNvSpPr/>
          <p:nvPr/>
        </p:nvSpPr>
        <p:spPr>
          <a:xfrm>
            <a:off x="-9525" y="5660423"/>
            <a:ext cx="9918383" cy="11906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9525" y="5904521"/>
            <a:ext cx="9906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상품 광고 노출은 제외</a:t>
            </a:r>
            <a:r>
              <a:rPr lang="en-US" altLang="ko-KR" sz="2000" dirty="0">
                <a:latin typeface="KoPub돋움체 Medium" pitchFamily="18" charset="-127"/>
                <a:ea typeface="KoPub돋움체 Medium" pitchFamily="18" charset="-127"/>
              </a:rPr>
              <a:t>,</a:t>
            </a:r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 제품의 상위 노출 여부를 판단하여</a:t>
            </a:r>
            <a:endParaRPr lang="en-US" altLang="ko-KR" sz="200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/>
            <a:r>
              <a:rPr lang="en-US" altLang="ko-KR" sz="500" dirty="0">
                <a:latin typeface="KoPub돋움체 Medium" pitchFamily="18" charset="-127"/>
                <a:ea typeface="KoPub돋움체 Medium" pitchFamily="18" charset="-127"/>
              </a:rPr>
              <a:t>   </a:t>
            </a:r>
            <a:r>
              <a:rPr lang="ko-KR" altLang="en-US" sz="500" dirty="0">
                <a:latin typeface="KoPub돋움체 Medium" pitchFamily="18" charset="-127"/>
                <a:ea typeface="KoPub돋움체 Medium" pitchFamily="18" charset="-127"/>
              </a:rPr>
              <a:t> </a:t>
            </a:r>
            <a:endParaRPr lang="en-US" altLang="ko-KR" sz="50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/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동일한 상품 중 최저가로 </a:t>
            </a:r>
            <a:r>
              <a:rPr lang="ko-KR" altLang="en-US" sz="2000" dirty="0" err="1">
                <a:latin typeface="KoPub돋움체 Medium" pitchFamily="18" charset="-127"/>
                <a:ea typeface="KoPub돋움체 Medium" pitchFamily="18" charset="-127"/>
              </a:rPr>
              <a:t>설정시</a:t>
            </a:r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 판매량 및 유입량을 증가 시킬 수 있습니다</a:t>
            </a:r>
            <a:r>
              <a:rPr lang="en-US" altLang="ko-KR" sz="2000" dirty="0">
                <a:latin typeface="KoPub돋움체 Medium" pitchFamily="18" charset="-127"/>
                <a:ea typeface="KoPub돋움체 Medium" pitchFamily="18" charset="-127"/>
              </a:rPr>
              <a:t>.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7241699" y="3754203"/>
            <a:ext cx="2304256" cy="646331"/>
          </a:xfrm>
          <a:prstGeom prst="rect">
            <a:avLst/>
          </a:prstGeom>
          <a:ln w="28575">
            <a:solidFill>
              <a:srgbClr val="50586C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[</a:t>
            </a:r>
            <a:r>
              <a:rPr lang="ko-KR" altLang="en-US" dirty="0" err="1">
                <a:latin typeface="KoPub돋움체 Medium" pitchFamily="18" charset="-127"/>
                <a:ea typeface="KoPub돋움체 Medium" pitchFamily="18" charset="-127"/>
              </a:rPr>
              <a:t>네이버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 쇼핑하기</a:t>
            </a:r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]</a:t>
            </a:r>
          </a:p>
          <a:p>
            <a:pPr marL="342900" indent="-342900" algn="ctr"/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스토어 노출 위치 확인</a:t>
            </a:r>
            <a:endParaRPr lang="en-US" altLang="ko-KR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2" name="오른쪽 화살표 11"/>
          <p:cNvSpPr/>
          <p:nvPr/>
        </p:nvSpPr>
        <p:spPr>
          <a:xfrm rot="10800000">
            <a:off x="6825614" y="3914908"/>
            <a:ext cx="405463" cy="288032"/>
          </a:xfrm>
          <a:prstGeom prst="rightArrow">
            <a:avLst/>
          </a:prstGeom>
          <a:solidFill>
            <a:srgbClr val="5058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3" name="TextBox 11"/>
          <p:cNvSpPr txBox="1"/>
          <p:nvPr/>
        </p:nvSpPr>
        <p:spPr>
          <a:xfrm>
            <a:off x="7224343" y="1773002"/>
            <a:ext cx="2304256" cy="646331"/>
          </a:xfrm>
          <a:prstGeom prst="rect">
            <a:avLst/>
          </a:prstGeom>
          <a:noFill/>
          <a:ln w="28575">
            <a:solidFill>
              <a:srgbClr val="50586C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[</a:t>
            </a:r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쇼핑몰 별 최저가</a:t>
            </a:r>
            <a:r>
              <a:rPr lang="en-US" altLang="ko-KR" dirty="0">
                <a:latin typeface="KoPub돋움체 Medium" pitchFamily="18" charset="-127"/>
                <a:ea typeface="KoPub돋움체 Medium" pitchFamily="18" charset="-127"/>
              </a:rPr>
              <a:t>]</a:t>
            </a:r>
          </a:p>
          <a:p>
            <a:pPr marL="342900" indent="-342900" algn="ctr"/>
            <a:r>
              <a:rPr lang="ko-KR" altLang="en-US" dirty="0">
                <a:latin typeface="KoPub돋움체 Medium" pitchFamily="18" charset="-127"/>
                <a:ea typeface="KoPub돋움체 Medium" pitchFamily="18" charset="-127"/>
              </a:rPr>
              <a:t>순위 확인</a:t>
            </a:r>
            <a:endParaRPr lang="en-US" altLang="ko-KR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4" name="오른쪽 화살표 13"/>
          <p:cNvSpPr/>
          <p:nvPr/>
        </p:nvSpPr>
        <p:spPr>
          <a:xfrm rot="10800000">
            <a:off x="6817994" y="1948948"/>
            <a:ext cx="405463" cy="288032"/>
          </a:xfrm>
          <a:prstGeom prst="rightArrow">
            <a:avLst/>
          </a:prstGeom>
          <a:solidFill>
            <a:srgbClr val="5058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78922" y="311066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298527" y="217389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29576" y="-412150"/>
            <a:ext cx="196690" cy="966031"/>
            <a:chOff x="557690" y="-257150"/>
            <a:chExt cx="196690" cy="966031"/>
          </a:xfrm>
        </p:grpSpPr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7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1189" y="-412150"/>
            <a:ext cx="196690" cy="966031"/>
            <a:chOff x="4907630" y="-200545"/>
            <a:chExt cx="196690" cy="966031"/>
          </a:xfrm>
        </p:grpSpPr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5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sp>
        <p:nvSpPr>
          <p:cNvPr id="7" name="직사각형 6">
            <a:extLst>
              <a:ext uri="{FF2B5EF4-FFF2-40B4-BE49-F238E27FC236}">
                <a16:creationId xmlns:a16="http://schemas.microsoft.com/office/drawing/2014/main" id="{3FA99787-1E90-474C-B57F-F3DC3754F609}"/>
              </a:ext>
            </a:extLst>
          </p:cNvPr>
          <p:cNvSpPr/>
          <p:nvPr/>
        </p:nvSpPr>
        <p:spPr>
          <a:xfrm>
            <a:off x="767799" y="252377"/>
            <a:ext cx="3775393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3-5 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상품 상위 노출 </a:t>
            </a:r>
            <a:r>
              <a:rPr lang="en-US" altLang="ko-KR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TIP – </a:t>
            </a:r>
            <a:r>
              <a:rPr lang="ko-KR" altLang="en-US" sz="2000" spc="-150" dirty="0" err="1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쿠팡</a:t>
            </a:r>
            <a:endParaRPr lang="en-US" altLang="ko-KR" sz="2000" spc="-150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D8220CB-7B3A-44C2-ABA4-686C412759B5}"/>
              </a:ext>
            </a:extLst>
          </p:cNvPr>
          <p:cNvSpPr/>
          <p:nvPr/>
        </p:nvSpPr>
        <p:spPr>
          <a:xfrm>
            <a:off x="-6191" y="5314691"/>
            <a:ext cx="9918383" cy="153635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1151274" y="1022781"/>
            <a:ext cx="7772350" cy="4017970"/>
            <a:chOff x="770286" y="1474574"/>
            <a:chExt cx="6692804" cy="3459891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70286" y="1474574"/>
              <a:ext cx="6692804" cy="3459891"/>
            </a:xfrm>
            <a:prstGeom prst="rect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</p:pic>
        <p:sp>
          <p:nvSpPr>
            <p:cNvPr id="12" name="직사각형 11"/>
            <p:cNvSpPr/>
            <p:nvPr/>
          </p:nvSpPr>
          <p:spPr>
            <a:xfrm>
              <a:off x="5684108" y="3542270"/>
              <a:ext cx="1021492" cy="17299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3954162" y="3566984"/>
              <a:ext cx="848497" cy="1318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10" name="TextBox 19"/>
          <p:cNvSpPr txBox="1"/>
          <p:nvPr/>
        </p:nvSpPr>
        <p:spPr>
          <a:xfrm>
            <a:off x="-6191" y="5426726"/>
            <a:ext cx="99060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 err="1">
                <a:latin typeface="KoPub돋움체 Medium" pitchFamily="18" charset="-127"/>
                <a:ea typeface="KoPub돋움체 Medium" pitchFamily="18" charset="-127"/>
              </a:rPr>
              <a:t>쿠팡</a:t>
            </a:r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 시스템 모니터링 중 판매 상품이 다른 </a:t>
            </a:r>
            <a:r>
              <a:rPr lang="ko-KR" altLang="en-US" sz="2000" dirty="0" err="1">
                <a:latin typeface="KoPub돋움체 Medium" pitchFamily="18" charset="-127"/>
                <a:ea typeface="KoPub돋움체 Medium" pitchFamily="18" charset="-127"/>
              </a:rPr>
              <a:t>판매자와</a:t>
            </a:r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 동일한 상품으로 인식 되는 경우</a:t>
            </a:r>
            <a:endParaRPr lang="en-US" altLang="ko-KR" sz="200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/>
            <a:r>
              <a:rPr lang="en-US" altLang="ko-KR" sz="500" dirty="0">
                <a:latin typeface="KoPub돋움체 Medium" pitchFamily="18" charset="-127"/>
                <a:ea typeface="KoPub돋움체 Medium" pitchFamily="18" charset="-127"/>
              </a:rPr>
              <a:t>     </a:t>
            </a:r>
            <a:r>
              <a:rPr lang="ko-KR" altLang="en-US" sz="500" dirty="0">
                <a:latin typeface="KoPub돋움체 Medium" pitchFamily="18" charset="-127"/>
                <a:ea typeface="KoPub돋움체 Medium" pitchFamily="18" charset="-127"/>
              </a:rPr>
              <a:t> </a:t>
            </a:r>
            <a:endParaRPr lang="en-US" altLang="ko-KR" sz="50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/>
            <a:r>
              <a:rPr lang="ko-KR" altLang="en-US" sz="2000" dirty="0">
                <a:latin typeface="KoPub돋움체 Medium" pitchFamily="18" charset="-127"/>
                <a:ea typeface="KoPub돋움체 Medium" pitchFamily="18" charset="-127"/>
              </a:rPr>
              <a:t>제품이 하나의 상품으로 취합되어 구매자들에게 보여집니다</a:t>
            </a:r>
            <a:r>
              <a:rPr lang="en-US" altLang="ko-KR" sz="2000" dirty="0">
                <a:latin typeface="KoPub돋움체 Medium" pitchFamily="18" charset="-127"/>
                <a:ea typeface="KoPub돋움체 Medium" pitchFamily="18" charset="-127"/>
              </a:rPr>
              <a:t>.</a:t>
            </a:r>
          </a:p>
          <a:p>
            <a:pPr algn="ctr"/>
            <a:r>
              <a:rPr lang="en-US" altLang="ko-KR" sz="800" dirty="0">
                <a:latin typeface="KoPub돋움체 Medium" pitchFamily="18" charset="-127"/>
                <a:ea typeface="KoPub돋움체 Medium" pitchFamily="18" charset="-127"/>
              </a:rPr>
              <a:t> </a:t>
            </a:r>
            <a:endParaRPr lang="en-US" altLang="ko-KR" sz="200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/>
            <a:r>
              <a:rPr lang="ko-KR" altLang="en-US" sz="1400" dirty="0" err="1">
                <a:latin typeface="KoPub돋움체 Medium" pitchFamily="18" charset="-127"/>
                <a:ea typeface="KoPub돋움체 Medium" pitchFamily="18" charset="-127"/>
              </a:rPr>
              <a:t>쿠팡의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 경우 판매자 중 가장 저렴한 가격의 제품이 가장 상위에 노출되므로</a:t>
            </a:r>
            <a:endParaRPr lang="en-US" altLang="ko-KR" sz="1400" dirty="0">
              <a:latin typeface="KoPub돋움체 Medium" pitchFamily="18" charset="-127"/>
              <a:ea typeface="KoPub돋움체 Medium" pitchFamily="18" charset="-127"/>
            </a:endParaRPr>
          </a:p>
          <a:p>
            <a:pPr algn="ctr"/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다른 판매자 보기를 클릭하여 최소한의 </a:t>
            </a:r>
            <a:r>
              <a:rPr lang="ko-KR" altLang="en-US" sz="1400" dirty="0" err="1">
                <a:latin typeface="KoPub돋움체 Medium" pitchFamily="18" charset="-127"/>
                <a:ea typeface="KoPub돋움체 Medium" pitchFamily="18" charset="-127"/>
              </a:rPr>
              <a:t>리스크로</a:t>
            </a:r>
            <a:r>
              <a:rPr lang="ko-KR" altLang="en-US" sz="1400" dirty="0">
                <a:latin typeface="KoPub돋움체 Medium" pitchFamily="18" charset="-127"/>
                <a:ea typeface="KoPub돋움체 Medium" pitchFamily="18" charset="-127"/>
              </a:rPr>
              <a:t> 상위 선점을 할 수 있도록 합니다</a:t>
            </a:r>
            <a:r>
              <a:rPr lang="en-US" altLang="ko-KR" sz="1400" dirty="0">
                <a:latin typeface="KoPub돋움체 Medium" pitchFamily="18" charset="-127"/>
                <a:ea typeface="KoPub돋움체 Medium" pitchFamily="18" charset="-127"/>
              </a:rPr>
              <a:t>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0" name="직선 연결선 159">
            <a:extLst>
              <a:ext uri="{FF2B5EF4-FFF2-40B4-BE49-F238E27FC236}">
                <a16:creationId xmlns:a16="http://schemas.microsoft.com/office/drawing/2014/main" id="{AD765D60-AF6B-4A62-8F8B-2B159272AC45}"/>
              </a:ext>
            </a:extLst>
          </p:cNvPr>
          <p:cNvCxnSpPr/>
          <p:nvPr/>
        </p:nvCxnSpPr>
        <p:spPr>
          <a:xfrm>
            <a:off x="956343" y="2966295"/>
            <a:ext cx="7795513" cy="0"/>
          </a:xfrm>
          <a:prstGeom prst="line">
            <a:avLst/>
          </a:prstGeom>
          <a:ln w="19050">
            <a:solidFill>
              <a:srgbClr val="3A3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FA99787-1E90-474C-B57F-F3DC3754F609}"/>
              </a:ext>
            </a:extLst>
          </p:cNvPr>
          <p:cNvSpPr/>
          <p:nvPr/>
        </p:nvSpPr>
        <p:spPr>
          <a:xfrm>
            <a:off x="1412941" y="267567"/>
            <a:ext cx="27414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3-6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CS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(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고객 응대</a:t>
            </a:r>
            <a:r>
              <a:rPr lang="en-US" altLang="ko-KR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)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D8220CB-7B3A-44C2-ABA4-686C412759B5}"/>
              </a:ext>
            </a:extLst>
          </p:cNvPr>
          <p:cNvSpPr/>
          <p:nvPr/>
        </p:nvSpPr>
        <p:spPr>
          <a:xfrm>
            <a:off x="0" y="5667375"/>
            <a:ext cx="9918383" cy="11906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/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252020-3E51-47A4-BDE7-9062672E6998}"/>
              </a:ext>
            </a:extLst>
          </p:cNvPr>
          <p:cNvSpPr txBox="1"/>
          <p:nvPr/>
        </p:nvSpPr>
        <p:spPr>
          <a:xfrm>
            <a:off x="2529800" y="6299627"/>
            <a:ext cx="54906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과도한 친절보다 </a:t>
            </a:r>
            <a:r>
              <a:rPr lang="ko-KR" altLang="en-US" sz="20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간단</a:t>
            </a:r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하고 </a:t>
            </a:r>
            <a:r>
              <a:rPr lang="ko-KR" altLang="en-US" sz="20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명료</a:t>
            </a:r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한 커뮤니케이션 필요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89A53B-3487-4383-8E34-A8F6C9BFCC02}"/>
              </a:ext>
            </a:extLst>
          </p:cNvPr>
          <p:cNvSpPr txBox="1"/>
          <p:nvPr/>
        </p:nvSpPr>
        <p:spPr>
          <a:xfrm>
            <a:off x="2570677" y="5881986"/>
            <a:ext cx="5413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정중</a:t>
            </a:r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하게 응대하되 </a:t>
            </a:r>
            <a:r>
              <a:rPr lang="ko-KR" altLang="en-US" sz="20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원칙</a:t>
            </a:r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에 따라 </a:t>
            </a:r>
            <a:r>
              <a:rPr lang="ko-KR" altLang="en-US" sz="20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손해</a:t>
            </a:r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를 </a:t>
            </a:r>
            <a:r>
              <a:rPr lang="ko-KR" altLang="en-US" sz="20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최소화</a:t>
            </a:r>
            <a:r>
              <a:rPr lang="ko-KR" altLang="en-US" sz="20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할 것</a:t>
            </a:r>
            <a:endParaRPr lang="en-US" altLang="ko-KR" sz="2000" dirty="0">
              <a:solidFill>
                <a:srgbClr val="1A192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4BFC9D-096D-45CA-A956-5392E025C73E}"/>
              </a:ext>
            </a:extLst>
          </p:cNvPr>
          <p:cNvSpPr txBox="1"/>
          <p:nvPr/>
        </p:nvSpPr>
        <p:spPr>
          <a:xfrm>
            <a:off x="2527924" y="1234232"/>
            <a:ext cx="4833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dirty="0"/>
              <a:t>고객 응대 유형 </a:t>
            </a:r>
            <a:r>
              <a:rPr lang="en-US" altLang="ko-KR" sz="1800" dirty="0"/>
              <a:t>(</a:t>
            </a:r>
            <a:r>
              <a:rPr lang="ko-KR" altLang="en-US" sz="1800" dirty="0"/>
              <a:t>사이트 문의</a:t>
            </a:r>
            <a:r>
              <a:rPr lang="en-US" altLang="ko-KR" sz="1800" dirty="0"/>
              <a:t>·</a:t>
            </a:r>
            <a:r>
              <a:rPr lang="ko-KR" altLang="en-US" sz="1800" dirty="0"/>
              <a:t>메신저 </a:t>
            </a:r>
            <a:r>
              <a:rPr lang="en-US" altLang="ko-KR" sz="1800" dirty="0"/>
              <a:t>/ </a:t>
            </a:r>
            <a:r>
              <a:rPr lang="ko-KR" altLang="en-US" sz="1800" dirty="0"/>
              <a:t>전화</a:t>
            </a:r>
            <a:r>
              <a:rPr lang="en-US" altLang="ko-KR" sz="1800" dirty="0"/>
              <a:t>·</a:t>
            </a:r>
            <a:r>
              <a:rPr lang="ko-KR" altLang="en-US" sz="1800" dirty="0"/>
              <a:t>카톡</a:t>
            </a:r>
            <a:r>
              <a:rPr lang="en-US" altLang="ko-KR" sz="1800" dirty="0"/>
              <a:t>)</a:t>
            </a:r>
            <a:endParaRPr lang="en-US" altLang="ko-KR" dirty="0"/>
          </a:p>
        </p:txBody>
      </p: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D1E82057-B390-4DF9-B29F-11D96865FF48}"/>
              </a:ext>
            </a:extLst>
          </p:cNvPr>
          <p:cNvCxnSpPr>
            <a:cxnSpLocks/>
          </p:cNvCxnSpPr>
          <p:nvPr/>
        </p:nvCxnSpPr>
        <p:spPr>
          <a:xfrm>
            <a:off x="7437742" y="3772028"/>
            <a:ext cx="1421050" cy="0"/>
          </a:xfrm>
          <a:prstGeom prst="line">
            <a:avLst/>
          </a:prstGeom>
          <a:ln w="19050">
            <a:solidFill>
              <a:srgbClr val="3A353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33F244C9-A6E4-4357-9401-7EB3006063FB}"/>
              </a:ext>
            </a:extLst>
          </p:cNvPr>
          <p:cNvSpPr/>
          <p:nvPr/>
        </p:nvSpPr>
        <p:spPr>
          <a:xfrm>
            <a:off x="578713" y="2786185"/>
            <a:ext cx="1122819" cy="338554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C16C718-BC6F-4B2D-BF46-3B0C617DD3ED}"/>
              </a:ext>
            </a:extLst>
          </p:cNvPr>
          <p:cNvSpPr txBox="1"/>
          <p:nvPr/>
        </p:nvSpPr>
        <p:spPr>
          <a:xfrm>
            <a:off x="617383" y="2778491"/>
            <a:ext cx="104547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>
                <a:solidFill>
                  <a:schemeClr val="bg1"/>
                </a:solidFill>
              </a:rPr>
              <a:t>주문</a:t>
            </a:r>
            <a:r>
              <a:rPr lang="en-US" altLang="ko-KR" sz="1700" dirty="0">
                <a:solidFill>
                  <a:schemeClr val="bg1"/>
                </a:solidFill>
              </a:rPr>
              <a:t>·</a:t>
            </a:r>
            <a:r>
              <a:rPr lang="ko-KR" altLang="en-US" sz="1700" dirty="0">
                <a:solidFill>
                  <a:schemeClr val="bg1"/>
                </a:solidFill>
              </a:rPr>
              <a:t>결제</a:t>
            </a:r>
            <a:endParaRPr lang="en-US" altLang="ko-KR" sz="1700" dirty="0">
              <a:solidFill>
                <a:schemeClr val="bg1"/>
              </a:solidFill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EE54069E-455B-49F1-B813-7B4538B9A1F8}"/>
              </a:ext>
            </a:extLst>
          </p:cNvPr>
          <p:cNvCxnSpPr>
            <a:cxnSpLocks/>
          </p:cNvCxnSpPr>
          <p:nvPr/>
        </p:nvCxnSpPr>
        <p:spPr>
          <a:xfrm>
            <a:off x="1063279" y="3750339"/>
            <a:ext cx="365471" cy="0"/>
          </a:xfrm>
          <a:prstGeom prst="line">
            <a:avLst/>
          </a:prstGeom>
          <a:ln w="19050">
            <a:solidFill>
              <a:srgbClr val="3A353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>
            <a:extLst>
              <a:ext uri="{FF2B5EF4-FFF2-40B4-BE49-F238E27FC236}">
                <a16:creationId xmlns:a16="http://schemas.microsoft.com/office/drawing/2014/main" id="{A72992AD-05A9-494B-B08F-DC70F04A4FCA}"/>
              </a:ext>
            </a:extLst>
          </p:cNvPr>
          <p:cNvCxnSpPr>
            <a:cxnSpLocks/>
          </p:cNvCxnSpPr>
          <p:nvPr/>
        </p:nvCxnSpPr>
        <p:spPr>
          <a:xfrm>
            <a:off x="3025378" y="3111005"/>
            <a:ext cx="0" cy="649768"/>
          </a:xfrm>
          <a:prstGeom prst="line">
            <a:avLst/>
          </a:prstGeom>
          <a:ln w="19050">
            <a:solidFill>
              <a:srgbClr val="3A353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75A651DE-D625-41F4-A33C-0F366E3124D3}"/>
              </a:ext>
            </a:extLst>
          </p:cNvPr>
          <p:cNvCxnSpPr>
            <a:cxnSpLocks/>
          </p:cNvCxnSpPr>
          <p:nvPr/>
        </p:nvCxnSpPr>
        <p:spPr>
          <a:xfrm>
            <a:off x="2675871" y="3750339"/>
            <a:ext cx="316208" cy="0"/>
          </a:xfrm>
          <a:prstGeom prst="line">
            <a:avLst/>
          </a:prstGeom>
          <a:ln w="19050">
            <a:solidFill>
              <a:srgbClr val="3A353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B8351542-BD7E-4FBC-BFBA-783664348030}"/>
              </a:ext>
            </a:extLst>
          </p:cNvPr>
          <p:cNvSpPr txBox="1"/>
          <p:nvPr/>
        </p:nvSpPr>
        <p:spPr>
          <a:xfrm>
            <a:off x="1527363" y="3565638"/>
            <a:ext cx="104547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/>
              <a:t>변경</a:t>
            </a:r>
            <a:r>
              <a:rPr lang="en-US" altLang="ko-KR" sz="1700" dirty="0"/>
              <a:t>·</a:t>
            </a:r>
            <a:r>
              <a:rPr lang="ko-KR" altLang="en-US" sz="1700" dirty="0"/>
              <a:t>취소</a:t>
            </a:r>
            <a:endParaRPr lang="en-US" altLang="ko-KR" sz="1700" dirty="0"/>
          </a:p>
        </p:txBody>
      </p: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689376A9-C46E-42CF-BAFB-BAE3E5875C14}"/>
              </a:ext>
            </a:extLst>
          </p:cNvPr>
          <p:cNvCxnSpPr>
            <a:cxnSpLocks/>
          </p:cNvCxnSpPr>
          <p:nvPr/>
        </p:nvCxnSpPr>
        <p:spPr>
          <a:xfrm>
            <a:off x="3049260" y="3751475"/>
            <a:ext cx="316208" cy="0"/>
          </a:xfrm>
          <a:prstGeom prst="line">
            <a:avLst/>
          </a:prstGeom>
          <a:ln w="19050">
            <a:solidFill>
              <a:srgbClr val="3A353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1007BA87-97A0-4493-9774-6C3ECD79FAD7}"/>
              </a:ext>
            </a:extLst>
          </p:cNvPr>
          <p:cNvSpPr txBox="1"/>
          <p:nvPr/>
        </p:nvSpPr>
        <p:spPr>
          <a:xfrm>
            <a:off x="3464279" y="3565638"/>
            <a:ext cx="104547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/>
              <a:t>변경</a:t>
            </a:r>
            <a:r>
              <a:rPr lang="en-US" altLang="ko-KR" sz="1700" dirty="0"/>
              <a:t>·</a:t>
            </a:r>
            <a:r>
              <a:rPr lang="ko-KR" altLang="en-US" sz="1700" dirty="0"/>
              <a:t>취소</a:t>
            </a:r>
            <a:endParaRPr lang="en-US" altLang="ko-KR" sz="1700" dirty="0"/>
          </a:p>
        </p:txBody>
      </p:sp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4AE21C57-9EFB-4F60-BD16-DD5E79AEB05D}"/>
              </a:ext>
            </a:extLst>
          </p:cNvPr>
          <p:cNvCxnSpPr>
            <a:cxnSpLocks/>
          </p:cNvCxnSpPr>
          <p:nvPr/>
        </p:nvCxnSpPr>
        <p:spPr>
          <a:xfrm>
            <a:off x="1063279" y="3127221"/>
            <a:ext cx="0" cy="1478505"/>
          </a:xfrm>
          <a:prstGeom prst="line">
            <a:avLst/>
          </a:prstGeom>
          <a:ln w="19050">
            <a:solidFill>
              <a:srgbClr val="3A353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>
            <a:extLst>
              <a:ext uri="{FF2B5EF4-FFF2-40B4-BE49-F238E27FC236}">
                <a16:creationId xmlns:a16="http://schemas.microsoft.com/office/drawing/2014/main" id="{4F3F9A14-6DB1-46D8-A258-328841AA84CF}"/>
              </a:ext>
            </a:extLst>
          </p:cNvPr>
          <p:cNvCxnSpPr>
            <a:cxnSpLocks/>
          </p:cNvCxnSpPr>
          <p:nvPr/>
        </p:nvCxnSpPr>
        <p:spPr>
          <a:xfrm>
            <a:off x="4957706" y="3121064"/>
            <a:ext cx="0" cy="1231794"/>
          </a:xfrm>
          <a:prstGeom prst="line">
            <a:avLst/>
          </a:prstGeom>
          <a:ln w="19050">
            <a:solidFill>
              <a:srgbClr val="3A353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473B27F9-F742-4889-8BF4-08A82C3B05CC}"/>
              </a:ext>
            </a:extLst>
          </p:cNvPr>
          <p:cNvSpPr txBox="1"/>
          <p:nvPr/>
        </p:nvSpPr>
        <p:spPr>
          <a:xfrm>
            <a:off x="2470494" y="4128181"/>
            <a:ext cx="1010213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/>
              <a:t>발송 지연</a:t>
            </a:r>
            <a:endParaRPr lang="en-US" altLang="ko-KR" sz="1700" dirty="0"/>
          </a:p>
        </p:txBody>
      </p:sp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08F870F4-F3A8-4DD4-A8FD-295BDD68F9F7}"/>
              </a:ext>
            </a:extLst>
          </p:cNvPr>
          <p:cNvCxnSpPr>
            <a:cxnSpLocks/>
          </p:cNvCxnSpPr>
          <p:nvPr/>
        </p:nvCxnSpPr>
        <p:spPr>
          <a:xfrm>
            <a:off x="1063279" y="4352858"/>
            <a:ext cx="1407215" cy="0"/>
          </a:xfrm>
          <a:prstGeom prst="line">
            <a:avLst/>
          </a:prstGeom>
          <a:ln w="19050">
            <a:solidFill>
              <a:srgbClr val="3A353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>
            <a:extLst>
              <a:ext uri="{FF2B5EF4-FFF2-40B4-BE49-F238E27FC236}">
                <a16:creationId xmlns:a16="http://schemas.microsoft.com/office/drawing/2014/main" id="{E16D7E4B-A161-4686-8068-62870751B9F5}"/>
              </a:ext>
            </a:extLst>
          </p:cNvPr>
          <p:cNvCxnSpPr>
            <a:cxnSpLocks/>
          </p:cNvCxnSpPr>
          <p:nvPr/>
        </p:nvCxnSpPr>
        <p:spPr>
          <a:xfrm>
            <a:off x="3550491" y="4352858"/>
            <a:ext cx="1407215" cy="0"/>
          </a:xfrm>
          <a:prstGeom prst="line">
            <a:avLst/>
          </a:prstGeom>
          <a:ln w="19050">
            <a:solidFill>
              <a:srgbClr val="3A353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>
            <a:extLst>
              <a:ext uri="{FF2B5EF4-FFF2-40B4-BE49-F238E27FC236}">
                <a16:creationId xmlns:a16="http://schemas.microsoft.com/office/drawing/2014/main" id="{C6F4FA82-4BC2-4C7C-B7BE-A886C6781210}"/>
              </a:ext>
            </a:extLst>
          </p:cNvPr>
          <p:cNvCxnSpPr>
            <a:cxnSpLocks/>
          </p:cNvCxnSpPr>
          <p:nvPr/>
        </p:nvCxnSpPr>
        <p:spPr>
          <a:xfrm>
            <a:off x="4546600" y="3758525"/>
            <a:ext cx="1845663" cy="0"/>
          </a:xfrm>
          <a:prstGeom prst="line">
            <a:avLst/>
          </a:prstGeom>
          <a:ln w="19050">
            <a:solidFill>
              <a:srgbClr val="3A353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93AA0AA3-7EFB-414F-A10E-608FDC2FCD41}"/>
              </a:ext>
            </a:extLst>
          </p:cNvPr>
          <p:cNvSpPr txBox="1"/>
          <p:nvPr/>
        </p:nvSpPr>
        <p:spPr>
          <a:xfrm>
            <a:off x="6392263" y="3402631"/>
            <a:ext cx="1010213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/>
              <a:t>배송 지연</a:t>
            </a:r>
            <a:endParaRPr lang="en-US" altLang="ko-KR" sz="17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431F214-C643-4185-AA7B-FBE91C4EC8CD}"/>
              </a:ext>
            </a:extLst>
          </p:cNvPr>
          <p:cNvSpPr txBox="1"/>
          <p:nvPr/>
        </p:nvSpPr>
        <p:spPr>
          <a:xfrm>
            <a:off x="6392263" y="3749598"/>
            <a:ext cx="104547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/>
              <a:t>파손</a:t>
            </a:r>
            <a:r>
              <a:rPr lang="en-US" altLang="ko-KR" sz="1700" dirty="0"/>
              <a:t>·</a:t>
            </a:r>
            <a:r>
              <a:rPr lang="ko-KR" altLang="en-US" sz="1700" dirty="0"/>
              <a:t>분실</a:t>
            </a:r>
            <a:endParaRPr lang="en-US" altLang="ko-KR" sz="1700" dirty="0"/>
          </a:p>
        </p:txBody>
      </p:sp>
      <p:cxnSp>
        <p:nvCxnSpPr>
          <p:cNvPr id="97" name="직선 연결선 96">
            <a:extLst>
              <a:ext uri="{FF2B5EF4-FFF2-40B4-BE49-F238E27FC236}">
                <a16:creationId xmlns:a16="http://schemas.microsoft.com/office/drawing/2014/main" id="{4D4D4273-0535-4069-A14D-3403313831E8}"/>
              </a:ext>
            </a:extLst>
          </p:cNvPr>
          <p:cNvCxnSpPr>
            <a:cxnSpLocks/>
          </p:cNvCxnSpPr>
          <p:nvPr/>
        </p:nvCxnSpPr>
        <p:spPr>
          <a:xfrm>
            <a:off x="8850885" y="3112675"/>
            <a:ext cx="0" cy="1240183"/>
          </a:xfrm>
          <a:prstGeom prst="line">
            <a:avLst/>
          </a:prstGeom>
          <a:ln w="19050">
            <a:solidFill>
              <a:srgbClr val="3A353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670CB8A8-9E9C-44AA-9E80-5B624644D555}"/>
              </a:ext>
            </a:extLst>
          </p:cNvPr>
          <p:cNvSpPr txBox="1"/>
          <p:nvPr/>
        </p:nvSpPr>
        <p:spPr>
          <a:xfrm>
            <a:off x="8336053" y="4328087"/>
            <a:ext cx="104547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/>
              <a:t>교환</a:t>
            </a:r>
            <a:r>
              <a:rPr lang="en-US" altLang="ko-KR" sz="1700" dirty="0"/>
              <a:t>·</a:t>
            </a:r>
            <a:r>
              <a:rPr lang="ko-KR" altLang="en-US" sz="1700" dirty="0"/>
              <a:t>반품</a:t>
            </a:r>
            <a:endParaRPr lang="en-US" altLang="ko-KR" sz="17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D4FAAF8-335D-4E65-AA16-448FAB8F8296}"/>
              </a:ext>
            </a:extLst>
          </p:cNvPr>
          <p:cNvSpPr txBox="1"/>
          <p:nvPr/>
        </p:nvSpPr>
        <p:spPr>
          <a:xfrm>
            <a:off x="8594938" y="4672730"/>
            <a:ext cx="55816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en-US" altLang="ko-KR" sz="1700" dirty="0"/>
              <a:t>A/S</a:t>
            </a:r>
          </a:p>
        </p:txBody>
      </p: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D38EBFF8-F60A-4526-90D9-8AEF894746DA}"/>
              </a:ext>
            </a:extLst>
          </p:cNvPr>
          <p:cNvSpPr/>
          <p:nvPr/>
        </p:nvSpPr>
        <p:spPr>
          <a:xfrm>
            <a:off x="2467503" y="2786185"/>
            <a:ext cx="1122819" cy="338554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00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43A145A-2D7D-4CC0-B48C-9929806D6EE9}"/>
              </a:ext>
            </a:extLst>
          </p:cNvPr>
          <p:cNvSpPr txBox="1"/>
          <p:nvPr/>
        </p:nvSpPr>
        <p:spPr>
          <a:xfrm>
            <a:off x="2523806" y="2778491"/>
            <a:ext cx="1010213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>
                <a:solidFill>
                  <a:schemeClr val="bg1"/>
                </a:solidFill>
              </a:rPr>
              <a:t>발주 확인</a:t>
            </a:r>
            <a:endParaRPr lang="en-US" altLang="ko-KR" sz="1700" dirty="0">
              <a:solidFill>
                <a:schemeClr val="bg1"/>
              </a:solidFill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2590180A-F5C4-495A-920C-F15A2CCAC99B}"/>
              </a:ext>
            </a:extLst>
          </p:cNvPr>
          <p:cNvSpPr/>
          <p:nvPr/>
        </p:nvSpPr>
        <p:spPr>
          <a:xfrm>
            <a:off x="4397101" y="2786185"/>
            <a:ext cx="1122819" cy="338554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80100B1A-83F7-4F5E-B2E9-ABC97B9597DE}"/>
              </a:ext>
            </a:extLst>
          </p:cNvPr>
          <p:cNvSpPr txBox="1"/>
          <p:nvPr/>
        </p:nvSpPr>
        <p:spPr>
          <a:xfrm>
            <a:off x="4453404" y="2778491"/>
            <a:ext cx="1010213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>
                <a:solidFill>
                  <a:schemeClr val="bg1"/>
                </a:solidFill>
              </a:rPr>
              <a:t>상품 출고</a:t>
            </a:r>
            <a:endParaRPr lang="en-US" altLang="ko-KR" sz="1700" dirty="0">
              <a:solidFill>
                <a:schemeClr val="bg1"/>
              </a:solidFill>
            </a:endParaRPr>
          </a:p>
        </p:txBody>
      </p:sp>
      <p:sp>
        <p:nvSpPr>
          <p:cNvPr id="129" name="직사각형 128">
            <a:extLst>
              <a:ext uri="{FF2B5EF4-FFF2-40B4-BE49-F238E27FC236}">
                <a16:creationId xmlns:a16="http://schemas.microsoft.com/office/drawing/2014/main" id="{A3143CA0-B854-46E8-B1E6-6F177C445317}"/>
              </a:ext>
            </a:extLst>
          </p:cNvPr>
          <p:cNvSpPr/>
          <p:nvPr/>
        </p:nvSpPr>
        <p:spPr>
          <a:xfrm>
            <a:off x="6323685" y="2786185"/>
            <a:ext cx="1122819" cy="338554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0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56F280E-8157-4D5D-99C3-8D0CC803AEEF}"/>
              </a:ext>
            </a:extLst>
          </p:cNvPr>
          <p:cNvSpPr txBox="1"/>
          <p:nvPr/>
        </p:nvSpPr>
        <p:spPr>
          <a:xfrm>
            <a:off x="6337526" y="2778491"/>
            <a:ext cx="109513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 algn="ctr"/>
            <a:r>
              <a:rPr lang="ko-KR" altLang="en-US" sz="1700" dirty="0" err="1">
                <a:solidFill>
                  <a:schemeClr val="bg1"/>
                </a:solidFill>
              </a:rPr>
              <a:t>배송중</a:t>
            </a:r>
            <a:endParaRPr lang="en-US" altLang="ko-KR" sz="1700" dirty="0">
              <a:solidFill>
                <a:schemeClr val="bg1"/>
              </a:solidFill>
            </a:endParaRPr>
          </a:p>
        </p:txBody>
      </p:sp>
      <p:sp>
        <p:nvSpPr>
          <p:cNvPr id="132" name="직사각형 131">
            <a:extLst>
              <a:ext uri="{FF2B5EF4-FFF2-40B4-BE49-F238E27FC236}">
                <a16:creationId xmlns:a16="http://schemas.microsoft.com/office/drawing/2014/main" id="{7DB942E4-0A9B-4DC9-AFEB-558076DCD2BB}"/>
              </a:ext>
            </a:extLst>
          </p:cNvPr>
          <p:cNvSpPr/>
          <p:nvPr/>
        </p:nvSpPr>
        <p:spPr>
          <a:xfrm>
            <a:off x="8256298" y="2795710"/>
            <a:ext cx="1122819" cy="338554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00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FF2DA988-200E-4466-BDEC-7A5DC13816C6}"/>
              </a:ext>
            </a:extLst>
          </p:cNvPr>
          <p:cNvSpPr txBox="1"/>
          <p:nvPr/>
        </p:nvSpPr>
        <p:spPr>
          <a:xfrm>
            <a:off x="8312601" y="2788016"/>
            <a:ext cx="1010213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>
                <a:solidFill>
                  <a:schemeClr val="bg1"/>
                </a:solidFill>
              </a:rPr>
              <a:t>상품 수령</a:t>
            </a:r>
            <a:endParaRPr lang="en-US" altLang="ko-KR" sz="1700" dirty="0">
              <a:solidFill>
                <a:schemeClr val="bg1"/>
              </a:solidFill>
            </a:endParaRPr>
          </a:p>
        </p:txBody>
      </p:sp>
      <p:pic>
        <p:nvPicPr>
          <p:cNvPr id="151" name="그림 150">
            <a:extLst>
              <a:ext uri="{FF2B5EF4-FFF2-40B4-BE49-F238E27FC236}">
                <a16:creationId xmlns:a16="http://schemas.microsoft.com/office/drawing/2014/main" id="{FFE94B60-48EE-41CC-984B-CA3F238083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05" y="2061839"/>
            <a:ext cx="589277" cy="589277"/>
          </a:xfrm>
          <a:prstGeom prst="rect">
            <a:avLst/>
          </a:prstGeom>
        </p:spPr>
      </p:pic>
      <p:pic>
        <p:nvPicPr>
          <p:cNvPr id="153" name="그림 152">
            <a:extLst>
              <a:ext uri="{FF2B5EF4-FFF2-40B4-BE49-F238E27FC236}">
                <a16:creationId xmlns:a16="http://schemas.microsoft.com/office/drawing/2014/main" id="{E5697078-5CE0-4ECF-A134-4DAD59E32C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564" y="2100479"/>
            <a:ext cx="600301" cy="600301"/>
          </a:xfrm>
          <a:prstGeom prst="rect">
            <a:avLst/>
          </a:prstGeom>
        </p:spPr>
      </p:pic>
      <p:pic>
        <p:nvPicPr>
          <p:cNvPr id="155" name="그림 154">
            <a:extLst>
              <a:ext uri="{FF2B5EF4-FFF2-40B4-BE49-F238E27FC236}">
                <a16:creationId xmlns:a16="http://schemas.microsoft.com/office/drawing/2014/main" id="{584FCD7A-D95B-4DE9-81D1-BC027F6BE6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320" y="2138580"/>
            <a:ext cx="654258" cy="654258"/>
          </a:xfrm>
          <a:prstGeom prst="rect">
            <a:avLst/>
          </a:prstGeom>
        </p:spPr>
      </p:pic>
      <p:pic>
        <p:nvPicPr>
          <p:cNvPr id="157" name="그림 156">
            <a:extLst>
              <a:ext uri="{FF2B5EF4-FFF2-40B4-BE49-F238E27FC236}">
                <a16:creationId xmlns:a16="http://schemas.microsoft.com/office/drawing/2014/main" id="{90797461-FBC8-4DA6-B6FB-D42EA83CFE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793" y="2061114"/>
            <a:ext cx="676311" cy="676311"/>
          </a:xfrm>
          <a:prstGeom prst="rect">
            <a:avLst/>
          </a:prstGeom>
        </p:spPr>
      </p:pic>
      <p:sp>
        <p:nvSpPr>
          <p:cNvPr id="164" name="TextBox 163">
            <a:extLst>
              <a:ext uri="{FF2B5EF4-FFF2-40B4-BE49-F238E27FC236}">
                <a16:creationId xmlns:a16="http://schemas.microsoft.com/office/drawing/2014/main" id="{87813B81-2E21-44A8-9DF7-A9DB2338FFB9}"/>
              </a:ext>
            </a:extLst>
          </p:cNvPr>
          <p:cNvSpPr txBox="1"/>
          <p:nvPr/>
        </p:nvSpPr>
        <p:spPr>
          <a:xfrm>
            <a:off x="540539" y="4672730"/>
            <a:ext cx="1010213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/>
              <a:t>상품 문의</a:t>
            </a:r>
            <a:endParaRPr lang="en-US" altLang="ko-KR" sz="1700" dirty="0"/>
          </a:p>
        </p:txBody>
      </p:sp>
      <p:pic>
        <p:nvPicPr>
          <p:cNvPr id="172" name="그림 171">
            <a:extLst>
              <a:ext uri="{FF2B5EF4-FFF2-40B4-BE49-F238E27FC236}">
                <a16:creationId xmlns:a16="http://schemas.microsoft.com/office/drawing/2014/main" id="{C31D1596-C051-4040-8428-E289D5C94B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61" y="2118116"/>
            <a:ext cx="589277" cy="589277"/>
          </a:xfrm>
          <a:prstGeom prst="rect">
            <a:avLst/>
          </a:prstGeom>
        </p:spPr>
      </p:pic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CE91BE2E-A7B0-48CE-BBC9-9454814A19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74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46038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D848983-BB79-4DB6-843E-E88A5A704F67}"/>
              </a:ext>
            </a:extLst>
          </p:cNvPr>
          <p:cNvSpPr txBox="1"/>
          <p:nvPr/>
        </p:nvSpPr>
        <p:spPr>
          <a:xfrm>
            <a:off x="1" y="1410338"/>
            <a:ext cx="990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dirty="0"/>
              <a:t>고객 </a:t>
            </a:r>
            <a:r>
              <a:rPr lang="ko-KR" altLang="en-US" dirty="0" err="1"/>
              <a:t>응대시</a:t>
            </a:r>
            <a:r>
              <a:rPr lang="ko-KR" altLang="en-US" dirty="0"/>
              <a:t> 주의 사항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5C445652-3C87-4427-942D-20559D4A74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75</a:t>
            </a:fld>
            <a:endParaRPr lang="ko-KR" altLang="en-US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6B697CED-AD02-4182-8CD8-A1A2951B203F}"/>
              </a:ext>
            </a:extLst>
          </p:cNvPr>
          <p:cNvSpPr/>
          <p:nvPr/>
        </p:nvSpPr>
        <p:spPr>
          <a:xfrm>
            <a:off x="1143018" y="4924468"/>
            <a:ext cx="2362263" cy="400110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179D4B45-9661-4C1E-ADF4-8180CC2597C0}"/>
              </a:ext>
            </a:extLst>
          </p:cNvPr>
          <p:cNvSpPr/>
          <p:nvPr/>
        </p:nvSpPr>
        <p:spPr>
          <a:xfrm>
            <a:off x="1143017" y="5388879"/>
            <a:ext cx="2362263" cy="6072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/>
              <a:t/>
            </a:r>
            <a:endParaRPr lang="ko-KR" alt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D792DBA-C6E9-49A3-AF6B-C6B4D62010F3}"/>
              </a:ext>
            </a:extLst>
          </p:cNvPr>
          <p:cNvSpPr txBox="1"/>
          <p:nvPr/>
        </p:nvSpPr>
        <p:spPr>
          <a:xfrm>
            <a:off x="1245814" y="4947551"/>
            <a:ext cx="215667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>
                <a:solidFill>
                  <a:schemeClr val="bg1"/>
                </a:solidFill>
              </a:rPr>
              <a:t>수거된 택배 </a:t>
            </a:r>
            <a:r>
              <a:rPr lang="ko-KR" altLang="en-US" sz="1700" dirty="0" err="1">
                <a:solidFill>
                  <a:schemeClr val="bg1"/>
                </a:solidFill>
              </a:rPr>
              <a:t>개봉시</a:t>
            </a:r>
            <a:r>
              <a:rPr lang="ko-KR" altLang="en-US" sz="17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0E80F4E4-156F-499A-8A2F-7B9B2E392F4B}"/>
              </a:ext>
            </a:extLst>
          </p:cNvPr>
          <p:cNvSpPr/>
          <p:nvPr/>
        </p:nvSpPr>
        <p:spPr>
          <a:xfrm>
            <a:off x="3753320" y="4924468"/>
            <a:ext cx="2362263" cy="400110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AB6C2104-EE0E-4560-BC19-F65B84237F92}"/>
              </a:ext>
            </a:extLst>
          </p:cNvPr>
          <p:cNvSpPr/>
          <p:nvPr/>
        </p:nvSpPr>
        <p:spPr>
          <a:xfrm>
            <a:off x="3753319" y="5388879"/>
            <a:ext cx="2362263" cy="6072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6DBE3F6-B4A1-437C-B325-63372854F8C3}"/>
              </a:ext>
            </a:extLst>
          </p:cNvPr>
          <p:cNvSpPr txBox="1"/>
          <p:nvPr/>
        </p:nvSpPr>
        <p:spPr>
          <a:xfrm>
            <a:off x="3823102" y="4947551"/>
            <a:ext cx="229248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>
                <a:solidFill>
                  <a:schemeClr val="bg1"/>
                </a:solidFill>
              </a:rPr>
              <a:t>고의 클레임 대처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FC5A2AC5-6115-4205-9C81-283FCAD75D5B}"/>
              </a:ext>
            </a:extLst>
          </p:cNvPr>
          <p:cNvSpPr/>
          <p:nvPr/>
        </p:nvSpPr>
        <p:spPr>
          <a:xfrm>
            <a:off x="6363622" y="4924468"/>
            <a:ext cx="2362263" cy="400110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B468F315-BBB3-4602-8D73-80E3ED290235}"/>
              </a:ext>
            </a:extLst>
          </p:cNvPr>
          <p:cNvSpPr/>
          <p:nvPr/>
        </p:nvSpPr>
        <p:spPr>
          <a:xfrm>
            <a:off x="6363621" y="5388879"/>
            <a:ext cx="2362263" cy="6072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C3C9E02-BF8E-4F22-9FDB-003B2A8BE281}"/>
              </a:ext>
            </a:extLst>
          </p:cNvPr>
          <p:cNvSpPr txBox="1"/>
          <p:nvPr/>
        </p:nvSpPr>
        <p:spPr>
          <a:xfrm>
            <a:off x="6610117" y="4947551"/>
            <a:ext cx="18692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>
                <a:solidFill>
                  <a:schemeClr val="bg1"/>
                </a:solidFill>
              </a:rPr>
              <a:t>신속한 답변 필요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6FABD08-C9F9-418C-A6EA-6814A59D4D6F}"/>
              </a:ext>
            </a:extLst>
          </p:cNvPr>
          <p:cNvSpPr txBox="1"/>
          <p:nvPr/>
        </p:nvSpPr>
        <p:spPr>
          <a:xfrm>
            <a:off x="1143017" y="5407585"/>
            <a:ext cx="2362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16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r>
              <a:rPr lang="ko-KR" altLang="en-US" dirty="0"/>
              <a:t>영상 촬영 필요 여부</a:t>
            </a:r>
            <a:r>
              <a:rPr lang="en-US" altLang="ko-KR" dirty="0"/>
              <a:t> </a:t>
            </a:r>
            <a:r>
              <a:rPr lang="ko-KR" altLang="en-US" dirty="0"/>
              <a:t>확인</a:t>
            </a:r>
            <a:endParaRPr lang="en-US" altLang="ko-KR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8559334-D148-442E-973D-3B78BA5A2C2A}"/>
              </a:ext>
            </a:extLst>
          </p:cNvPr>
          <p:cNvSpPr txBox="1"/>
          <p:nvPr/>
        </p:nvSpPr>
        <p:spPr>
          <a:xfrm>
            <a:off x="3930766" y="5425763"/>
            <a:ext cx="2007369" cy="425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6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/>
            <a:r>
              <a:rPr lang="ko-KR" altLang="en-US" dirty="0"/>
              <a:t>사이트 고객센터</a:t>
            </a:r>
            <a:r>
              <a:rPr lang="en-US" altLang="ko-KR" dirty="0"/>
              <a:t> </a:t>
            </a:r>
            <a:r>
              <a:rPr lang="ko-KR" altLang="en-US" dirty="0"/>
              <a:t>활용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BF9E7B8-67A4-4BC2-806D-77262C6BF2A0}"/>
              </a:ext>
            </a:extLst>
          </p:cNvPr>
          <p:cNvSpPr txBox="1"/>
          <p:nvPr/>
        </p:nvSpPr>
        <p:spPr>
          <a:xfrm>
            <a:off x="6363620" y="5425763"/>
            <a:ext cx="2362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6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/>
            <a:r>
              <a:rPr lang="ko-KR" altLang="en-US" dirty="0"/>
              <a:t>사이트 내</a:t>
            </a:r>
            <a:r>
              <a:rPr lang="en-US" altLang="ko-KR" dirty="0"/>
              <a:t> </a:t>
            </a:r>
            <a:r>
              <a:rPr lang="ko-KR" altLang="en-US" dirty="0"/>
              <a:t>점수로 환산됨</a:t>
            </a: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093264A1-8F3C-4584-830B-D379C44E4571}"/>
              </a:ext>
            </a:extLst>
          </p:cNvPr>
          <p:cNvSpPr/>
          <p:nvPr/>
        </p:nvSpPr>
        <p:spPr>
          <a:xfrm>
            <a:off x="1102495" y="3581738"/>
            <a:ext cx="7701011" cy="400110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D047BFF-4FEB-40E6-A8F2-2C56CF2A84A9}"/>
              </a:ext>
            </a:extLst>
          </p:cNvPr>
          <p:cNvSpPr txBox="1"/>
          <p:nvPr/>
        </p:nvSpPr>
        <p:spPr>
          <a:xfrm>
            <a:off x="2180439" y="3609738"/>
            <a:ext cx="5545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en-US" altLang="ko-KR" sz="1600" dirty="0">
                <a:solidFill>
                  <a:schemeClr val="bg1"/>
                </a:solidFill>
              </a:rPr>
              <a:t>2. </a:t>
            </a:r>
            <a:r>
              <a:rPr lang="ko-KR" altLang="en-US" sz="1600" dirty="0">
                <a:solidFill>
                  <a:schemeClr val="bg1"/>
                </a:solidFill>
              </a:rPr>
              <a:t>조회 </a:t>
            </a:r>
            <a:r>
              <a:rPr lang="en-US" altLang="ko-KR" sz="1600" dirty="0">
                <a:solidFill>
                  <a:schemeClr val="bg1"/>
                </a:solidFill>
              </a:rPr>
              <a:t>: </a:t>
            </a:r>
            <a:r>
              <a:rPr lang="ko-KR" altLang="en-US" sz="1600" dirty="0">
                <a:solidFill>
                  <a:schemeClr val="bg1"/>
                </a:solidFill>
              </a:rPr>
              <a:t>구매 내역 조회 후 구매자에게 연락</a:t>
            </a: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F997594A-D268-487D-8BAF-4242E47F9688}"/>
              </a:ext>
            </a:extLst>
          </p:cNvPr>
          <p:cNvSpPr/>
          <p:nvPr/>
        </p:nvSpPr>
        <p:spPr>
          <a:xfrm>
            <a:off x="1102494" y="4046147"/>
            <a:ext cx="7701011" cy="6206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C845A40-A0E3-4135-95ED-306118E075B9}"/>
              </a:ext>
            </a:extLst>
          </p:cNvPr>
          <p:cNvSpPr txBox="1"/>
          <p:nvPr/>
        </p:nvSpPr>
        <p:spPr>
          <a:xfrm>
            <a:off x="1317263" y="4120417"/>
            <a:ext cx="727147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5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/>
            <a:r>
              <a:rPr lang="ko-KR" altLang="en-US" sz="1600" dirty="0"/>
              <a:t>구매자명</a:t>
            </a:r>
            <a:r>
              <a:rPr lang="en-US" altLang="ko-KR" sz="1600" dirty="0"/>
              <a:t>,</a:t>
            </a:r>
            <a:r>
              <a:rPr lang="ko-KR" altLang="en-US" sz="1600" dirty="0"/>
              <a:t> 수취인명</a:t>
            </a:r>
            <a:r>
              <a:rPr lang="en-US" altLang="ko-KR" sz="1600" dirty="0"/>
              <a:t>,</a:t>
            </a:r>
            <a:r>
              <a:rPr lang="ko-KR" altLang="en-US" sz="1600" dirty="0"/>
              <a:t> 상품주문내역</a:t>
            </a:r>
            <a:r>
              <a:rPr lang="en-US" altLang="ko-KR" sz="1600" dirty="0"/>
              <a:t>,</a:t>
            </a:r>
            <a:r>
              <a:rPr lang="ko-KR" altLang="en-US" sz="1600" dirty="0"/>
              <a:t> 출고일</a:t>
            </a:r>
            <a:r>
              <a:rPr lang="en-US" altLang="ko-KR" sz="1600" dirty="0"/>
              <a:t>,</a:t>
            </a:r>
            <a:r>
              <a:rPr lang="ko-KR" altLang="en-US" sz="1600" dirty="0"/>
              <a:t> 배송완료일</a:t>
            </a:r>
            <a:r>
              <a:rPr lang="en-US" altLang="ko-KR" sz="1600" dirty="0"/>
              <a:t>,</a:t>
            </a:r>
            <a:r>
              <a:rPr lang="ko-KR" altLang="en-US" sz="1600" dirty="0"/>
              <a:t> 구매확정 여부 등 확인</a:t>
            </a:r>
            <a:endParaRPr lang="en-US" altLang="ko-KR" sz="1600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10EA5902-0DA6-46BB-BBC9-525A05C7DF5F}"/>
              </a:ext>
            </a:extLst>
          </p:cNvPr>
          <p:cNvSpPr/>
          <p:nvPr/>
        </p:nvSpPr>
        <p:spPr>
          <a:xfrm>
            <a:off x="1095504" y="2249285"/>
            <a:ext cx="7701011" cy="400110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DF449B8-D546-4E3C-9ACE-73AB166986CB}"/>
              </a:ext>
            </a:extLst>
          </p:cNvPr>
          <p:cNvSpPr txBox="1"/>
          <p:nvPr/>
        </p:nvSpPr>
        <p:spPr>
          <a:xfrm>
            <a:off x="1143017" y="2270327"/>
            <a:ext cx="7660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700"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en-US" altLang="ko-KR" sz="1600" dirty="0"/>
              <a:t>1. </a:t>
            </a:r>
            <a:r>
              <a:rPr lang="ko-KR" altLang="en-US" sz="1600" dirty="0"/>
              <a:t>접수 </a:t>
            </a:r>
            <a:r>
              <a:rPr lang="en-US" altLang="ko-KR" sz="1600" dirty="0"/>
              <a:t>: </a:t>
            </a:r>
            <a:r>
              <a:rPr lang="ko-KR" altLang="en-US" sz="1600" dirty="0"/>
              <a:t>바로 응대 하지 않고 간단한 사항 접수</a:t>
            </a: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53D98E9A-0BBC-470F-BEE5-48C95C153F85}"/>
              </a:ext>
            </a:extLst>
          </p:cNvPr>
          <p:cNvSpPr/>
          <p:nvPr/>
        </p:nvSpPr>
        <p:spPr>
          <a:xfrm>
            <a:off x="1103892" y="2713694"/>
            <a:ext cx="7701011" cy="6206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4730E6C-45D7-467D-8438-CF93878A26F7}"/>
              </a:ext>
            </a:extLst>
          </p:cNvPr>
          <p:cNvSpPr txBox="1"/>
          <p:nvPr/>
        </p:nvSpPr>
        <p:spPr>
          <a:xfrm>
            <a:off x="1318661" y="2787964"/>
            <a:ext cx="7271474" cy="425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5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/>
            <a:r>
              <a:rPr lang="ko-KR" altLang="en-US" sz="1600" dirty="0"/>
              <a:t>성함</a:t>
            </a:r>
            <a:r>
              <a:rPr lang="en-US" altLang="ko-KR" sz="1600" dirty="0"/>
              <a:t>, </a:t>
            </a:r>
            <a:r>
              <a:rPr lang="ko-KR" altLang="en-US" sz="1600" dirty="0"/>
              <a:t>구매 사이트</a:t>
            </a:r>
            <a:r>
              <a:rPr lang="en-US" altLang="ko-KR" sz="1600" dirty="0"/>
              <a:t>, </a:t>
            </a:r>
            <a:r>
              <a:rPr lang="ko-KR" altLang="en-US" sz="1600" dirty="0"/>
              <a:t>클레임 내용만</a:t>
            </a:r>
            <a:r>
              <a:rPr lang="en-US" altLang="ko-KR" sz="1600" dirty="0"/>
              <a:t> </a:t>
            </a:r>
            <a:r>
              <a:rPr lang="ko-KR" altLang="en-US" sz="1600" dirty="0"/>
              <a:t>우선 접수</a:t>
            </a:r>
            <a:endParaRPr lang="en-US" altLang="ko-KR" sz="16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5C03453-7328-4027-8C6E-C6266E16D2E9}"/>
              </a:ext>
            </a:extLst>
          </p:cNvPr>
          <p:cNvSpPr/>
          <p:nvPr/>
        </p:nvSpPr>
        <p:spPr>
          <a:xfrm>
            <a:off x="1412941" y="267567"/>
            <a:ext cx="27414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3-6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CS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(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고객 응대</a:t>
            </a:r>
            <a:r>
              <a:rPr lang="en-US" altLang="ko-KR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)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6101512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2018-배송정보-1.jpg"/>
          <p:cNvPicPr>
            <a:picLocks noChangeAspect="1"/>
          </p:cNvPicPr>
          <p:nvPr/>
        </p:nvPicPr>
        <p:blipFill>
          <a:blip r:embed="rId2" cstate="print"/>
          <a:srcRect t="56577" b="4625"/>
          <a:stretch>
            <a:fillRect/>
          </a:stretch>
        </p:blipFill>
        <p:spPr>
          <a:xfrm>
            <a:off x="1525433" y="1848174"/>
            <a:ext cx="6855134" cy="4267905"/>
          </a:xfrm>
          <a:prstGeom prst="rect">
            <a:avLst/>
          </a:prstGeom>
        </p:spPr>
      </p:pic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4797105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8" y="224341"/>
            <a:ext cx="4957894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4927380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AA286D9-A52A-402E-9EDF-FAB86313E9BC}"/>
              </a:ext>
            </a:extLst>
          </p:cNvPr>
          <p:cNvSpPr txBox="1"/>
          <p:nvPr/>
        </p:nvSpPr>
        <p:spPr>
          <a:xfrm>
            <a:off x="573383" y="1261103"/>
            <a:ext cx="46442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dirty="0"/>
              <a:t>사전 공지의 중요성 </a:t>
            </a:r>
            <a:r>
              <a:rPr lang="en-US" altLang="ko-KR" dirty="0"/>
              <a:t>– </a:t>
            </a:r>
            <a:r>
              <a:rPr lang="ko-KR" altLang="en-US" dirty="0"/>
              <a:t>클레임 대처 근거가 됨</a:t>
            </a:r>
            <a:endParaRPr lang="en-US" altLang="ko-KR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6ACFE4B-9A80-42D9-BD38-A3DC19A5D1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76</a:t>
            </a:fld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7F1B327-3BD4-4DB8-BA87-06541A053A70}"/>
              </a:ext>
            </a:extLst>
          </p:cNvPr>
          <p:cNvSpPr/>
          <p:nvPr/>
        </p:nvSpPr>
        <p:spPr>
          <a:xfrm>
            <a:off x="1412941" y="267567"/>
            <a:ext cx="27414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3-6</a:t>
            </a:r>
            <a:r>
              <a:rPr lang="ko-KR" altLang="en-US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CS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en-US" altLang="ko-KR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(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고객 응대</a:t>
            </a:r>
            <a:r>
              <a:rPr lang="en-US" altLang="ko-KR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)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93008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5022062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7" y="224341"/>
            <a:ext cx="5190391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5162522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FA99787-1E90-474C-B57F-F3DC3754F609}"/>
              </a:ext>
            </a:extLst>
          </p:cNvPr>
          <p:cNvSpPr/>
          <p:nvPr/>
        </p:nvSpPr>
        <p:spPr>
          <a:xfrm>
            <a:off x="1080346" y="267567"/>
            <a:ext cx="36391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 4-1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정식</a:t>
            </a:r>
            <a:r>
              <a:rPr lang="en-US" altLang="ko-KR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사업자로 등록하기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869FB5F-F0D0-494E-905D-828D8F1D35EC}"/>
              </a:ext>
            </a:extLst>
          </p:cNvPr>
          <p:cNvSpPr/>
          <p:nvPr/>
        </p:nvSpPr>
        <p:spPr>
          <a:xfrm>
            <a:off x="0" y="5944145"/>
            <a:ext cx="9918383" cy="9138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/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713E735-9E6C-4BC4-8A3F-FE8F4079F1E5}"/>
              </a:ext>
            </a:extLst>
          </p:cNvPr>
          <p:cNvSpPr/>
          <p:nvPr/>
        </p:nvSpPr>
        <p:spPr>
          <a:xfrm>
            <a:off x="0" y="5667375"/>
            <a:ext cx="9918383" cy="11906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/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39F9451-AD66-40CE-A3BF-2BD4A68876F5}"/>
              </a:ext>
            </a:extLst>
          </p:cNvPr>
          <p:cNvSpPr txBox="1"/>
          <p:nvPr/>
        </p:nvSpPr>
        <p:spPr>
          <a:xfrm>
            <a:off x="2837377" y="6043911"/>
            <a:ext cx="5665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초기에는</a:t>
            </a:r>
            <a:r>
              <a:rPr lang="ko-KR" altLang="en-US" sz="24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간이 사업자</a:t>
            </a:r>
            <a:r>
              <a:rPr lang="ko-KR" altLang="en-US" sz="22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24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부가세 혜택</a:t>
            </a:r>
            <a:r>
              <a:rPr lang="ko-KR" altLang="en-US" sz="22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을</a:t>
            </a:r>
            <a:r>
              <a:rPr lang="en-US" altLang="ko-KR" sz="22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sz="22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활용할 것</a:t>
            </a:r>
            <a:endParaRPr lang="en-US" altLang="ko-KR" sz="2200" dirty="0">
              <a:solidFill>
                <a:srgbClr val="1A192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163D9C-1473-4719-9B98-40EB1E612D9F}"/>
              </a:ext>
            </a:extLst>
          </p:cNvPr>
          <p:cNvSpPr txBox="1"/>
          <p:nvPr/>
        </p:nvSpPr>
        <p:spPr>
          <a:xfrm>
            <a:off x="3942215" y="1577784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 algn="l"/>
            <a:r>
              <a:rPr lang="ko-KR" altLang="en-US" sz="1800" dirty="0"/>
              <a:t>일반 사업자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97CACA7-D98B-4778-B3A2-F18AEF3C8A12}"/>
              </a:ext>
            </a:extLst>
          </p:cNvPr>
          <p:cNvSpPr txBox="1"/>
          <p:nvPr/>
        </p:nvSpPr>
        <p:spPr>
          <a:xfrm>
            <a:off x="3942215" y="2977108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 algn="l"/>
            <a:r>
              <a:rPr lang="ko-KR" altLang="en-US" sz="1800" dirty="0"/>
              <a:t>간이 사업자</a:t>
            </a: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296709DE-C7EB-485E-B944-DB4DE28652C3}"/>
              </a:ext>
            </a:extLst>
          </p:cNvPr>
          <p:cNvGrpSpPr/>
          <p:nvPr/>
        </p:nvGrpSpPr>
        <p:grpSpPr>
          <a:xfrm>
            <a:off x="573383" y="2607175"/>
            <a:ext cx="1242372" cy="1242373"/>
            <a:chOff x="4367591" y="1376593"/>
            <a:chExt cx="1242372" cy="124237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23D0213-8A48-4F62-A647-5AE90045AF5B}"/>
                </a:ext>
              </a:extLst>
            </p:cNvPr>
            <p:cNvSpPr txBox="1"/>
            <p:nvPr/>
          </p:nvSpPr>
          <p:spPr>
            <a:xfrm>
              <a:off x="4454402" y="1673792"/>
              <a:ext cx="10753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pc="-6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사업자</a:t>
              </a:r>
              <a:endParaRPr lang="en-US" altLang="ko-KR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/>
              <a:r>
                <a:rPr lang="ko-KR" altLang="en-US" spc="-6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종류</a:t>
              </a:r>
            </a:p>
          </p:txBody>
        </p:sp>
        <p:sp>
          <p:nvSpPr>
            <p:cNvPr id="38" name="Oval 24">
              <a:extLst>
                <a:ext uri="{FF2B5EF4-FFF2-40B4-BE49-F238E27FC236}">
                  <a16:creationId xmlns:a16="http://schemas.microsoft.com/office/drawing/2014/main" id="{64D1BBF7-2793-4842-BA1B-EEE0B71B6E38}"/>
                </a:ext>
              </a:extLst>
            </p:cNvPr>
            <p:cNvSpPr/>
            <p:nvPr/>
          </p:nvSpPr>
          <p:spPr>
            <a:xfrm>
              <a:off x="4367591" y="1376593"/>
              <a:ext cx="1242372" cy="1242373"/>
            </a:xfrm>
            <a:prstGeom prst="ellipse">
              <a:avLst/>
            </a:prstGeom>
            <a:noFill/>
            <a:ln w="76200">
              <a:solidFill>
                <a:srgbClr val="BF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39" name="Oval 25">
              <a:extLst>
                <a:ext uri="{FF2B5EF4-FFF2-40B4-BE49-F238E27FC236}">
                  <a16:creationId xmlns:a16="http://schemas.microsoft.com/office/drawing/2014/main" id="{D12FC229-1CBD-4AE8-8579-401EC4C92923}"/>
                </a:ext>
              </a:extLst>
            </p:cNvPr>
            <p:cNvSpPr/>
            <p:nvPr/>
          </p:nvSpPr>
          <p:spPr>
            <a:xfrm>
              <a:off x="4439336" y="1440250"/>
              <a:ext cx="1105457" cy="1105458"/>
            </a:xfrm>
            <a:prstGeom prst="ellipse">
              <a:avLst/>
            </a:prstGeom>
            <a:noFill/>
            <a:ln w="76200">
              <a:solidFill>
                <a:srgbClr val="FFC000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49F97DA9-C9D8-4E67-A4C6-468A4B78C36F}"/>
              </a:ext>
            </a:extLst>
          </p:cNvPr>
          <p:cNvGrpSpPr/>
          <p:nvPr/>
        </p:nvGrpSpPr>
        <p:grpSpPr>
          <a:xfrm>
            <a:off x="2285427" y="1856547"/>
            <a:ext cx="1075325" cy="1075326"/>
            <a:chOff x="2299714" y="1856547"/>
            <a:chExt cx="1075325" cy="1075326"/>
          </a:xfrm>
        </p:grpSpPr>
        <p:sp>
          <p:nvSpPr>
            <p:cNvPr id="41" name="Oval 43">
              <a:extLst>
                <a:ext uri="{FF2B5EF4-FFF2-40B4-BE49-F238E27FC236}">
                  <a16:creationId xmlns:a16="http://schemas.microsoft.com/office/drawing/2014/main" id="{DE107715-0EC2-414E-930A-0D688D8FE024}"/>
                </a:ext>
              </a:extLst>
            </p:cNvPr>
            <p:cNvSpPr/>
            <p:nvPr/>
          </p:nvSpPr>
          <p:spPr>
            <a:xfrm>
              <a:off x="2299714" y="1856547"/>
              <a:ext cx="1075325" cy="1075326"/>
            </a:xfrm>
            <a:prstGeom prst="ellipse">
              <a:avLst/>
            </a:prstGeom>
            <a:noFill/>
            <a:ln w="76200">
              <a:solidFill>
                <a:schemeClr val="bg1">
                  <a:lumMod val="7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42" name="Oval 44">
              <a:extLst>
                <a:ext uri="{FF2B5EF4-FFF2-40B4-BE49-F238E27FC236}">
                  <a16:creationId xmlns:a16="http://schemas.microsoft.com/office/drawing/2014/main" id="{5457E60E-6D3E-42D4-BCB7-3000762B5AF5}"/>
                </a:ext>
              </a:extLst>
            </p:cNvPr>
            <p:cNvSpPr/>
            <p:nvPr/>
          </p:nvSpPr>
          <p:spPr>
            <a:xfrm>
              <a:off x="2336043" y="1892876"/>
              <a:ext cx="1002668" cy="1002669"/>
            </a:xfrm>
            <a:prstGeom prst="ellipse">
              <a:avLst/>
            </a:prstGeom>
            <a:noFill/>
            <a:ln w="76200">
              <a:solidFill>
                <a:schemeClr val="bg1">
                  <a:lumMod val="6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FDDAFF3-5A01-4628-96EF-39F558DDDCDB}"/>
                </a:ext>
              </a:extLst>
            </p:cNvPr>
            <p:cNvSpPr txBox="1"/>
            <p:nvPr/>
          </p:nvSpPr>
          <p:spPr>
            <a:xfrm>
              <a:off x="2401434" y="2075311"/>
              <a:ext cx="8718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pc="-6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개인</a:t>
              </a:r>
              <a:endParaRPr lang="en-US" altLang="ko-KR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/>
              <a:r>
                <a:rPr lang="ko-KR" altLang="en-US" spc="-6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사업자</a:t>
              </a:r>
              <a:endParaRPr lang="en-US" altLang="ko-KR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7178250C-3A6E-4574-BACE-FC6200651072}"/>
              </a:ext>
            </a:extLst>
          </p:cNvPr>
          <p:cNvGrpSpPr/>
          <p:nvPr/>
        </p:nvGrpSpPr>
        <p:grpSpPr>
          <a:xfrm>
            <a:off x="2285427" y="3666297"/>
            <a:ext cx="1075325" cy="1075326"/>
            <a:chOff x="2271139" y="3666297"/>
            <a:chExt cx="1075325" cy="1075326"/>
          </a:xfrm>
        </p:grpSpPr>
        <p:sp>
          <p:nvSpPr>
            <p:cNvPr id="46" name="Oval 43">
              <a:extLst>
                <a:ext uri="{FF2B5EF4-FFF2-40B4-BE49-F238E27FC236}">
                  <a16:creationId xmlns:a16="http://schemas.microsoft.com/office/drawing/2014/main" id="{F045B02C-2513-4DF7-B34A-C8A0F084783E}"/>
                </a:ext>
              </a:extLst>
            </p:cNvPr>
            <p:cNvSpPr/>
            <p:nvPr/>
          </p:nvSpPr>
          <p:spPr>
            <a:xfrm>
              <a:off x="2271139" y="3666297"/>
              <a:ext cx="1075325" cy="1075326"/>
            </a:xfrm>
            <a:prstGeom prst="ellipse">
              <a:avLst/>
            </a:prstGeom>
            <a:noFill/>
            <a:ln w="76200">
              <a:solidFill>
                <a:schemeClr val="bg1">
                  <a:lumMod val="7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47" name="Oval 44">
              <a:extLst>
                <a:ext uri="{FF2B5EF4-FFF2-40B4-BE49-F238E27FC236}">
                  <a16:creationId xmlns:a16="http://schemas.microsoft.com/office/drawing/2014/main" id="{E82CF233-D2B0-4FFE-A011-5A4B457D8581}"/>
                </a:ext>
              </a:extLst>
            </p:cNvPr>
            <p:cNvSpPr/>
            <p:nvPr/>
          </p:nvSpPr>
          <p:spPr>
            <a:xfrm>
              <a:off x="2307468" y="3702626"/>
              <a:ext cx="1002668" cy="1002669"/>
            </a:xfrm>
            <a:prstGeom prst="ellipse">
              <a:avLst/>
            </a:prstGeom>
            <a:noFill/>
            <a:ln w="76200">
              <a:solidFill>
                <a:schemeClr val="bg1">
                  <a:lumMod val="6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1A67385-EB4F-4DCD-B18E-D9E7DA1BFFAC}"/>
                </a:ext>
              </a:extLst>
            </p:cNvPr>
            <p:cNvSpPr txBox="1"/>
            <p:nvPr/>
          </p:nvSpPr>
          <p:spPr>
            <a:xfrm>
              <a:off x="2372859" y="3885061"/>
              <a:ext cx="8718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pc="-6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법인</a:t>
              </a:r>
              <a:endParaRPr lang="en-US" altLang="ko-KR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  <a:p>
              <a:pPr algn="ctr"/>
              <a:r>
                <a:rPr lang="ko-KR" altLang="en-US" spc="-60" dirty="0">
                  <a:latin typeface="KoPub돋움체 Medium" panose="02020603020101020101" pitchFamily="18" charset="-127"/>
                  <a:ea typeface="KoPub돋움체 Medium" panose="02020603020101020101" pitchFamily="18" charset="-127"/>
                </a:rPr>
                <a:t>사업자</a:t>
              </a:r>
              <a:endParaRPr lang="en-US" altLang="ko-KR" spc="-60" dirty="0"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84846907-CBA6-4495-9325-C47314D624E9}"/>
              </a:ext>
            </a:extLst>
          </p:cNvPr>
          <p:cNvGrpSpPr/>
          <p:nvPr/>
        </p:nvGrpSpPr>
        <p:grpSpPr>
          <a:xfrm>
            <a:off x="1815755" y="2394211"/>
            <a:ext cx="506001" cy="1809750"/>
            <a:chOff x="1815755" y="2394211"/>
            <a:chExt cx="506001" cy="1809750"/>
          </a:xfrm>
        </p:grpSpPr>
        <p:cxnSp>
          <p:nvCxnSpPr>
            <p:cNvPr id="52" name="연결선: 꺾임 51">
              <a:extLst>
                <a:ext uri="{FF2B5EF4-FFF2-40B4-BE49-F238E27FC236}">
                  <a16:creationId xmlns:a16="http://schemas.microsoft.com/office/drawing/2014/main" id="{7B75800D-75BC-49D6-9B13-1336F8140D81}"/>
                </a:ext>
              </a:extLst>
            </p:cNvPr>
            <p:cNvCxnSpPr>
              <a:stCxn id="38" idx="6"/>
              <a:endCxn id="47" idx="2"/>
            </p:cNvCxnSpPr>
            <p:nvPr/>
          </p:nvCxnSpPr>
          <p:spPr>
            <a:xfrm>
              <a:off x="1815755" y="3228362"/>
              <a:ext cx="506001" cy="975599"/>
            </a:xfrm>
            <a:prstGeom prst="bentConnector3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연결선: 꺾임 57">
              <a:extLst>
                <a:ext uri="{FF2B5EF4-FFF2-40B4-BE49-F238E27FC236}">
                  <a16:creationId xmlns:a16="http://schemas.microsoft.com/office/drawing/2014/main" id="{C2449D54-8B6F-48B3-99C3-7E379FDF9308}"/>
                </a:ext>
              </a:extLst>
            </p:cNvPr>
            <p:cNvCxnSpPr>
              <a:stCxn id="38" idx="6"/>
              <a:endCxn id="42" idx="2"/>
            </p:cNvCxnSpPr>
            <p:nvPr/>
          </p:nvCxnSpPr>
          <p:spPr>
            <a:xfrm flipV="1">
              <a:off x="1815755" y="2394211"/>
              <a:ext cx="506001" cy="834151"/>
            </a:xfrm>
            <a:prstGeom prst="bentConnector3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E3E7963-4C63-4CBD-A632-5C5BFE02E68B}"/>
              </a:ext>
            </a:extLst>
          </p:cNvPr>
          <p:cNvGrpSpPr/>
          <p:nvPr/>
        </p:nvGrpSpPr>
        <p:grpSpPr>
          <a:xfrm>
            <a:off x="3388043" y="1749381"/>
            <a:ext cx="506001" cy="1412306"/>
            <a:chOff x="3388043" y="1749381"/>
            <a:chExt cx="506001" cy="1412306"/>
          </a:xfrm>
        </p:grpSpPr>
        <p:cxnSp>
          <p:nvCxnSpPr>
            <p:cNvPr id="61" name="연결선: 꺾임 60">
              <a:extLst>
                <a:ext uri="{FF2B5EF4-FFF2-40B4-BE49-F238E27FC236}">
                  <a16:creationId xmlns:a16="http://schemas.microsoft.com/office/drawing/2014/main" id="{DD6E447F-97FA-423E-A6D5-8A5E719C765A}"/>
                </a:ext>
              </a:extLst>
            </p:cNvPr>
            <p:cNvCxnSpPr/>
            <p:nvPr/>
          </p:nvCxnSpPr>
          <p:spPr>
            <a:xfrm>
              <a:off x="3388043" y="2400342"/>
              <a:ext cx="506001" cy="761345"/>
            </a:xfrm>
            <a:prstGeom prst="bentConnector3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연결선: 꺾임 61">
              <a:extLst>
                <a:ext uri="{FF2B5EF4-FFF2-40B4-BE49-F238E27FC236}">
                  <a16:creationId xmlns:a16="http://schemas.microsoft.com/office/drawing/2014/main" id="{3907EC60-75A2-46E9-91F0-04C1A71BC70E}"/>
                </a:ext>
              </a:extLst>
            </p:cNvPr>
            <p:cNvCxnSpPr/>
            <p:nvPr/>
          </p:nvCxnSpPr>
          <p:spPr>
            <a:xfrm flipV="1">
              <a:off x="3388043" y="1749381"/>
              <a:ext cx="506001" cy="650961"/>
            </a:xfrm>
            <a:prstGeom prst="bentConnector3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ECED98F5-0147-4721-B992-23B47E2E8EDD}"/>
              </a:ext>
            </a:extLst>
          </p:cNvPr>
          <p:cNvSpPr txBox="1"/>
          <p:nvPr/>
        </p:nvSpPr>
        <p:spPr>
          <a:xfrm>
            <a:off x="5252270" y="1577784"/>
            <a:ext cx="1560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 algn="l"/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세금계산서 발행</a:t>
            </a:r>
            <a:endParaRPr lang="ko-KR" altLang="en-US" sz="14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C69AE76-5F69-4659-B842-52555AA82221}"/>
              </a:ext>
            </a:extLst>
          </p:cNvPr>
          <p:cNvSpPr txBox="1"/>
          <p:nvPr/>
        </p:nvSpPr>
        <p:spPr>
          <a:xfrm>
            <a:off x="5252270" y="1962925"/>
            <a:ext cx="21499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 algn="l"/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부가가치세율 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10%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 적용</a:t>
            </a:r>
            <a:endParaRPr lang="ko-KR" altLang="en-US" sz="14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49D7DCB-2D3F-4942-8502-77E75959A078}"/>
              </a:ext>
            </a:extLst>
          </p:cNvPr>
          <p:cNvSpPr txBox="1"/>
          <p:nvPr/>
        </p:nvSpPr>
        <p:spPr>
          <a:xfrm>
            <a:off x="5252270" y="2348067"/>
            <a:ext cx="36391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r>
              <a:rPr lang="ko-KR" altLang="en-US" dirty="0"/>
              <a:t>매입 세금계산서의 부가가치세액 전액 공제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1987EC3-ABC8-4DFD-9835-9A8A7F48FA2B}"/>
              </a:ext>
            </a:extLst>
          </p:cNvPr>
          <p:cNvSpPr txBox="1"/>
          <p:nvPr/>
        </p:nvSpPr>
        <p:spPr>
          <a:xfrm>
            <a:off x="5300138" y="2985014"/>
            <a:ext cx="2499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 algn="l"/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연 </a:t>
            </a:r>
            <a:r>
              <a:rPr lang="ko-KR" altLang="en-US" sz="160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매출액 </a:t>
            </a:r>
            <a:r>
              <a:rPr lang="en-US" altLang="ko-KR" sz="160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1</a:t>
            </a:r>
            <a:r>
              <a:rPr lang="ko-KR" altLang="en-US" sz="160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억 </a:t>
            </a:r>
            <a:r>
              <a:rPr lang="en-US" altLang="ko-KR" sz="160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400</a:t>
            </a:r>
            <a:r>
              <a:rPr lang="ko-KR" altLang="en-US" sz="160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만원 </a:t>
            </a:r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미만</a:t>
            </a:r>
            <a:endParaRPr lang="ko-KR" altLang="en-US" sz="14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9B5F821-D94C-4E1E-AF3A-91BD856D3BFA}"/>
              </a:ext>
            </a:extLst>
          </p:cNvPr>
          <p:cNvSpPr txBox="1"/>
          <p:nvPr/>
        </p:nvSpPr>
        <p:spPr>
          <a:xfrm>
            <a:off x="5300138" y="3370155"/>
            <a:ext cx="1685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 algn="l"/>
            <a:r>
              <a:rPr lang="ko-KR" altLang="en-US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세금계산서 발행 </a:t>
            </a:r>
            <a:r>
              <a:rPr lang="en-US" altLang="ko-KR" sz="1600" dirty="0">
                <a:latin typeface="KoPub돋움체 Light" panose="02020603020101020101" pitchFamily="18" charset="-127"/>
                <a:ea typeface="KoPub돋움체 Light" panose="02020603020101020101" pitchFamily="18" charset="-127"/>
              </a:rPr>
              <a:t>X</a:t>
            </a:r>
            <a:endParaRPr lang="ko-KR" altLang="en-US" sz="1400" dirty="0">
              <a:latin typeface="KoPub돋움체 Light" panose="02020603020101020101" pitchFamily="18" charset="-127"/>
              <a:ea typeface="KoPub돋움체 Light" panose="02020603020101020101" pitchFamily="18" charset="-12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3737CE6-02DB-4BDB-AC16-583A874AEA33}"/>
              </a:ext>
            </a:extLst>
          </p:cNvPr>
          <p:cNvSpPr txBox="1"/>
          <p:nvPr/>
        </p:nvSpPr>
        <p:spPr>
          <a:xfrm>
            <a:off x="5300138" y="3755297"/>
            <a:ext cx="2433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r>
              <a:rPr lang="ko-KR" altLang="en-US"/>
              <a:t>부가가치세율 </a:t>
            </a:r>
            <a:r>
              <a:rPr lang="en-US" altLang="ko-KR"/>
              <a:t>1.5~4% </a:t>
            </a:r>
            <a:r>
              <a:rPr lang="ko-KR" altLang="en-US" dirty="0"/>
              <a:t>적용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D8E81E9-C9A4-425F-A21C-82823A37FAA1}"/>
              </a:ext>
            </a:extLst>
          </p:cNvPr>
          <p:cNvSpPr txBox="1"/>
          <p:nvPr/>
        </p:nvSpPr>
        <p:spPr>
          <a:xfrm>
            <a:off x="5312838" y="4110897"/>
            <a:ext cx="23727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r>
              <a:rPr lang="ko-KR" altLang="en-US"/>
              <a:t>매입세액의 </a:t>
            </a:r>
            <a:r>
              <a:rPr lang="en-US" altLang="ko-KR"/>
              <a:t>5~30%</a:t>
            </a:r>
            <a:r>
              <a:rPr lang="ko-KR" altLang="en-US"/>
              <a:t>만 공제</a:t>
            </a:r>
            <a:endParaRPr lang="ko-KR" altLang="en-US" dirty="0"/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7E4E26AC-51BA-4D15-A505-60BD36C988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77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958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63" grpId="0"/>
      <p:bldP spid="64" grpId="0"/>
      <p:bldP spid="40" grpId="0"/>
      <p:bldP spid="54" grpId="0"/>
      <p:bldP spid="55" grpId="0"/>
      <p:bldP spid="56" grpId="0"/>
      <p:bldP spid="57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5022062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7" y="224341"/>
            <a:ext cx="5190391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5162522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DDF14EE2-0A6B-4183-8063-6EA9BBDD4F56}"/>
              </a:ext>
            </a:extLst>
          </p:cNvPr>
          <p:cNvSpPr txBox="1"/>
          <p:nvPr/>
        </p:nvSpPr>
        <p:spPr>
          <a:xfrm>
            <a:off x="3889248" y="1479984"/>
            <a:ext cx="21275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 algn="l"/>
            <a:r>
              <a:rPr lang="ko-KR" altLang="en-US" dirty="0"/>
              <a:t>사이트 판매자 등록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BCBCEE80-47B4-4906-88A1-72D0E98D9E3E}"/>
              </a:ext>
            </a:extLst>
          </p:cNvPr>
          <p:cNvSpPr/>
          <p:nvPr/>
        </p:nvSpPr>
        <p:spPr>
          <a:xfrm>
            <a:off x="1102495" y="2221147"/>
            <a:ext cx="7701011" cy="400110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9D2CBCB3-BD79-4B0D-93E7-44A4905FBAF0}"/>
              </a:ext>
            </a:extLst>
          </p:cNvPr>
          <p:cNvSpPr/>
          <p:nvPr/>
        </p:nvSpPr>
        <p:spPr>
          <a:xfrm>
            <a:off x="1102494" y="2685556"/>
            <a:ext cx="7701011" cy="10135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70B133E-CE09-45AD-8ED2-80546F0A94E0}"/>
              </a:ext>
            </a:extLst>
          </p:cNvPr>
          <p:cNvSpPr txBox="1"/>
          <p:nvPr/>
        </p:nvSpPr>
        <p:spPr>
          <a:xfrm>
            <a:off x="3018817" y="2235563"/>
            <a:ext cx="3868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r>
              <a:rPr lang="ko-KR" altLang="en-US" sz="1800" spc="300" dirty="0">
                <a:solidFill>
                  <a:schemeClr val="bg1"/>
                </a:solidFill>
              </a:rPr>
              <a:t>구매안전 서비스 이용확인증 발급</a:t>
            </a:r>
            <a:endParaRPr lang="en-US" altLang="ko-KR" sz="1800" spc="300" dirty="0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1CA7EC8-A19C-4B5C-98E9-6C53227A0E8D}"/>
              </a:ext>
            </a:extLst>
          </p:cNvPr>
          <p:cNvSpPr txBox="1"/>
          <p:nvPr/>
        </p:nvSpPr>
        <p:spPr>
          <a:xfrm>
            <a:off x="2773557" y="2964976"/>
            <a:ext cx="4358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r>
              <a:rPr lang="ko-KR" altLang="en-US" sz="1800" dirty="0"/>
              <a:t>쇼핑몰 관리자 메뉴나 거래은행에서 신청 가능</a:t>
            </a:r>
            <a:endParaRPr lang="en-US" altLang="ko-KR" sz="1800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047865D6-8D39-40EB-BF48-0454D5DDD3FC}"/>
              </a:ext>
            </a:extLst>
          </p:cNvPr>
          <p:cNvSpPr/>
          <p:nvPr/>
        </p:nvSpPr>
        <p:spPr>
          <a:xfrm>
            <a:off x="1112020" y="3897547"/>
            <a:ext cx="7701011" cy="400110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040E4A48-C3DB-445D-BDB4-76582F7DE758}"/>
              </a:ext>
            </a:extLst>
          </p:cNvPr>
          <p:cNvSpPr/>
          <p:nvPr/>
        </p:nvSpPr>
        <p:spPr>
          <a:xfrm>
            <a:off x="1112019" y="4361956"/>
            <a:ext cx="7701011" cy="10135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D2A6540-193F-4D85-9E80-8C901B60A286}"/>
              </a:ext>
            </a:extLst>
          </p:cNvPr>
          <p:cNvSpPr txBox="1"/>
          <p:nvPr/>
        </p:nvSpPr>
        <p:spPr>
          <a:xfrm>
            <a:off x="4043042" y="3931013"/>
            <a:ext cx="1838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r"/>
            <a:r>
              <a:rPr lang="ko-KR" altLang="en-US" sz="1800" spc="300" dirty="0">
                <a:solidFill>
                  <a:schemeClr val="bg1"/>
                </a:solidFill>
              </a:rPr>
              <a:t>통신 판매 신고</a:t>
            </a:r>
            <a:endParaRPr lang="en-US" altLang="ko-KR" sz="1800" spc="300" dirty="0">
              <a:solidFill>
                <a:schemeClr val="bg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CA972F2-D140-404C-AAB4-975EFE8EA9AE}"/>
              </a:ext>
            </a:extLst>
          </p:cNvPr>
          <p:cNvSpPr txBox="1"/>
          <p:nvPr/>
        </p:nvSpPr>
        <p:spPr>
          <a:xfrm>
            <a:off x="1363622" y="4684063"/>
            <a:ext cx="7197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r>
              <a:rPr lang="ko-KR" altLang="en-US" sz="1800" dirty="0"/>
              <a:t>인터넷 민원</a:t>
            </a:r>
            <a:r>
              <a:rPr lang="en-US" altLang="ko-KR" sz="1800" dirty="0"/>
              <a:t>, </a:t>
            </a:r>
            <a:r>
              <a:rPr lang="ko-KR" altLang="en-US" sz="1800" dirty="0"/>
              <a:t>관할 </a:t>
            </a:r>
            <a:r>
              <a:rPr lang="ko-KR" altLang="en-US" sz="1800" dirty="0" err="1"/>
              <a:t>시군구</a:t>
            </a:r>
            <a:r>
              <a:rPr lang="ko-KR" altLang="en-US" sz="1800" dirty="0"/>
              <a:t> 경제과에서 신고</a:t>
            </a:r>
            <a:r>
              <a:rPr lang="en-US" altLang="ko-KR" sz="1800" dirty="0"/>
              <a:t>(</a:t>
            </a:r>
            <a:r>
              <a:rPr lang="ko-KR" altLang="en-US" sz="1800" dirty="0"/>
              <a:t>구매안전 서비스 이용확인증 첨부</a:t>
            </a:r>
            <a:r>
              <a:rPr lang="en-US" altLang="ko-KR" sz="1800" dirty="0"/>
              <a:t>)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379636A-51F8-4FD1-8A74-A6D0E79EE6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78</a:t>
            </a:fld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77C332EC-7172-46DA-957E-51ECC4724B94}"/>
              </a:ext>
            </a:extLst>
          </p:cNvPr>
          <p:cNvSpPr/>
          <p:nvPr/>
        </p:nvSpPr>
        <p:spPr>
          <a:xfrm>
            <a:off x="1080346" y="267567"/>
            <a:ext cx="36391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PART4-1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정식</a:t>
            </a:r>
            <a:r>
              <a:rPr lang="en-US" altLang="ko-KR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사업자로 등록하기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745494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926936CE-3A80-44DF-BE35-B3B265848574}"/>
              </a:ext>
            </a:extLst>
          </p:cNvPr>
          <p:cNvSpPr/>
          <p:nvPr/>
        </p:nvSpPr>
        <p:spPr>
          <a:xfrm>
            <a:off x="385113" y="318018"/>
            <a:ext cx="5022062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06" name="직선 연결선 105">
            <a:extLst>
              <a:ext uri="{FF2B5EF4-FFF2-40B4-BE49-F238E27FC236}">
                <a16:creationId xmlns:a16="http://schemas.microsoft.com/office/drawing/2014/main" id="{486D91D0-9CBF-45C6-8D87-43493AA98E75}"/>
              </a:ext>
            </a:extLst>
          </p:cNvPr>
          <p:cNvCxnSpPr>
            <a:cxnSpLocks/>
          </p:cNvCxnSpPr>
          <p:nvPr/>
        </p:nvCxnSpPr>
        <p:spPr>
          <a:xfrm>
            <a:off x="7629525" y="2736440"/>
            <a:ext cx="0" cy="2148109"/>
          </a:xfrm>
          <a:prstGeom prst="line">
            <a:avLst/>
          </a:prstGeom>
          <a:ln w="19050">
            <a:solidFill>
              <a:srgbClr val="C5C6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연결선 98">
            <a:extLst>
              <a:ext uri="{FF2B5EF4-FFF2-40B4-BE49-F238E27FC236}">
                <a16:creationId xmlns:a16="http://schemas.microsoft.com/office/drawing/2014/main" id="{E9C36829-071F-4C69-952D-D08867B54399}"/>
              </a:ext>
            </a:extLst>
          </p:cNvPr>
          <p:cNvCxnSpPr>
            <a:cxnSpLocks/>
          </p:cNvCxnSpPr>
          <p:nvPr/>
        </p:nvCxnSpPr>
        <p:spPr>
          <a:xfrm>
            <a:off x="2638425" y="4884549"/>
            <a:ext cx="4976841" cy="0"/>
          </a:xfrm>
          <a:prstGeom prst="line">
            <a:avLst/>
          </a:prstGeom>
          <a:ln w="19050">
            <a:solidFill>
              <a:srgbClr val="C5C6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33D47D14-F8FE-4520-ABDB-9D14A4BC8469}"/>
              </a:ext>
            </a:extLst>
          </p:cNvPr>
          <p:cNvCxnSpPr/>
          <p:nvPr/>
        </p:nvCxnSpPr>
        <p:spPr>
          <a:xfrm>
            <a:off x="2343150" y="2828719"/>
            <a:ext cx="5372100" cy="0"/>
          </a:xfrm>
          <a:prstGeom prst="line">
            <a:avLst/>
          </a:prstGeom>
          <a:ln w="19050">
            <a:solidFill>
              <a:srgbClr val="C5C6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자유형: 도형 32">
            <a:extLst>
              <a:ext uri="{FF2B5EF4-FFF2-40B4-BE49-F238E27FC236}">
                <a16:creationId xmlns:a16="http://schemas.microsoft.com/office/drawing/2014/main" id="{A4B4A8FD-38A8-470F-B48F-68E69E8DB47B}"/>
              </a:ext>
            </a:extLst>
          </p:cNvPr>
          <p:cNvSpPr/>
          <p:nvPr/>
        </p:nvSpPr>
        <p:spPr>
          <a:xfrm>
            <a:off x="1192390" y="1962792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1" name="자유형: 도형 30">
            <a:extLst>
              <a:ext uri="{FF2B5EF4-FFF2-40B4-BE49-F238E27FC236}">
                <a16:creationId xmlns:a16="http://schemas.microsoft.com/office/drawing/2014/main" id="{63394D55-6302-4FBB-8F97-B3CBF73D3F4D}"/>
              </a:ext>
            </a:extLst>
          </p:cNvPr>
          <p:cNvSpPr/>
          <p:nvPr/>
        </p:nvSpPr>
        <p:spPr>
          <a:xfrm>
            <a:off x="1171789" y="1954561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B4AB722-428F-4798-A56E-583991B54ABE}"/>
              </a:ext>
            </a:extLst>
          </p:cNvPr>
          <p:cNvSpPr txBox="1"/>
          <p:nvPr/>
        </p:nvSpPr>
        <p:spPr>
          <a:xfrm>
            <a:off x="1179946" y="2002896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01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543062A-310E-40B2-AFF0-010E04B93D09}"/>
              </a:ext>
            </a:extLst>
          </p:cNvPr>
          <p:cNvSpPr txBox="1"/>
          <p:nvPr/>
        </p:nvSpPr>
        <p:spPr>
          <a:xfrm>
            <a:off x="1693575" y="2305739"/>
            <a:ext cx="13292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sz="1800" dirty="0"/>
              <a:t>두 군데 이상</a:t>
            </a:r>
            <a:endParaRPr lang="en-US" altLang="ko-KR" sz="1800" dirty="0"/>
          </a:p>
          <a:p>
            <a:pPr algn="ctr">
              <a:lnSpc>
                <a:spcPct val="150000"/>
              </a:lnSpc>
            </a:pPr>
            <a:r>
              <a:rPr lang="ko-KR" altLang="en-US" sz="1800" dirty="0"/>
              <a:t>계약 필요</a:t>
            </a:r>
            <a:endParaRPr lang="en-US" altLang="ko-KR" sz="1800" dirty="0"/>
          </a:p>
        </p:txBody>
      </p:sp>
      <p:sp>
        <p:nvSpPr>
          <p:cNvPr id="44" name="자유형: 도형 43">
            <a:extLst>
              <a:ext uri="{FF2B5EF4-FFF2-40B4-BE49-F238E27FC236}">
                <a16:creationId xmlns:a16="http://schemas.microsoft.com/office/drawing/2014/main" id="{A22284F6-341C-4591-B6B3-4100FAEF1EFB}"/>
              </a:ext>
            </a:extLst>
          </p:cNvPr>
          <p:cNvSpPr/>
          <p:nvPr/>
        </p:nvSpPr>
        <p:spPr>
          <a:xfrm>
            <a:off x="3839593" y="1962792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45" name="자유형: 도형 44">
            <a:extLst>
              <a:ext uri="{FF2B5EF4-FFF2-40B4-BE49-F238E27FC236}">
                <a16:creationId xmlns:a16="http://schemas.microsoft.com/office/drawing/2014/main" id="{F420AB52-9AE6-4CC3-A7E7-D0FCC06D3776}"/>
              </a:ext>
            </a:extLst>
          </p:cNvPr>
          <p:cNvSpPr/>
          <p:nvPr/>
        </p:nvSpPr>
        <p:spPr>
          <a:xfrm>
            <a:off x="3811372" y="1954561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B88BD19-570B-4BF2-853E-A979972B7AF6}"/>
              </a:ext>
            </a:extLst>
          </p:cNvPr>
          <p:cNvSpPr txBox="1"/>
          <p:nvPr/>
        </p:nvSpPr>
        <p:spPr>
          <a:xfrm>
            <a:off x="3827149" y="2002896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02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3674D63-E934-4E41-84FD-2D77EDFA9B85}"/>
              </a:ext>
            </a:extLst>
          </p:cNvPr>
          <p:cNvSpPr txBox="1"/>
          <p:nvPr/>
        </p:nvSpPr>
        <p:spPr>
          <a:xfrm>
            <a:off x="3943749" y="2527693"/>
            <a:ext cx="200247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sz="1800"/>
              <a:t>물량 대비 건당 요금</a:t>
            </a:r>
            <a:endParaRPr lang="en-US" altLang="ko-KR" sz="1800" dirty="0"/>
          </a:p>
        </p:txBody>
      </p:sp>
      <p:sp>
        <p:nvSpPr>
          <p:cNvPr id="49" name="자유형: 도형 48">
            <a:extLst>
              <a:ext uri="{FF2B5EF4-FFF2-40B4-BE49-F238E27FC236}">
                <a16:creationId xmlns:a16="http://schemas.microsoft.com/office/drawing/2014/main" id="{AE5BE4A6-2805-4A37-A402-1CC70C77D539}"/>
              </a:ext>
            </a:extLst>
          </p:cNvPr>
          <p:cNvSpPr/>
          <p:nvPr/>
        </p:nvSpPr>
        <p:spPr>
          <a:xfrm>
            <a:off x="6496321" y="1962792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0" name="자유형: 도형 49">
            <a:extLst>
              <a:ext uri="{FF2B5EF4-FFF2-40B4-BE49-F238E27FC236}">
                <a16:creationId xmlns:a16="http://schemas.microsoft.com/office/drawing/2014/main" id="{1865D3E5-6418-4171-9961-8A60D48E3D9D}"/>
              </a:ext>
            </a:extLst>
          </p:cNvPr>
          <p:cNvSpPr/>
          <p:nvPr/>
        </p:nvSpPr>
        <p:spPr>
          <a:xfrm>
            <a:off x="6468100" y="1954561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AF3910A-E76E-44FF-9E44-457C0DFC195C}"/>
              </a:ext>
            </a:extLst>
          </p:cNvPr>
          <p:cNvSpPr txBox="1"/>
          <p:nvPr/>
        </p:nvSpPr>
        <p:spPr>
          <a:xfrm>
            <a:off x="6483877" y="2002896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03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9" name="자유형: 도형 58">
            <a:extLst>
              <a:ext uri="{FF2B5EF4-FFF2-40B4-BE49-F238E27FC236}">
                <a16:creationId xmlns:a16="http://schemas.microsoft.com/office/drawing/2014/main" id="{F2BFEA7E-28FE-4E52-981E-12766439F42C}"/>
              </a:ext>
            </a:extLst>
          </p:cNvPr>
          <p:cNvSpPr/>
          <p:nvPr/>
        </p:nvSpPr>
        <p:spPr>
          <a:xfrm>
            <a:off x="2525143" y="4031936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0" name="자유형: 도형 59">
            <a:extLst>
              <a:ext uri="{FF2B5EF4-FFF2-40B4-BE49-F238E27FC236}">
                <a16:creationId xmlns:a16="http://schemas.microsoft.com/office/drawing/2014/main" id="{625E33A5-F038-4584-B31A-9347ECDC4F66}"/>
              </a:ext>
            </a:extLst>
          </p:cNvPr>
          <p:cNvSpPr/>
          <p:nvPr/>
        </p:nvSpPr>
        <p:spPr>
          <a:xfrm>
            <a:off x="2496922" y="4023705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9D36497-F1FE-4460-AF2D-E63664998D66}"/>
              </a:ext>
            </a:extLst>
          </p:cNvPr>
          <p:cNvSpPr txBox="1"/>
          <p:nvPr/>
        </p:nvSpPr>
        <p:spPr>
          <a:xfrm>
            <a:off x="2512699" y="4072040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05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B577E6D-AC02-46AE-88FA-FB4F4DCB5D63}"/>
              </a:ext>
            </a:extLst>
          </p:cNvPr>
          <p:cNvSpPr txBox="1"/>
          <p:nvPr/>
        </p:nvSpPr>
        <p:spPr>
          <a:xfrm>
            <a:off x="2982320" y="4544048"/>
            <a:ext cx="126188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sz="1800"/>
              <a:t>부가 서비스</a:t>
            </a:r>
            <a:endParaRPr lang="en-US" altLang="ko-KR" sz="1800" dirty="0"/>
          </a:p>
        </p:txBody>
      </p:sp>
      <p:sp>
        <p:nvSpPr>
          <p:cNvPr id="64" name="자유형: 도형 63">
            <a:extLst>
              <a:ext uri="{FF2B5EF4-FFF2-40B4-BE49-F238E27FC236}">
                <a16:creationId xmlns:a16="http://schemas.microsoft.com/office/drawing/2014/main" id="{DB506DE2-0845-4D2E-96DE-6339FE476A92}"/>
              </a:ext>
            </a:extLst>
          </p:cNvPr>
          <p:cNvSpPr/>
          <p:nvPr/>
        </p:nvSpPr>
        <p:spPr>
          <a:xfrm>
            <a:off x="5181871" y="4031936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5" name="자유형: 도형 64">
            <a:extLst>
              <a:ext uri="{FF2B5EF4-FFF2-40B4-BE49-F238E27FC236}">
                <a16:creationId xmlns:a16="http://schemas.microsoft.com/office/drawing/2014/main" id="{B0A32E2C-2A3A-4927-ADDE-A24C453B8A68}"/>
              </a:ext>
            </a:extLst>
          </p:cNvPr>
          <p:cNvSpPr/>
          <p:nvPr/>
        </p:nvSpPr>
        <p:spPr>
          <a:xfrm>
            <a:off x="5153650" y="4023705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0358B6C-996B-41F0-86DA-CF31DE51878D}"/>
              </a:ext>
            </a:extLst>
          </p:cNvPr>
          <p:cNvSpPr txBox="1"/>
          <p:nvPr/>
        </p:nvSpPr>
        <p:spPr>
          <a:xfrm>
            <a:off x="5169427" y="4072040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04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780A5B2-B5DC-4B7D-9067-E5A24D2E0BA7}"/>
              </a:ext>
            </a:extLst>
          </p:cNvPr>
          <p:cNvSpPr txBox="1"/>
          <p:nvPr/>
        </p:nvSpPr>
        <p:spPr>
          <a:xfrm>
            <a:off x="5395042" y="4449528"/>
            <a:ext cx="18004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sz="1800" dirty="0"/>
              <a:t>택배 분실 및</a:t>
            </a:r>
            <a:r>
              <a:rPr lang="en-US" altLang="ko-KR" sz="1800" dirty="0"/>
              <a:t> </a:t>
            </a:r>
            <a:r>
              <a:rPr lang="ko-KR" altLang="en-US" sz="1800" dirty="0"/>
              <a:t>파손</a:t>
            </a:r>
            <a:endParaRPr lang="en-US" altLang="ko-KR" sz="1800" dirty="0"/>
          </a:p>
          <a:p>
            <a:pPr algn="ctr">
              <a:lnSpc>
                <a:spcPct val="150000"/>
              </a:lnSpc>
            </a:pPr>
            <a:r>
              <a:rPr lang="ko-KR" altLang="en-US" sz="1800" dirty="0"/>
              <a:t>처리 방법</a:t>
            </a:r>
            <a:endParaRPr lang="en-US" altLang="ko-KR" sz="1800" dirty="0"/>
          </a:p>
        </p:txBody>
      </p:sp>
      <p:sp>
        <p:nvSpPr>
          <p:cNvPr id="107" name="이등변 삼각형 106">
            <a:extLst>
              <a:ext uri="{FF2B5EF4-FFF2-40B4-BE49-F238E27FC236}">
                <a16:creationId xmlns:a16="http://schemas.microsoft.com/office/drawing/2014/main" id="{3301E20B-543B-45E1-AFF7-98AD3C32D918}"/>
              </a:ext>
            </a:extLst>
          </p:cNvPr>
          <p:cNvSpPr/>
          <p:nvPr/>
        </p:nvSpPr>
        <p:spPr>
          <a:xfrm rot="5400000">
            <a:off x="3553357" y="2787286"/>
            <a:ext cx="129543" cy="8286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8" name="이등변 삼각형 107">
            <a:extLst>
              <a:ext uri="{FF2B5EF4-FFF2-40B4-BE49-F238E27FC236}">
                <a16:creationId xmlns:a16="http://schemas.microsoft.com/office/drawing/2014/main" id="{61514529-4BDD-426D-89CF-2E1D69E13B06}"/>
              </a:ext>
            </a:extLst>
          </p:cNvPr>
          <p:cNvSpPr/>
          <p:nvPr/>
        </p:nvSpPr>
        <p:spPr>
          <a:xfrm rot="5400000">
            <a:off x="6214231" y="2780794"/>
            <a:ext cx="129543" cy="8286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9" name="이등변 삼각형 108">
            <a:extLst>
              <a:ext uri="{FF2B5EF4-FFF2-40B4-BE49-F238E27FC236}">
                <a16:creationId xmlns:a16="http://schemas.microsoft.com/office/drawing/2014/main" id="{7C3CBBD6-6F71-4021-A512-9FCDDC2D6ED7}"/>
              </a:ext>
            </a:extLst>
          </p:cNvPr>
          <p:cNvSpPr/>
          <p:nvPr/>
        </p:nvSpPr>
        <p:spPr>
          <a:xfrm rot="10800000">
            <a:off x="7564753" y="4163896"/>
            <a:ext cx="129543" cy="8286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0" name="이등변 삼각형 109">
            <a:extLst>
              <a:ext uri="{FF2B5EF4-FFF2-40B4-BE49-F238E27FC236}">
                <a16:creationId xmlns:a16="http://schemas.microsoft.com/office/drawing/2014/main" id="{39B9E404-9846-4455-9E1B-235B9AE58E3D}"/>
              </a:ext>
            </a:extLst>
          </p:cNvPr>
          <p:cNvSpPr/>
          <p:nvPr/>
        </p:nvSpPr>
        <p:spPr>
          <a:xfrm rot="16200000">
            <a:off x="4875322" y="4846868"/>
            <a:ext cx="129543" cy="8286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8F98C75-9707-4BEC-AD54-AB823291ED0E}"/>
              </a:ext>
            </a:extLst>
          </p:cNvPr>
          <p:cNvSpPr txBox="1"/>
          <p:nvPr/>
        </p:nvSpPr>
        <p:spPr>
          <a:xfrm>
            <a:off x="0" y="1158680"/>
            <a:ext cx="990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/>
            <a:r>
              <a:rPr lang="ko-KR" altLang="en-US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택배사</a:t>
            </a:r>
            <a:r>
              <a: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</a:t>
            </a:r>
            <a:r>
              <a:rPr lang="ko-KR" altLang="en-US" dirty="0" err="1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선정시</a:t>
            </a:r>
            <a:r>
              <a:rPr lang="ko-KR" altLang="en-US" dirty="0"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 주의 사항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28762BB7-3FB3-4F9A-9797-C30E3EB557A8}"/>
              </a:ext>
            </a:extLst>
          </p:cNvPr>
          <p:cNvSpPr/>
          <p:nvPr/>
        </p:nvSpPr>
        <p:spPr>
          <a:xfrm>
            <a:off x="0" y="5944145"/>
            <a:ext cx="9918383" cy="9138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/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7DF9729E-F799-4BCE-8163-8281CB6AAE71}"/>
              </a:ext>
            </a:extLst>
          </p:cNvPr>
          <p:cNvSpPr/>
          <p:nvPr/>
        </p:nvSpPr>
        <p:spPr>
          <a:xfrm>
            <a:off x="304717" y="224341"/>
            <a:ext cx="5190391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835A4C40-BC61-4C2B-835B-8FDA9DEE3345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733A2BF1-47B2-4B25-B957-5F94BC32E256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F6D3567A-2BFF-4687-BC52-11B2776E2AA8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B4EF15B9-8F10-4585-9845-783D42ADF9A1}"/>
              </a:ext>
            </a:extLst>
          </p:cNvPr>
          <p:cNvGrpSpPr/>
          <p:nvPr/>
        </p:nvGrpSpPr>
        <p:grpSpPr>
          <a:xfrm>
            <a:off x="5162522" y="-405198"/>
            <a:ext cx="196690" cy="966031"/>
            <a:chOff x="4907630" y="-200545"/>
            <a:chExt cx="196690" cy="966031"/>
          </a:xfrm>
        </p:grpSpPr>
        <p:sp>
          <p:nvSpPr>
            <p:cNvPr id="52" name="타원 51">
              <a:extLst>
                <a:ext uri="{FF2B5EF4-FFF2-40B4-BE49-F238E27FC236}">
                  <a16:creationId xmlns:a16="http://schemas.microsoft.com/office/drawing/2014/main" id="{09CD33F4-14D0-4B4E-A332-EE47858BBCFD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사각형: 둥근 모서리 52">
              <a:extLst>
                <a:ext uri="{FF2B5EF4-FFF2-40B4-BE49-F238E27FC236}">
                  <a16:creationId xmlns:a16="http://schemas.microsoft.com/office/drawing/2014/main" id="{281E3B5F-9041-4351-9D5C-CBD55E9321B0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00951124-6814-4A8C-A84A-5887BCEE93CD}"/>
              </a:ext>
            </a:extLst>
          </p:cNvPr>
          <p:cNvSpPr/>
          <p:nvPr/>
        </p:nvSpPr>
        <p:spPr>
          <a:xfrm>
            <a:off x="1420985" y="267567"/>
            <a:ext cx="29578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PART4-2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배송 시스템 구축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0643FD7-0495-44B8-A9B8-CCF63E2E6101}"/>
              </a:ext>
            </a:extLst>
          </p:cNvPr>
          <p:cNvSpPr txBox="1"/>
          <p:nvPr/>
        </p:nvSpPr>
        <p:spPr>
          <a:xfrm>
            <a:off x="6796603" y="2323019"/>
            <a:ext cx="16658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sz="1800" dirty="0"/>
              <a:t>정확하고 안전한</a:t>
            </a:r>
            <a:endParaRPr lang="en-US" altLang="ko-KR" sz="1800" dirty="0"/>
          </a:p>
          <a:p>
            <a:pPr algn="ctr">
              <a:lnSpc>
                <a:spcPct val="150000"/>
              </a:lnSpc>
            </a:pPr>
            <a:r>
              <a:rPr lang="ko-KR" altLang="en-US" sz="1800" dirty="0"/>
              <a:t>배송 시스템</a:t>
            </a:r>
            <a:endParaRPr lang="en-US" altLang="ko-KR" sz="18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F412FE2-82D1-4770-ACEA-983DFCD5EA8F}"/>
              </a:ext>
            </a:extLst>
          </p:cNvPr>
          <p:cNvSpPr txBox="1"/>
          <p:nvPr/>
        </p:nvSpPr>
        <p:spPr>
          <a:xfrm>
            <a:off x="2076983" y="6186554"/>
            <a:ext cx="7048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가격 경쟁</a:t>
            </a:r>
            <a:r>
              <a:rPr lang="ko-KR" altLang="en-US" sz="22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 심한 온라인 판매</a:t>
            </a:r>
            <a:r>
              <a:rPr lang="en-US" altLang="ko-KR" sz="22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24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비용 절감</a:t>
            </a:r>
            <a:r>
              <a:rPr lang="ko-KR" altLang="en-US" sz="22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 중요</a:t>
            </a:r>
            <a:endParaRPr lang="en-US" altLang="ko-KR" sz="2200" dirty="0">
              <a:solidFill>
                <a:srgbClr val="1A192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8778FC5-D58D-46C3-9597-8E537A5E6E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79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949518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5022062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7" y="224341"/>
            <a:ext cx="5190391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5162522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CD469F63-D3D0-4175-9055-B61635936849}"/>
              </a:ext>
            </a:extLst>
          </p:cNvPr>
          <p:cNvSpPr/>
          <p:nvPr/>
        </p:nvSpPr>
        <p:spPr>
          <a:xfrm>
            <a:off x="0" y="5667375"/>
            <a:ext cx="9918383" cy="11906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170" tIns="43585" rIns="87170" bIns="43585" rtlCol="0" anchor="ctr"/>
          <a:lstStyle/>
          <a:p>
            <a:pPr algn="ctr"/>
            <a:endParaRPr lang="ko-KR" altLang="en-US" sz="1462" dirty="0">
              <a:latin typeface="Noto Sans Korean Regular" pitchFamily="34" charset="-127"/>
              <a:ea typeface="Noto Sans Korean Regular" pitchFamily="34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E89E104-DA81-4663-AB7C-2580755DCBBB}"/>
              </a:ext>
            </a:extLst>
          </p:cNvPr>
          <p:cNvSpPr txBox="1"/>
          <p:nvPr/>
        </p:nvSpPr>
        <p:spPr>
          <a:xfrm>
            <a:off x="2351602" y="6043911"/>
            <a:ext cx="5697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가격 경쟁</a:t>
            </a:r>
            <a:r>
              <a:rPr lang="ko-KR" altLang="en-US" sz="22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 심한 온라인 판매</a:t>
            </a:r>
            <a:r>
              <a:rPr lang="en-US" altLang="ko-KR" sz="22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, </a:t>
            </a:r>
            <a:r>
              <a:rPr lang="ko-KR" altLang="en-US" sz="2400" dirty="0">
                <a:solidFill>
                  <a:srgbClr val="1A192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비용 절감</a:t>
            </a:r>
            <a:r>
              <a:rPr lang="ko-KR" altLang="en-US" sz="2200" dirty="0">
                <a:solidFill>
                  <a:srgbClr val="1A192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이 중요</a:t>
            </a:r>
            <a:endParaRPr lang="en-US" altLang="ko-KR" sz="2200" dirty="0">
              <a:solidFill>
                <a:srgbClr val="1A1921"/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15693A1-A212-414F-8675-EFE64C93DA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80</a:t>
            </a:fld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02E78059-FD68-4F68-B030-6886642942D2}"/>
              </a:ext>
            </a:extLst>
          </p:cNvPr>
          <p:cNvSpPr/>
          <p:nvPr/>
        </p:nvSpPr>
        <p:spPr>
          <a:xfrm>
            <a:off x="1143018" y="2363988"/>
            <a:ext cx="2362263" cy="400110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A02112F-BB4A-4016-99FE-8445EB0F9DC3}"/>
              </a:ext>
            </a:extLst>
          </p:cNvPr>
          <p:cNvSpPr/>
          <p:nvPr/>
        </p:nvSpPr>
        <p:spPr>
          <a:xfrm>
            <a:off x="1143017" y="2828397"/>
            <a:ext cx="2362263" cy="13527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0493F30-660A-4E31-ADE7-DB35D99088BD}"/>
              </a:ext>
            </a:extLst>
          </p:cNvPr>
          <p:cNvSpPr txBox="1"/>
          <p:nvPr/>
        </p:nvSpPr>
        <p:spPr>
          <a:xfrm>
            <a:off x="1245814" y="2387071"/>
            <a:ext cx="215667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>
                <a:solidFill>
                  <a:schemeClr val="bg1"/>
                </a:solidFill>
              </a:rPr>
              <a:t>배송 상품 포장 방법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F55F547-3ACF-4371-A212-4253762B1920}"/>
              </a:ext>
            </a:extLst>
          </p:cNvPr>
          <p:cNvSpPr/>
          <p:nvPr/>
        </p:nvSpPr>
        <p:spPr>
          <a:xfrm>
            <a:off x="3753320" y="2363988"/>
            <a:ext cx="2362263" cy="400110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E004DBF2-B911-4BE4-83B7-C870FE8B392C}"/>
              </a:ext>
            </a:extLst>
          </p:cNvPr>
          <p:cNvSpPr/>
          <p:nvPr/>
        </p:nvSpPr>
        <p:spPr>
          <a:xfrm>
            <a:off x="3753319" y="2828397"/>
            <a:ext cx="2362263" cy="13527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D3D713-F1E5-4B12-960C-A44222F06CE3}"/>
              </a:ext>
            </a:extLst>
          </p:cNvPr>
          <p:cNvSpPr txBox="1"/>
          <p:nvPr/>
        </p:nvSpPr>
        <p:spPr>
          <a:xfrm>
            <a:off x="3966711" y="2387071"/>
            <a:ext cx="193548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 err="1">
                <a:solidFill>
                  <a:schemeClr val="bg1"/>
                </a:solidFill>
              </a:rPr>
              <a:t>오배송</a:t>
            </a:r>
            <a:r>
              <a:rPr lang="ko-KR" altLang="en-US" sz="1700" dirty="0">
                <a:solidFill>
                  <a:schemeClr val="bg1"/>
                </a:solidFill>
              </a:rPr>
              <a:t> 및 누락 확인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F771B781-D38C-4753-80A7-1B664C4E167D}"/>
              </a:ext>
            </a:extLst>
          </p:cNvPr>
          <p:cNvSpPr/>
          <p:nvPr/>
        </p:nvSpPr>
        <p:spPr>
          <a:xfrm>
            <a:off x="6363622" y="2363988"/>
            <a:ext cx="2362263" cy="400110"/>
          </a:xfrm>
          <a:prstGeom prst="rect">
            <a:avLst/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867859F8-4434-491B-A459-44EB678AE06A}"/>
              </a:ext>
            </a:extLst>
          </p:cNvPr>
          <p:cNvSpPr/>
          <p:nvPr/>
        </p:nvSpPr>
        <p:spPr>
          <a:xfrm>
            <a:off x="6363621" y="2828397"/>
            <a:ext cx="2362263" cy="13527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5400000" sx="96000" sy="96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8B35955-9F44-4845-8AE6-C909E5F4E74A}"/>
              </a:ext>
            </a:extLst>
          </p:cNvPr>
          <p:cNvSpPr txBox="1"/>
          <p:nvPr/>
        </p:nvSpPr>
        <p:spPr>
          <a:xfrm>
            <a:off x="6610117" y="2387071"/>
            <a:ext cx="18692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r>
              <a:rPr lang="ko-KR" altLang="en-US" sz="1700" dirty="0">
                <a:solidFill>
                  <a:schemeClr val="bg1"/>
                </a:solidFill>
              </a:rPr>
              <a:t>포장에 필요한 비품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946417E-B26B-4A57-8B1E-25B45A82B522}"/>
              </a:ext>
            </a:extLst>
          </p:cNvPr>
          <p:cNvSpPr txBox="1"/>
          <p:nvPr/>
        </p:nvSpPr>
        <p:spPr>
          <a:xfrm>
            <a:off x="1360324" y="2903326"/>
            <a:ext cx="2042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16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l"/>
            <a:r>
              <a:rPr lang="ko-KR" altLang="en-US" dirty="0" err="1"/>
              <a:t>배송중</a:t>
            </a:r>
            <a:r>
              <a:rPr lang="ko-KR" altLang="en-US" dirty="0"/>
              <a:t> 상품 </a:t>
            </a:r>
            <a:r>
              <a:rPr lang="ko-KR" altLang="en-US" dirty="0" err="1"/>
              <a:t>파손시</a:t>
            </a:r>
            <a:r>
              <a:rPr lang="ko-KR" altLang="en-US" dirty="0"/>
              <a:t> 택배사와 사고 책임 문제 발생</a:t>
            </a:r>
            <a:endParaRPr lang="en-US" altLang="ko-KR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414A87A-14BF-4568-9C7B-B328843C905B}"/>
              </a:ext>
            </a:extLst>
          </p:cNvPr>
          <p:cNvSpPr txBox="1"/>
          <p:nvPr/>
        </p:nvSpPr>
        <p:spPr>
          <a:xfrm>
            <a:off x="3930766" y="2896470"/>
            <a:ext cx="20073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6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r>
              <a:rPr lang="en-US" altLang="ko-KR" dirty="0"/>
              <a:t>- CCTV</a:t>
            </a:r>
          </a:p>
          <a:p>
            <a:r>
              <a:rPr lang="en-US" altLang="ko-KR" dirty="0"/>
              <a:t>- </a:t>
            </a:r>
            <a:r>
              <a:rPr lang="ko-KR" altLang="en-US" dirty="0"/>
              <a:t>출고 전</a:t>
            </a:r>
            <a:r>
              <a:rPr lang="en-US" altLang="ko-KR" dirty="0"/>
              <a:t> </a:t>
            </a:r>
            <a:r>
              <a:rPr lang="ko-KR" altLang="en-US" dirty="0"/>
              <a:t>사진촬영</a:t>
            </a:r>
            <a:endParaRPr lang="en-US" altLang="ko-KR" dirty="0"/>
          </a:p>
          <a:p>
            <a:r>
              <a:rPr lang="en-US" altLang="ko-KR" dirty="0"/>
              <a:t>- </a:t>
            </a:r>
            <a:r>
              <a:rPr lang="ko-KR" altLang="en-US" dirty="0"/>
              <a:t>포장박스 단위 설정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9C7E0A1-A1B5-4413-BD92-A5C8477DFDC7}"/>
              </a:ext>
            </a:extLst>
          </p:cNvPr>
          <p:cNvSpPr txBox="1"/>
          <p:nvPr/>
        </p:nvSpPr>
        <p:spPr>
          <a:xfrm>
            <a:off x="6540750" y="2903326"/>
            <a:ext cx="2077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6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r>
              <a:rPr lang="ko-KR" altLang="en-US" dirty="0"/>
              <a:t>크기 별 종이 상자</a:t>
            </a:r>
            <a:r>
              <a:rPr lang="en-US" altLang="ko-KR" dirty="0"/>
              <a:t>, </a:t>
            </a:r>
            <a:r>
              <a:rPr lang="ko-KR" altLang="en-US" dirty="0"/>
              <a:t>테이프</a:t>
            </a:r>
            <a:r>
              <a:rPr lang="en-US" altLang="ko-KR" dirty="0"/>
              <a:t>, </a:t>
            </a:r>
            <a:r>
              <a:rPr lang="ko-KR" altLang="en-US" dirty="0"/>
              <a:t>커터</a:t>
            </a:r>
            <a:r>
              <a:rPr lang="en-US" altLang="ko-KR" dirty="0"/>
              <a:t>, </a:t>
            </a:r>
            <a:r>
              <a:rPr lang="ko-KR" altLang="en-US" dirty="0" err="1"/>
              <a:t>에어캡</a:t>
            </a:r>
            <a:r>
              <a:rPr lang="en-US" altLang="ko-KR" dirty="0"/>
              <a:t>, </a:t>
            </a:r>
            <a:r>
              <a:rPr lang="ko-KR" altLang="en-US" dirty="0" err="1"/>
              <a:t>폴리백</a:t>
            </a:r>
            <a:r>
              <a:rPr lang="ko-KR" altLang="en-US" dirty="0"/>
              <a:t> 등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13C4EF0A-FE7F-43FB-97C8-FD1EA2FD8093}"/>
              </a:ext>
            </a:extLst>
          </p:cNvPr>
          <p:cNvSpPr/>
          <p:nvPr/>
        </p:nvSpPr>
        <p:spPr>
          <a:xfrm>
            <a:off x="1420985" y="267567"/>
            <a:ext cx="29578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PART4-2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배송 시스템 구축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5056590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ED0458-F230-464F-9C67-65B141F950A0}"/>
              </a:ext>
            </a:extLst>
          </p:cNvPr>
          <p:cNvSpPr/>
          <p:nvPr/>
        </p:nvSpPr>
        <p:spPr>
          <a:xfrm>
            <a:off x="385113" y="318018"/>
            <a:ext cx="5022062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72E9B1C7-DF8C-4871-9171-593D90B988CC}"/>
              </a:ext>
            </a:extLst>
          </p:cNvPr>
          <p:cNvSpPr/>
          <p:nvPr/>
        </p:nvSpPr>
        <p:spPr>
          <a:xfrm>
            <a:off x="304717" y="224341"/>
            <a:ext cx="5190391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19EBEB-552A-4366-BCB9-AF96C539AAF9}"/>
              </a:ext>
            </a:extLst>
          </p:cNvPr>
          <p:cNvGrpSpPr/>
          <p:nvPr/>
        </p:nvGrpSpPr>
        <p:grpSpPr>
          <a:xfrm>
            <a:off x="435767" y="-405198"/>
            <a:ext cx="196690" cy="966031"/>
            <a:chOff x="557690" y="-257150"/>
            <a:chExt cx="196690" cy="966031"/>
          </a:xfrm>
        </p:grpSpPr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FD383311-D5CE-4F84-B0ED-E0A9A0FD737D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0E5FD2CD-D450-4C6B-BB9B-2E996C713941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62ECFA2E-50F5-46FF-AF95-094FD3E7E5D6}"/>
              </a:ext>
            </a:extLst>
          </p:cNvPr>
          <p:cNvGrpSpPr/>
          <p:nvPr/>
        </p:nvGrpSpPr>
        <p:grpSpPr>
          <a:xfrm>
            <a:off x="5162522" y="-405198"/>
            <a:ext cx="196690" cy="966031"/>
            <a:chOff x="4907630" y="-200545"/>
            <a:chExt cx="196690" cy="966031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AB5150E-53CC-4EE4-8A44-BC736B01619C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80DA2C6C-E90C-41E8-A006-E0962C8F43A6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FA99787-1E90-474C-B57F-F3DC3754F609}"/>
              </a:ext>
            </a:extLst>
          </p:cNvPr>
          <p:cNvSpPr/>
          <p:nvPr/>
        </p:nvSpPr>
        <p:spPr>
          <a:xfrm>
            <a:off x="1480294" y="267567"/>
            <a:ext cx="28424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en-US" altLang="ko-KR" sz="2000" spc="-15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PART4-3</a:t>
            </a: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세금</a:t>
            </a:r>
            <a:r>
              <a:rPr lang="en-US" altLang="ko-KR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·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회계 관리</a:t>
            </a:r>
            <a:endParaRPr lang="en-US" altLang="ko-KR" dirty="0"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  <p:sp>
        <p:nvSpPr>
          <p:cNvPr id="37" name="자유형: 도형 36">
            <a:extLst>
              <a:ext uri="{FF2B5EF4-FFF2-40B4-BE49-F238E27FC236}">
                <a16:creationId xmlns:a16="http://schemas.microsoft.com/office/drawing/2014/main" id="{25A6DF62-EE2C-4BFA-95F4-DAA64A3A2976}"/>
              </a:ext>
            </a:extLst>
          </p:cNvPr>
          <p:cNvSpPr/>
          <p:nvPr/>
        </p:nvSpPr>
        <p:spPr>
          <a:xfrm>
            <a:off x="2402065" y="2077092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8" name="자유형: 도형 37">
            <a:extLst>
              <a:ext uri="{FF2B5EF4-FFF2-40B4-BE49-F238E27FC236}">
                <a16:creationId xmlns:a16="http://schemas.microsoft.com/office/drawing/2014/main" id="{A1641309-466D-48E5-9BA7-B3E788DF8CBC}"/>
              </a:ext>
            </a:extLst>
          </p:cNvPr>
          <p:cNvSpPr/>
          <p:nvPr/>
        </p:nvSpPr>
        <p:spPr>
          <a:xfrm>
            <a:off x="2373844" y="2068861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5BD2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D9EF919-2E07-43D7-8D20-27FB190787F0}"/>
              </a:ext>
            </a:extLst>
          </p:cNvPr>
          <p:cNvSpPr txBox="1"/>
          <p:nvPr/>
        </p:nvSpPr>
        <p:spPr>
          <a:xfrm>
            <a:off x="2389621" y="2117196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01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7724BDA-EEF5-4325-8F38-CBE95579C638}"/>
              </a:ext>
            </a:extLst>
          </p:cNvPr>
          <p:cNvSpPr txBox="1"/>
          <p:nvPr/>
        </p:nvSpPr>
        <p:spPr>
          <a:xfrm>
            <a:off x="2830757" y="2614418"/>
            <a:ext cx="1380507" cy="508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dirty="0"/>
              <a:t>세금 계산서</a:t>
            </a:r>
            <a:endParaRPr lang="en-US" altLang="ko-KR" dirty="0"/>
          </a:p>
        </p:txBody>
      </p:sp>
      <p:sp>
        <p:nvSpPr>
          <p:cNvPr id="42" name="자유형: 도형 41">
            <a:extLst>
              <a:ext uri="{FF2B5EF4-FFF2-40B4-BE49-F238E27FC236}">
                <a16:creationId xmlns:a16="http://schemas.microsoft.com/office/drawing/2014/main" id="{02F0A8B0-8DA9-479B-9F51-9A0A68F01429}"/>
              </a:ext>
            </a:extLst>
          </p:cNvPr>
          <p:cNvSpPr/>
          <p:nvPr/>
        </p:nvSpPr>
        <p:spPr>
          <a:xfrm>
            <a:off x="4926190" y="2055641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43" name="자유형: 도형 42">
            <a:extLst>
              <a:ext uri="{FF2B5EF4-FFF2-40B4-BE49-F238E27FC236}">
                <a16:creationId xmlns:a16="http://schemas.microsoft.com/office/drawing/2014/main" id="{425A883B-BCF9-4AE7-9795-E759968B75E0}"/>
              </a:ext>
            </a:extLst>
          </p:cNvPr>
          <p:cNvSpPr/>
          <p:nvPr/>
        </p:nvSpPr>
        <p:spPr>
          <a:xfrm>
            <a:off x="4897969" y="2047410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5BD2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01C84EA-0B0B-499B-BDBB-6F4B61446FC3}"/>
              </a:ext>
            </a:extLst>
          </p:cNvPr>
          <p:cNvSpPr txBox="1"/>
          <p:nvPr/>
        </p:nvSpPr>
        <p:spPr>
          <a:xfrm>
            <a:off x="4913746" y="2095745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02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C8396EC-DE95-44DF-A527-3175DBBCDF14}"/>
              </a:ext>
            </a:extLst>
          </p:cNvPr>
          <p:cNvSpPr txBox="1"/>
          <p:nvPr/>
        </p:nvSpPr>
        <p:spPr>
          <a:xfrm>
            <a:off x="5354882" y="2592967"/>
            <a:ext cx="1380507" cy="508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dirty="0"/>
              <a:t>종합 소득세</a:t>
            </a:r>
            <a:endParaRPr lang="en-US" altLang="ko-KR" dirty="0"/>
          </a:p>
        </p:txBody>
      </p:sp>
      <p:sp>
        <p:nvSpPr>
          <p:cNvPr id="47" name="자유형: 도형 46">
            <a:extLst>
              <a:ext uri="{FF2B5EF4-FFF2-40B4-BE49-F238E27FC236}">
                <a16:creationId xmlns:a16="http://schemas.microsoft.com/office/drawing/2014/main" id="{E6C92BBE-E030-4877-8C2B-8BB404F47EB4}"/>
              </a:ext>
            </a:extLst>
          </p:cNvPr>
          <p:cNvSpPr/>
          <p:nvPr/>
        </p:nvSpPr>
        <p:spPr>
          <a:xfrm>
            <a:off x="2402065" y="3834415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48" name="자유형: 도형 47">
            <a:extLst>
              <a:ext uri="{FF2B5EF4-FFF2-40B4-BE49-F238E27FC236}">
                <a16:creationId xmlns:a16="http://schemas.microsoft.com/office/drawing/2014/main" id="{F4ECE562-850C-4541-BC14-8D9F53B4A280}"/>
              </a:ext>
            </a:extLst>
          </p:cNvPr>
          <p:cNvSpPr/>
          <p:nvPr/>
        </p:nvSpPr>
        <p:spPr>
          <a:xfrm>
            <a:off x="2373844" y="3826184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5BD2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08E7AD5-AD76-4468-AD5A-F118824D8B43}"/>
              </a:ext>
            </a:extLst>
          </p:cNvPr>
          <p:cNvSpPr txBox="1"/>
          <p:nvPr/>
        </p:nvSpPr>
        <p:spPr>
          <a:xfrm>
            <a:off x="2389621" y="3874519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03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63B667C-A9D6-449C-9441-EC004F2E3A50}"/>
              </a:ext>
            </a:extLst>
          </p:cNvPr>
          <p:cNvSpPr txBox="1"/>
          <p:nvPr/>
        </p:nvSpPr>
        <p:spPr>
          <a:xfrm>
            <a:off x="2867626" y="4371741"/>
            <a:ext cx="1306769" cy="508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dirty="0"/>
              <a:t>부가가치세</a:t>
            </a:r>
            <a:endParaRPr lang="en-US" altLang="ko-KR" sz="1800" dirty="0"/>
          </a:p>
        </p:txBody>
      </p:sp>
      <p:sp>
        <p:nvSpPr>
          <p:cNvPr id="52" name="자유형: 도형 51">
            <a:extLst>
              <a:ext uri="{FF2B5EF4-FFF2-40B4-BE49-F238E27FC236}">
                <a16:creationId xmlns:a16="http://schemas.microsoft.com/office/drawing/2014/main" id="{6816C402-B823-4D45-A4A7-E27FD0B6D7A1}"/>
              </a:ext>
            </a:extLst>
          </p:cNvPr>
          <p:cNvSpPr/>
          <p:nvPr/>
        </p:nvSpPr>
        <p:spPr>
          <a:xfrm>
            <a:off x="4987150" y="3842646"/>
            <a:ext cx="2237890" cy="1583189"/>
          </a:xfrm>
          <a:custGeom>
            <a:avLst/>
            <a:gdLst>
              <a:gd name="connsiteX0" fmla="*/ 954889 w 2759978"/>
              <a:gd name="connsiteY0" fmla="*/ 0 h 1952538"/>
              <a:gd name="connsiteX1" fmla="*/ 2468093 w 2759978"/>
              <a:gd name="connsiteY1" fmla="*/ 0 h 1952538"/>
              <a:gd name="connsiteX2" fmla="*/ 2759978 w 2759978"/>
              <a:gd name="connsiteY2" fmla="*/ 291885 h 1952538"/>
              <a:gd name="connsiteX3" fmla="*/ 2759978 w 2759978"/>
              <a:gd name="connsiteY3" fmla="*/ 1660653 h 1952538"/>
              <a:gd name="connsiteX4" fmla="*/ 2468093 w 2759978"/>
              <a:gd name="connsiteY4" fmla="*/ 1952538 h 1952538"/>
              <a:gd name="connsiteX5" fmla="*/ 291885 w 2759978"/>
              <a:gd name="connsiteY5" fmla="*/ 1952538 h 1952538"/>
              <a:gd name="connsiteX6" fmla="*/ 0 w 2759978"/>
              <a:gd name="connsiteY6" fmla="*/ 1660653 h 1952538"/>
              <a:gd name="connsiteX7" fmla="*/ 0 w 2759978"/>
              <a:gd name="connsiteY7" fmla="*/ 954889 h 1952538"/>
              <a:gd name="connsiteX8" fmla="*/ 954889 w 2759978"/>
              <a:gd name="connsiteY8" fmla="*/ 0 h 195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9978" h="1952538">
                <a:moveTo>
                  <a:pt x="954889" y="0"/>
                </a:moveTo>
                <a:lnTo>
                  <a:pt x="2468093" y="0"/>
                </a:lnTo>
                <a:cubicBezTo>
                  <a:pt x="2629297" y="0"/>
                  <a:pt x="2759978" y="130681"/>
                  <a:pt x="2759978" y="291885"/>
                </a:cubicBezTo>
                <a:lnTo>
                  <a:pt x="2759978" y="1660653"/>
                </a:lnTo>
                <a:cubicBezTo>
                  <a:pt x="2759978" y="1821857"/>
                  <a:pt x="2629297" y="1952538"/>
                  <a:pt x="2468093" y="1952538"/>
                </a:cubicBezTo>
                <a:lnTo>
                  <a:pt x="291885" y="1952538"/>
                </a:lnTo>
                <a:cubicBezTo>
                  <a:pt x="130681" y="1952538"/>
                  <a:pt x="0" y="1821857"/>
                  <a:pt x="0" y="1660653"/>
                </a:cubicBezTo>
                <a:lnTo>
                  <a:pt x="0" y="954889"/>
                </a:lnTo>
                <a:lnTo>
                  <a:pt x="95488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C5C6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3" name="자유형: 도형 52">
            <a:extLst>
              <a:ext uri="{FF2B5EF4-FFF2-40B4-BE49-F238E27FC236}">
                <a16:creationId xmlns:a16="http://schemas.microsoft.com/office/drawing/2014/main" id="{15531BD7-DFEA-4E98-B4CF-1A7C298A558D}"/>
              </a:ext>
            </a:extLst>
          </p:cNvPr>
          <p:cNvSpPr/>
          <p:nvPr/>
        </p:nvSpPr>
        <p:spPr>
          <a:xfrm>
            <a:off x="4958929" y="3834415"/>
            <a:ext cx="774259" cy="774259"/>
          </a:xfrm>
          <a:custGeom>
            <a:avLst/>
            <a:gdLst>
              <a:gd name="connsiteX0" fmla="*/ 291885 w 954889"/>
              <a:gd name="connsiteY0" fmla="*/ 0 h 954889"/>
              <a:gd name="connsiteX1" fmla="*/ 954889 w 954889"/>
              <a:gd name="connsiteY1" fmla="*/ 0 h 954889"/>
              <a:gd name="connsiteX2" fmla="*/ 0 w 954889"/>
              <a:gd name="connsiteY2" fmla="*/ 954889 h 954889"/>
              <a:gd name="connsiteX3" fmla="*/ 0 w 954889"/>
              <a:gd name="connsiteY3" fmla="*/ 291885 h 954889"/>
              <a:gd name="connsiteX4" fmla="*/ 291885 w 954889"/>
              <a:gd name="connsiteY4" fmla="*/ 0 h 95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4889" h="954889">
                <a:moveTo>
                  <a:pt x="291885" y="0"/>
                </a:moveTo>
                <a:lnTo>
                  <a:pt x="954889" y="0"/>
                </a:lnTo>
                <a:lnTo>
                  <a:pt x="0" y="954889"/>
                </a:lnTo>
                <a:lnTo>
                  <a:pt x="0" y="291885"/>
                </a:lnTo>
                <a:cubicBezTo>
                  <a:pt x="0" y="130681"/>
                  <a:pt x="130681" y="0"/>
                  <a:pt x="291885" y="0"/>
                </a:cubicBezTo>
                <a:close/>
              </a:path>
            </a:pathLst>
          </a:custGeom>
          <a:solidFill>
            <a:srgbClr val="5BD2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0AED5B6-B67A-4C7D-8D8B-EED447D910BE}"/>
              </a:ext>
            </a:extLst>
          </p:cNvPr>
          <p:cNvSpPr txBox="1"/>
          <p:nvPr/>
        </p:nvSpPr>
        <p:spPr>
          <a:xfrm>
            <a:off x="4974706" y="3882750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04</a:t>
            </a:r>
            <a:endParaRPr lang="ko-KR" altLang="en-US" dirty="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346FC27-EF93-4679-96D9-62E8AF48F607}"/>
              </a:ext>
            </a:extLst>
          </p:cNvPr>
          <p:cNvSpPr txBox="1"/>
          <p:nvPr/>
        </p:nvSpPr>
        <p:spPr>
          <a:xfrm>
            <a:off x="5209856" y="4379972"/>
            <a:ext cx="1792478" cy="508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000">
                <a:latin typeface="KoPub돋움체 Light" panose="02020603020101020101" pitchFamily="18" charset="-127"/>
                <a:ea typeface="KoPub돋움체 Light" panose="02020603020101020101" pitchFamily="18" charset="-127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dirty="0"/>
              <a:t>회계사 </a:t>
            </a:r>
            <a:r>
              <a:rPr lang="en-US" altLang="ko-KR" dirty="0"/>
              <a:t>/ </a:t>
            </a:r>
            <a:r>
              <a:rPr lang="ko-KR" altLang="en-US" dirty="0"/>
              <a:t>관세사</a:t>
            </a:r>
            <a:endParaRPr lang="en-US" altLang="ko-KR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D3FA1AE-1913-43D8-BFF7-EC5F5EF2A4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81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972697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D3FA1AE-1913-43D8-BFF7-EC5F5EF2A4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44753" y="6389603"/>
            <a:ext cx="2228850" cy="365125"/>
          </a:xfrm>
        </p:spPr>
        <p:txBody>
          <a:bodyPr/>
          <a:lstStyle/>
          <a:p>
            <a:fld id="{9D3021D8-1510-4785-9199-9DCBA594180E}" type="slidenum">
              <a:rPr lang="ko-KR" altLang="en-US" smtClean="0"/>
              <a:pPr/>
              <a:t>82</a:t>
            </a:fld>
            <a:endParaRPr lang="ko-KR" altLang="en-US"/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00E1A3C1-DCCD-40EA-9DB7-195B08C69F84}"/>
              </a:ext>
            </a:extLst>
          </p:cNvPr>
          <p:cNvGrpSpPr/>
          <p:nvPr/>
        </p:nvGrpSpPr>
        <p:grpSpPr>
          <a:xfrm>
            <a:off x="424507" y="1217066"/>
            <a:ext cx="9056986" cy="5200228"/>
            <a:chOff x="349006" y="1451958"/>
            <a:chExt cx="9056986" cy="5200228"/>
          </a:xfrm>
        </p:grpSpPr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44B49DBE-8A3A-4BBD-B066-9E444A76A733}"/>
                </a:ext>
              </a:extLst>
            </p:cNvPr>
            <p:cNvGrpSpPr/>
            <p:nvPr/>
          </p:nvGrpSpPr>
          <p:grpSpPr>
            <a:xfrm>
              <a:off x="349006" y="1451958"/>
              <a:ext cx="1738640" cy="3877696"/>
              <a:chOff x="483230" y="1451958"/>
              <a:chExt cx="1738640" cy="3877696"/>
            </a:xfrm>
          </p:grpSpPr>
          <p:sp>
            <p:nvSpPr>
              <p:cNvPr id="68" name="자유형: 도형 67">
                <a:extLst>
                  <a:ext uri="{FF2B5EF4-FFF2-40B4-BE49-F238E27FC236}">
                    <a16:creationId xmlns:a16="http://schemas.microsoft.com/office/drawing/2014/main" id="{A3318456-3BEF-42AE-9D49-8D6FE77EE3EB}"/>
                  </a:ext>
                </a:extLst>
              </p:cNvPr>
              <p:cNvSpPr/>
              <p:nvPr/>
            </p:nvSpPr>
            <p:spPr>
              <a:xfrm>
                <a:off x="537690" y="2815654"/>
                <a:ext cx="1684180" cy="1191468"/>
              </a:xfrm>
              <a:custGeom>
                <a:avLst/>
                <a:gdLst>
                  <a:gd name="connsiteX0" fmla="*/ 954889 w 2759978"/>
                  <a:gd name="connsiteY0" fmla="*/ 0 h 1952538"/>
                  <a:gd name="connsiteX1" fmla="*/ 2468093 w 2759978"/>
                  <a:gd name="connsiteY1" fmla="*/ 0 h 1952538"/>
                  <a:gd name="connsiteX2" fmla="*/ 2759978 w 2759978"/>
                  <a:gd name="connsiteY2" fmla="*/ 291885 h 1952538"/>
                  <a:gd name="connsiteX3" fmla="*/ 2759978 w 2759978"/>
                  <a:gd name="connsiteY3" fmla="*/ 1660653 h 1952538"/>
                  <a:gd name="connsiteX4" fmla="*/ 2468093 w 2759978"/>
                  <a:gd name="connsiteY4" fmla="*/ 1952538 h 1952538"/>
                  <a:gd name="connsiteX5" fmla="*/ 291885 w 2759978"/>
                  <a:gd name="connsiteY5" fmla="*/ 1952538 h 1952538"/>
                  <a:gd name="connsiteX6" fmla="*/ 0 w 2759978"/>
                  <a:gd name="connsiteY6" fmla="*/ 1660653 h 1952538"/>
                  <a:gd name="connsiteX7" fmla="*/ 0 w 2759978"/>
                  <a:gd name="connsiteY7" fmla="*/ 954889 h 1952538"/>
                  <a:gd name="connsiteX8" fmla="*/ 954889 w 2759978"/>
                  <a:gd name="connsiteY8" fmla="*/ 0 h 195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59978" h="1952538">
                    <a:moveTo>
                      <a:pt x="954889" y="0"/>
                    </a:moveTo>
                    <a:lnTo>
                      <a:pt x="2468093" y="0"/>
                    </a:lnTo>
                    <a:cubicBezTo>
                      <a:pt x="2629297" y="0"/>
                      <a:pt x="2759978" y="130681"/>
                      <a:pt x="2759978" y="291885"/>
                    </a:cubicBezTo>
                    <a:lnTo>
                      <a:pt x="2759978" y="1660653"/>
                    </a:lnTo>
                    <a:cubicBezTo>
                      <a:pt x="2759978" y="1821857"/>
                      <a:pt x="2629297" y="1952538"/>
                      <a:pt x="2468093" y="1952538"/>
                    </a:cubicBezTo>
                    <a:lnTo>
                      <a:pt x="291885" y="1952538"/>
                    </a:lnTo>
                    <a:cubicBezTo>
                      <a:pt x="130681" y="1952538"/>
                      <a:pt x="0" y="1821857"/>
                      <a:pt x="0" y="1660653"/>
                    </a:cubicBezTo>
                    <a:lnTo>
                      <a:pt x="0" y="954889"/>
                    </a:lnTo>
                    <a:lnTo>
                      <a:pt x="95488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C5C6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69" name="자유형: 도형 68">
                <a:extLst>
                  <a:ext uri="{FF2B5EF4-FFF2-40B4-BE49-F238E27FC236}">
                    <a16:creationId xmlns:a16="http://schemas.microsoft.com/office/drawing/2014/main" id="{84891D91-9123-4FDA-AD08-B45DBDCF367D}"/>
                  </a:ext>
                </a:extLst>
              </p:cNvPr>
              <p:cNvSpPr/>
              <p:nvPr/>
            </p:nvSpPr>
            <p:spPr>
              <a:xfrm>
                <a:off x="512545" y="2807423"/>
                <a:ext cx="591454" cy="591454"/>
              </a:xfrm>
              <a:custGeom>
                <a:avLst/>
                <a:gdLst>
                  <a:gd name="connsiteX0" fmla="*/ 291885 w 954889"/>
                  <a:gd name="connsiteY0" fmla="*/ 0 h 954889"/>
                  <a:gd name="connsiteX1" fmla="*/ 954889 w 954889"/>
                  <a:gd name="connsiteY1" fmla="*/ 0 h 954889"/>
                  <a:gd name="connsiteX2" fmla="*/ 0 w 954889"/>
                  <a:gd name="connsiteY2" fmla="*/ 954889 h 954889"/>
                  <a:gd name="connsiteX3" fmla="*/ 0 w 954889"/>
                  <a:gd name="connsiteY3" fmla="*/ 291885 h 954889"/>
                  <a:gd name="connsiteX4" fmla="*/ 291885 w 954889"/>
                  <a:gd name="connsiteY4" fmla="*/ 0 h 954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4889" h="954889">
                    <a:moveTo>
                      <a:pt x="291885" y="0"/>
                    </a:moveTo>
                    <a:lnTo>
                      <a:pt x="954889" y="0"/>
                    </a:lnTo>
                    <a:lnTo>
                      <a:pt x="0" y="954889"/>
                    </a:lnTo>
                    <a:lnTo>
                      <a:pt x="0" y="291885"/>
                    </a:lnTo>
                    <a:cubicBezTo>
                      <a:pt x="0" y="130681"/>
                      <a:pt x="130681" y="0"/>
                      <a:pt x="291885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EB69388-38A1-4129-A0B4-7E97C1D3F631}"/>
                  </a:ext>
                </a:extLst>
              </p:cNvPr>
              <p:cNvSpPr txBox="1"/>
              <p:nvPr/>
            </p:nvSpPr>
            <p:spPr>
              <a:xfrm>
                <a:off x="483230" y="2774490"/>
                <a:ext cx="5506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+1</a:t>
                </a:r>
                <a:endParaRPr lang="ko-KR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1BA43212-90C7-46DC-9818-FBCB058303BE}"/>
                  </a:ext>
                </a:extLst>
              </p:cNvPr>
              <p:cNvSpPr txBox="1"/>
              <p:nvPr/>
            </p:nvSpPr>
            <p:spPr>
              <a:xfrm>
                <a:off x="738790" y="3082447"/>
                <a:ext cx="12522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000">
                    <a:latin typeface="KoPub돋움체 Light" panose="02020603020101020101" pitchFamily="18" charset="-127"/>
                    <a:ea typeface="KoPub돋움체 Light" panose="02020603020101020101" pitchFamily="18" charset="-127"/>
                  </a:defRPr>
                </a:lvl1pPr>
              </a:lstStyle>
              <a:p>
                <a:pPr algn="ctr"/>
                <a:r>
                  <a:rPr lang="ko-KR" altLang="en-US" sz="1800" dirty="0"/>
                  <a:t>이벤트</a:t>
                </a:r>
                <a:endParaRPr lang="en-US" altLang="ko-KR" sz="1800" dirty="0"/>
              </a:p>
              <a:p>
                <a:pPr algn="ctr"/>
                <a:r>
                  <a:rPr lang="ko-KR" altLang="en-US" sz="1800" dirty="0"/>
                  <a:t>필드</a:t>
                </a:r>
                <a:endParaRPr lang="en-US" altLang="ko-KR" sz="1800" dirty="0"/>
              </a:p>
            </p:txBody>
          </p:sp>
          <p:sp>
            <p:nvSpPr>
              <p:cNvPr id="83" name="자유형: 도형 82">
                <a:extLst>
                  <a:ext uri="{FF2B5EF4-FFF2-40B4-BE49-F238E27FC236}">
                    <a16:creationId xmlns:a16="http://schemas.microsoft.com/office/drawing/2014/main" id="{66B3F268-C30D-454B-889E-C31C77FCF2A6}"/>
                  </a:ext>
                </a:extLst>
              </p:cNvPr>
              <p:cNvSpPr/>
              <p:nvPr/>
            </p:nvSpPr>
            <p:spPr>
              <a:xfrm>
                <a:off x="537690" y="4138186"/>
                <a:ext cx="1684180" cy="1191468"/>
              </a:xfrm>
              <a:custGeom>
                <a:avLst/>
                <a:gdLst>
                  <a:gd name="connsiteX0" fmla="*/ 954889 w 2759978"/>
                  <a:gd name="connsiteY0" fmla="*/ 0 h 1952538"/>
                  <a:gd name="connsiteX1" fmla="*/ 2468093 w 2759978"/>
                  <a:gd name="connsiteY1" fmla="*/ 0 h 1952538"/>
                  <a:gd name="connsiteX2" fmla="*/ 2759978 w 2759978"/>
                  <a:gd name="connsiteY2" fmla="*/ 291885 h 1952538"/>
                  <a:gd name="connsiteX3" fmla="*/ 2759978 w 2759978"/>
                  <a:gd name="connsiteY3" fmla="*/ 1660653 h 1952538"/>
                  <a:gd name="connsiteX4" fmla="*/ 2468093 w 2759978"/>
                  <a:gd name="connsiteY4" fmla="*/ 1952538 h 1952538"/>
                  <a:gd name="connsiteX5" fmla="*/ 291885 w 2759978"/>
                  <a:gd name="connsiteY5" fmla="*/ 1952538 h 1952538"/>
                  <a:gd name="connsiteX6" fmla="*/ 0 w 2759978"/>
                  <a:gd name="connsiteY6" fmla="*/ 1660653 h 1952538"/>
                  <a:gd name="connsiteX7" fmla="*/ 0 w 2759978"/>
                  <a:gd name="connsiteY7" fmla="*/ 954889 h 1952538"/>
                  <a:gd name="connsiteX8" fmla="*/ 954889 w 2759978"/>
                  <a:gd name="connsiteY8" fmla="*/ 0 h 195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59978" h="1952538">
                    <a:moveTo>
                      <a:pt x="954889" y="0"/>
                    </a:moveTo>
                    <a:lnTo>
                      <a:pt x="2468093" y="0"/>
                    </a:lnTo>
                    <a:cubicBezTo>
                      <a:pt x="2629297" y="0"/>
                      <a:pt x="2759978" y="130681"/>
                      <a:pt x="2759978" y="291885"/>
                    </a:cubicBezTo>
                    <a:lnTo>
                      <a:pt x="2759978" y="1660653"/>
                    </a:lnTo>
                    <a:cubicBezTo>
                      <a:pt x="2759978" y="1821857"/>
                      <a:pt x="2629297" y="1952538"/>
                      <a:pt x="2468093" y="1952538"/>
                    </a:cubicBezTo>
                    <a:lnTo>
                      <a:pt x="291885" y="1952538"/>
                    </a:lnTo>
                    <a:cubicBezTo>
                      <a:pt x="130681" y="1952538"/>
                      <a:pt x="0" y="1821857"/>
                      <a:pt x="0" y="1660653"/>
                    </a:cubicBezTo>
                    <a:lnTo>
                      <a:pt x="0" y="954889"/>
                    </a:lnTo>
                    <a:lnTo>
                      <a:pt x="95488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C5C6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4" name="자유형: 도형 83">
                <a:extLst>
                  <a:ext uri="{FF2B5EF4-FFF2-40B4-BE49-F238E27FC236}">
                    <a16:creationId xmlns:a16="http://schemas.microsoft.com/office/drawing/2014/main" id="{8BCAC3B0-6CFB-4F9A-872D-23BCD1106B78}"/>
                  </a:ext>
                </a:extLst>
              </p:cNvPr>
              <p:cNvSpPr/>
              <p:nvPr/>
            </p:nvSpPr>
            <p:spPr>
              <a:xfrm>
                <a:off x="512545" y="4129955"/>
                <a:ext cx="591454" cy="591454"/>
              </a:xfrm>
              <a:custGeom>
                <a:avLst/>
                <a:gdLst>
                  <a:gd name="connsiteX0" fmla="*/ 291885 w 954889"/>
                  <a:gd name="connsiteY0" fmla="*/ 0 h 954889"/>
                  <a:gd name="connsiteX1" fmla="*/ 954889 w 954889"/>
                  <a:gd name="connsiteY1" fmla="*/ 0 h 954889"/>
                  <a:gd name="connsiteX2" fmla="*/ 0 w 954889"/>
                  <a:gd name="connsiteY2" fmla="*/ 954889 h 954889"/>
                  <a:gd name="connsiteX3" fmla="*/ 0 w 954889"/>
                  <a:gd name="connsiteY3" fmla="*/ 291885 h 954889"/>
                  <a:gd name="connsiteX4" fmla="*/ 291885 w 954889"/>
                  <a:gd name="connsiteY4" fmla="*/ 0 h 954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4889" h="954889">
                    <a:moveTo>
                      <a:pt x="291885" y="0"/>
                    </a:moveTo>
                    <a:lnTo>
                      <a:pt x="954889" y="0"/>
                    </a:lnTo>
                    <a:lnTo>
                      <a:pt x="0" y="954889"/>
                    </a:lnTo>
                    <a:lnTo>
                      <a:pt x="0" y="291885"/>
                    </a:lnTo>
                    <a:cubicBezTo>
                      <a:pt x="0" y="130681"/>
                      <a:pt x="130681" y="0"/>
                      <a:pt x="291885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31B4215-7056-4DEC-B95D-C800C49E44BD}"/>
                  </a:ext>
                </a:extLst>
              </p:cNvPr>
              <p:cNvSpPr txBox="1"/>
              <p:nvPr/>
            </p:nvSpPr>
            <p:spPr>
              <a:xfrm>
                <a:off x="483230" y="4097022"/>
                <a:ext cx="5506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+3</a:t>
                </a:r>
                <a:endParaRPr lang="ko-KR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B0B38C2A-0D7B-4DF6-89F0-615B71E4AC89}"/>
                  </a:ext>
                </a:extLst>
              </p:cNvPr>
              <p:cNvSpPr txBox="1"/>
              <p:nvPr/>
            </p:nvSpPr>
            <p:spPr>
              <a:xfrm>
                <a:off x="738790" y="4412599"/>
                <a:ext cx="12522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000">
                    <a:latin typeface="KoPub돋움체 Light" panose="02020603020101020101" pitchFamily="18" charset="-127"/>
                    <a:ea typeface="KoPub돋움체 Light" panose="02020603020101020101" pitchFamily="18" charset="-127"/>
                  </a:defRPr>
                </a:lvl1pPr>
              </a:lstStyle>
              <a:p>
                <a:pPr algn="ctr"/>
                <a:r>
                  <a:rPr lang="ko-KR" altLang="en-US" sz="1800" dirty="0"/>
                  <a:t>상품</a:t>
                </a:r>
                <a:endParaRPr lang="en-US" altLang="ko-KR" sz="1800" dirty="0"/>
              </a:p>
              <a:p>
                <a:pPr algn="ctr"/>
                <a:r>
                  <a:rPr lang="ko-KR" altLang="en-US" sz="1800" dirty="0"/>
                  <a:t>이미지</a:t>
                </a:r>
                <a:endParaRPr lang="en-US" altLang="ko-KR" sz="1800" dirty="0"/>
              </a:p>
            </p:txBody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7B632E69-3345-467A-898A-4352F9C6C417}"/>
                  </a:ext>
                </a:extLst>
              </p:cNvPr>
              <p:cNvSpPr/>
              <p:nvPr/>
            </p:nvSpPr>
            <p:spPr>
              <a:xfrm>
                <a:off x="537690" y="1493122"/>
                <a:ext cx="1684180" cy="1191468"/>
              </a:xfrm>
              <a:custGeom>
                <a:avLst/>
                <a:gdLst>
                  <a:gd name="connsiteX0" fmla="*/ 954889 w 2759978"/>
                  <a:gd name="connsiteY0" fmla="*/ 0 h 1952538"/>
                  <a:gd name="connsiteX1" fmla="*/ 2468093 w 2759978"/>
                  <a:gd name="connsiteY1" fmla="*/ 0 h 1952538"/>
                  <a:gd name="connsiteX2" fmla="*/ 2759978 w 2759978"/>
                  <a:gd name="connsiteY2" fmla="*/ 291885 h 1952538"/>
                  <a:gd name="connsiteX3" fmla="*/ 2759978 w 2759978"/>
                  <a:gd name="connsiteY3" fmla="*/ 1660653 h 1952538"/>
                  <a:gd name="connsiteX4" fmla="*/ 2468093 w 2759978"/>
                  <a:gd name="connsiteY4" fmla="*/ 1952538 h 1952538"/>
                  <a:gd name="connsiteX5" fmla="*/ 291885 w 2759978"/>
                  <a:gd name="connsiteY5" fmla="*/ 1952538 h 1952538"/>
                  <a:gd name="connsiteX6" fmla="*/ 0 w 2759978"/>
                  <a:gd name="connsiteY6" fmla="*/ 1660653 h 1952538"/>
                  <a:gd name="connsiteX7" fmla="*/ 0 w 2759978"/>
                  <a:gd name="connsiteY7" fmla="*/ 954889 h 1952538"/>
                  <a:gd name="connsiteX8" fmla="*/ 954889 w 2759978"/>
                  <a:gd name="connsiteY8" fmla="*/ 0 h 195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59978" h="1952538">
                    <a:moveTo>
                      <a:pt x="954889" y="0"/>
                    </a:moveTo>
                    <a:lnTo>
                      <a:pt x="2468093" y="0"/>
                    </a:lnTo>
                    <a:cubicBezTo>
                      <a:pt x="2629297" y="0"/>
                      <a:pt x="2759978" y="130681"/>
                      <a:pt x="2759978" y="291885"/>
                    </a:cubicBezTo>
                    <a:lnTo>
                      <a:pt x="2759978" y="1660653"/>
                    </a:lnTo>
                    <a:cubicBezTo>
                      <a:pt x="2759978" y="1821857"/>
                      <a:pt x="2629297" y="1952538"/>
                      <a:pt x="2468093" y="1952538"/>
                    </a:cubicBezTo>
                    <a:lnTo>
                      <a:pt x="291885" y="1952538"/>
                    </a:lnTo>
                    <a:cubicBezTo>
                      <a:pt x="130681" y="1952538"/>
                      <a:pt x="0" y="1821857"/>
                      <a:pt x="0" y="1660653"/>
                    </a:cubicBezTo>
                    <a:lnTo>
                      <a:pt x="0" y="954889"/>
                    </a:lnTo>
                    <a:lnTo>
                      <a:pt x="95488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C5C6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DAAA42D4-367E-4E51-805D-52F19C4BBE9C}"/>
                  </a:ext>
                </a:extLst>
              </p:cNvPr>
              <p:cNvSpPr/>
              <p:nvPr/>
            </p:nvSpPr>
            <p:spPr>
              <a:xfrm>
                <a:off x="512545" y="1484891"/>
                <a:ext cx="591454" cy="591454"/>
              </a:xfrm>
              <a:custGeom>
                <a:avLst/>
                <a:gdLst>
                  <a:gd name="connsiteX0" fmla="*/ 291885 w 954889"/>
                  <a:gd name="connsiteY0" fmla="*/ 0 h 954889"/>
                  <a:gd name="connsiteX1" fmla="*/ 954889 w 954889"/>
                  <a:gd name="connsiteY1" fmla="*/ 0 h 954889"/>
                  <a:gd name="connsiteX2" fmla="*/ 0 w 954889"/>
                  <a:gd name="connsiteY2" fmla="*/ 954889 h 954889"/>
                  <a:gd name="connsiteX3" fmla="*/ 0 w 954889"/>
                  <a:gd name="connsiteY3" fmla="*/ 291885 h 954889"/>
                  <a:gd name="connsiteX4" fmla="*/ 291885 w 954889"/>
                  <a:gd name="connsiteY4" fmla="*/ 0 h 954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4889" h="954889">
                    <a:moveTo>
                      <a:pt x="291885" y="0"/>
                    </a:moveTo>
                    <a:lnTo>
                      <a:pt x="954889" y="0"/>
                    </a:lnTo>
                    <a:lnTo>
                      <a:pt x="0" y="954889"/>
                    </a:lnTo>
                    <a:lnTo>
                      <a:pt x="0" y="291885"/>
                    </a:lnTo>
                    <a:cubicBezTo>
                      <a:pt x="0" y="130681"/>
                      <a:pt x="130681" y="0"/>
                      <a:pt x="291885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600921C-EECB-441D-830D-8C6DAB7E2096}"/>
                  </a:ext>
                </a:extLst>
              </p:cNvPr>
              <p:cNvSpPr txBox="1"/>
              <p:nvPr/>
            </p:nvSpPr>
            <p:spPr>
              <a:xfrm>
                <a:off x="483230" y="1451958"/>
                <a:ext cx="5506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+3</a:t>
                </a:r>
                <a:endParaRPr lang="ko-KR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18D2C21-3C42-4A0A-B48B-C1B7F7C34F07}"/>
                  </a:ext>
                </a:extLst>
              </p:cNvPr>
              <p:cNvSpPr txBox="1"/>
              <p:nvPr/>
            </p:nvSpPr>
            <p:spPr>
              <a:xfrm>
                <a:off x="738790" y="1843735"/>
                <a:ext cx="1252272" cy="466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000">
                    <a:latin typeface="KoPub돋움체 Light" panose="02020603020101020101" pitchFamily="18" charset="-127"/>
                    <a:ea typeface="KoPub돋움체 Light" panose="02020603020101020101" pitchFamily="18" charset="-127"/>
                  </a:defRPr>
                </a:lvl1pPr>
              </a:lstStyle>
              <a:p>
                <a:pPr algn="ctr">
                  <a:lnSpc>
                    <a:spcPct val="150000"/>
                  </a:lnSpc>
                </a:pPr>
                <a:r>
                  <a:rPr lang="ko-KR" altLang="en-US" sz="1800" dirty="0"/>
                  <a:t>상품명</a:t>
                </a:r>
                <a:endParaRPr lang="en-US" altLang="ko-KR" sz="1800" dirty="0"/>
              </a:p>
            </p:txBody>
          </p: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8CBD04B9-B085-4BD1-B041-AAF1B46B1A91}"/>
                </a:ext>
              </a:extLst>
            </p:cNvPr>
            <p:cNvGrpSpPr/>
            <p:nvPr/>
          </p:nvGrpSpPr>
          <p:grpSpPr>
            <a:xfrm>
              <a:off x="2176338" y="1451958"/>
              <a:ext cx="1738640" cy="5200228"/>
              <a:chOff x="2243450" y="1451958"/>
              <a:chExt cx="1738640" cy="5200228"/>
            </a:xfrm>
          </p:grpSpPr>
          <p:sp>
            <p:nvSpPr>
              <p:cNvPr id="97" name="자유형: 도형 96">
                <a:extLst>
                  <a:ext uri="{FF2B5EF4-FFF2-40B4-BE49-F238E27FC236}">
                    <a16:creationId xmlns:a16="http://schemas.microsoft.com/office/drawing/2014/main" id="{BE801BB9-D0A7-474C-AEE8-BB7C185E24B2}"/>
                  </a:ext>
                </a:extLst>
              </p:cNvPr>
              <p:cNvSpPr/>
              <p:nvPr/>
            </p:nvSpPr>
            <p:spPr>
              <a:xfrm>
                <a:off x="2297910" y="5460718"/>
                <a:ext cx="1684180" cy="1191468"/>
              </a:xfrm>
              <a:custGeom>
                <a:avLst/>
                <a:gdLst>
                  <a:gd name="connsiteX0" fmla="*/ 954889 w 2759978"/>
                  <a:gd name="connsiteY0" fmla="*/ 0 h 1952538"/>
                  <a:gd name="connsiteX1" fmla="*/ 2468093 w 2759978"/>
                  <a:gd name="connsiteY1" fmla="*/ 0 h 1952538"/>
                  <a:gd name="connsiteX2" fmla="*/ 2759978 w 2759978"/>
                  <a:gd name="connsiteY2" fmla="*/ 291885 h 1952538"/>
                  <a:gd name="connsiteX3" fmla="*/ 2759978 w 2759978"/>
                  <a:gd name="connsiteY3" fmla="*/ 1660653 h 1952538"/>
                  <a:gd name="connsiteX4" fmla="*/ 2468093 w 2759978"/>
                  <a:gd name="connsiteY4" fmla="*/ 1952538 h 1952538"/>
                  <a:gd name="connsiteX5" fmla="*/ 291885 w 2759978"/>
                  <a:gd name="connsiteY5" fmla="*/ 1952538 h 1952538"/>
                  <a:gd name="connsiteX6" fmla="*/ 0 w 2759978"/>
                  <a:gd name="connsiteY6" fmla="*/ 1660653 h 1952538"/>
                  <a:gd name="connsiteX7" fmla="*/ 0 w 2759978"/>
                  <a:gd name="connsiteY7" fmla="*/ 954889 h 1952538"/>
                  <a:gd name="connsiteX8" fmla="*/ 954889 w 2759978"/>
                  <a:gd name="connsiteY8" fmla="*/ 0 h 195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59978" h="1952538">
                    <a:moveTo>
                      <a:pt x="954889" y="0"/>
                    </a:moveTo>
                    <a:lnTo>
                      <a:pt x="2468093" y="0"/>
                    </a:lnTo>
                    <a:cubicBezTo>
                      <a:pt x="2629297" y="0"/>
                      <a:pt x="2759978" y="130681"/>
                      <a:pt x="2759978" y="291885"/>
                    </a:cubicBezTo>
                    <a:lnTo>
                      <a:pt x="2759978" y="1660653"/>
                    </a:lnTo>
                    <a:cubicBezTo>
                      <a:pt x="2759978" y="1821857"/>
                      <a:pt x="2629297" y="1952538"/>
                      <a:pt x="2468093" y="1952538"/>
                    </a:cubicBezTo>
                    <a:lnTo>
                      <a:pt x="291885" y="1952538"/>
                    </a:lnTo>
                    <a:cubicBezTo>
                      <a:pt x="130681" y="1952538"/>
                      <a:pt x="0" y="1821857"/>
                      <a:pt x="0" y="1660653"/>
                    </a:cubicBezTo>
                    <a:lnTo>
                      <a:pt x="0" y="954889"/>
                    </a:lnTo>
                    <a:lnTo>
                      <a:pt x="95488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C5C6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8" name="자유형: 도형 97">
                <a:extLst>
                  <a:ext uri="{FF2B5EF4-FFF2-40B4-BE49-F238E27FC236}">
                    <a16:creationId xmlns:a16="http://schemas.microsoft.com/office/drawing/2014/main" id="{C77B62BF-B397-4EB7-B975-E561DF2309C8}"/>
                  </a:ext>
                </a:extLst>
              </p:cNvPr>
              <p:cNvSpPr/>
              <p:nvPr/>
            </p:nvSpPr>
            <p:spPr>
              <a:xfrm>
                <a:off x="2272765" y="5452487"/>
                <a:ext cx="591454" cy="591454"/>
              </a:xfrm>
              <a:custGeom>
                <a:avLst/>
                <a:gdLst>
                  <a:gd name="connsiteX0" fmla="*/ 291885 w 954889"/>
                  <a:gd name="connsiteY0" fmla="*/ 0 h 954889"/>
                  <a:gd name="connsiteX1" fmla="*/ 954889 w 954889"/>
                  <a:gd name="connsiteY1" fmla="*/ 0 h 954889"/>
                  <a:gd name="connsiteX2" fmla="*/ 0 w 954889"/>
                  <a:gd name="connsiteY2" fmla="*/ 954889 h 954889"/>
                  <a:gd name="connsiteX3" fmla="*/ 0 w 954889"/>
                  <a:gd name="connsiteY3" fmla="*/ 291885 h 954889"/>
                  <a:gd name="connsiteX4" fmla="*/ 291885 w 954889"/>
                  <a:gd name="connsiteY4" fmla="*/ 0 h 954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4889" h="954889">
                    <a:moveTo>
                      <a:pt x="291885" y="0"/>
                    </a:moveTo>
                    <a:lnTo>
                      <a:pt x="954889" y="0"/>
                    </a:lnTo>
                    <a:lnTo>
                      <a:pt x="0" y="954889"/>
                    </a:lnTo>
                    <a:lnTo>
                      <a:pt x="0" y="291885"/>
                    </a:lnTo>
                    <a:cubicBezTo>
                      <a:pt x="0" y="130681"/>
                      <a:pt x="130681" y="0"/>
                      <a:pt x="291885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7FA493C6-F725-4D72-A617-786FF357ABC8}"/>
                  </a:ext>
                </a:extLst>
              </p:cNvPr>
              <p:cNvSpPr txBox="1"/>
              <p:nvPr/>
            </p:nvSpPr>
            <p:spPr>
              <a:xfrm>
                <a:off x="2243450" y="5419554"/>
                <a:ext cx="5506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+2</a:t>
                </a:r>
                <a:endParaRPr lang="ko-KR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07A8D1BA-E01C-4777-809B-629D0B492011}"/>
                  </a:ext>
                </a:extLst>
              </p:cNvPr>
              <p:cNvSpPr txBox="1"/>
              <p:nvPr/>
            </p:nvSpPr>
            <p:spPr>
              <a:xfrm>
                <a:off x="2499010" y="5803711"/>
                <a:ext cx="1252272" cy="466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000">
                    <a:latin typeface="KoPub돋움체 Light" panose="02020603020101020101" pitchFamily="18" charset="-127"/>
                    <a:ea typeface="KoPub돋움체 Light" panose="02020603020101020101" pitchFamily="18" charset="-127"/>
                  </a:defRPr>
                </a:lvl1pPr>
              </a:lstStyle>
              <a:p>
                <a:pPr algn="ctr">
                  <a:lnSpc>
                    <a:spcPct val="150000"/>
                  </a:lnSpc>
                </a:pPr>
                <a:r>
                  <a:rPr lang="ko-KR" altLang="en-US" sz="1800"/>
                  <a:t>가격비교</a:t>
                </a:r>
                <a:endParaRPr lang="en-US" altLang="ko-KR" sz="1800" dirty="0"/>
              </a:p>
            </p:txBody>
          </p:sp>
          <p:sp>
            <p:nvSpPr>
              <p:cNvPr id="105" name="자유형: 도형 104">
                <a:extLst>
                  <a:ext uri="{FF2B5EF4-FFF2-40B4-BE49-F238E27FC236}">
                    <a16:creationId xmlns:a16="http://schemas.microsoft.com/office/drawing/2014/main" id="{F5D081FE-9952-4E67-A1B7-D11115B0A6D9}"/>
                  </a:ext>
                </a:extLst>
              </p:cNvPr>
              <p:cNvSpPr/>
              <p:nvPr/>
            </p:nvSpPr>
            <p:spPr>
              <a:xfrm>
                <a:off x="2297910" y="2815654"/>
                <a:ext cx="1684180" cy="1191468"/>
              </a:xfrm>
              <a:custGeom>
                <a:avLst/>
                <a:gdLst>
                  <a:gd name="connsiteX0" fmla="*/ 954889 w 2759978"/>
                  <a:gd name="connsiteY0" fmla="*/ 0 h 1952538"/>
                  <a:gd name="connsiteX1" fmla="*/ 2468093 w 2759978"/>
                  <a:gd name="connsiteY1" fmla="*/ 0 h 1952538"/>
                  <a:gd name="connsiteX2" fmla="*/ 2759978 w 2759978"/>
                  <a:gd name="connsiteY2" fmla="*/ 291885 h 1952538"/>
                  <a:gd name="connsiteX3" fmla="*/ 2759978 w 2759978"/>
                  <a:gd name="connsiteY3" fmla="*/ 1660653 h 1952538"/>
                  <a:gd name="connsiteX4" fmla="*/ 2468093 w 2759978"/>
                  <a:gd name="connsiteY4" fmla="*/ 1952538 h 1952538"/>
                  <a:gd name="connsiteX5" fmla="*/ 291885 w 2759978"/>
                  <a:gd name="connsiteY5" fmla="*/ 1952538 h 1952538"/>
                  <a:gd name="connsiteX6" fmla="*/ 0 w 2759978"/>
                  <a:gd name="connsiteY6" fmla="*/ 1660653 h 1952538"/>
                  <a:gd name="connsiteX7" fmla="*/ 0 w 2759978"/>
                  <a:gd name="connsiteY7" fmla="*/ 954889 h 1952538"/>
                  <a:gd name="connsiteX8" fmla="*/ 954889 w 2759978"/>
                  <a:gd name="connsiteY8" fmla="*/ 0 h 195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59978" h="1952538">
                    <a:moveTo>
                      <a:pt x="954889" y="0"/>
                    </a:moveTo>
                    <a:lnTo>
                      <a:pt x="2468093" y="0"/>
                    </a:lnTo>
                    <a:cubicBezTo>
                      <a:pt x="2629297" y="0"/>
                      <a:pt x="2759978" y="130681"/>
                      <a:pt x="2759978" y="291885"/>
                    </a:cubicBezTo>
                    <a:lnTo>
                      <a:pt x="2759978" y="1660653"/>
                    </a:lnTo>
                    <a:cubicBezTo>
                      <a:pt x="2759978" y="1821857"/>
                      <a:pt x="2629297" y="1952538"/>
                      <a:pt x="2468093" y="1952538"/>
                    </a:cubicBezTo>
                    <a:lnTo>
                      <a:pt x="291885" y="1952538"/>
                    </a:lnTo>
                    <a:cubicBezTo>
                      <a:pt x="130681" y="1952538"/>
                      <a:pt x="0" y="1821857"/>
                      <a:pt x="0" y="1660653"/>
                    </a:cubicBezTo>
                    <a:lnTo>
                      <a:pt x="0" y="954889"/>
                    </a:lnTo>
                    <a:lnTo>
                      <a:pt x="95488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C5C6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6" name="자유형: 도형 105">
                <a:extLst>
                  <a:ext uri="{FF2B5EF4-FFF2-40B4-BE49-F238E27FC236}">
                    <a16:creationId xmlns:a16="http://schemas.microsoft.com/office/drawing/2014/main" id="{3F672E63-0D17-49C9-A675-6145ACF22F44}"/>
                  </a:ext>
                </a:extLst>
              </p:cNvPr>
              <p:cNvSpPr/>
              <p:nvPr/>
            </p:nvSpPr>
            <p:spPr>
              <a:xfrm>
                <a:off x="2272765" y="2807423"/>
                <a:ext cx="591454" cy="591454"/>
              </a:xfrm>
              <a:custGeom>
                <a:avLst/>
                <a:gdLst>
                  <a:gd name="connsiteX0" fmla="*/ 291885 w 954889"/>
                  <a:gd name="connsiteY0" fmla="*/ 0 h 954889"/>
                  <a:gd name="connsiteX1" fmla="*/ 954889 w 954889"/>
                  <a:gd name="connsiteY1" fmla="*/ 0 h 954889"/>
                  <a:gd name="connsiteX2" fmla="*/ 0 w 954889"/>
                  <a:gd name="connsiteY2" fmla="*/ 954889 h 954889"/>
                  <a:gd name="connsiteX3" fmla="*/ 0 w 954889"/>
                  <a:gd name="connsiteY3" fmla="*/ 291885 h 954889"/>
                  <a:gd name="connsiteX4" fmla="*/ 291885 w 954889"/>
                  <a:gd name="connsiteY4" fmla="*/ 0 h 954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4889" h="954889">
                    <a:moveTo>
                      <a:pt x="291885" y="0"/>
                    </a:moveTo>
                    <a:lnTo>
                      <a:pt x="954889" y="0"/>
                    </a:lnTo>
                    <a:lnTo>
                      <a:pt x="0" y="954889"/>
                    </a:lnTo>
                    <a:lnTo>
                      <a:pt x="0" y="291885"/>
                    </a:lnTo>
                    <a:cubicBezTo>
                      <a:pt x="0" y="130681"/>
                      <a:pt x="130681" y="0"/>
                      <a:pt x="291885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78E6B9A1-CDD5-40DC-90DD-3760D944AF2D}"/>
                  </a:ext>
                </a:extLst>
              </p:cNvPr>
              <p:cNvSpPr txBox="1"/>
              <p:nvPr/>
            </p:nvSpPr>
            <p:spPr>
              <a:xfrm>
                <a:off x="2243450" y="2774490"/>
                <a:ext cx="5506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+3</a:t>
                </a:r>
                <a:endParaRPr lang="ko-KR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122EA6DF-01C9-450A-AA23-E0EE068FBAA2}"/>
                  </a:ext>
                </a:extLst>
              </p:cNvPr>
              <p:cNvSpPr txBox="1"/>
              <p:nvPr/>
            </p:nvSpPr>
            <p:spPr>
              <a:xfrm>
                <a:off x="2499010" y="3090067"/>
                <a:ext cx="12522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000">
                    <a:latin typeface="KoPub돋움체 Light" panose="02020603020101020101" pitchFamily="18" charset="-127"/>
                    <a:ea typeface="KoPub돋움체 Light" panose="02020603020101020101" pitchFamily="18" charset="-127"/>
                  </a:defRPr>
                </a:lvl1pPr>
              </a:lstStyle>
              <a:p>
                <a:pPr algn="ctr"/>
                <a:r>
                  <a:rPr lang="ko-KR" altLang="en-US" sz="1800" dirty="0"/>
                  <a:t>브랜드</a:t>
                </a:r>
                <a:endParaRPr lang="en-US" altLang="ko-KR" sz="1800" dirty="0"/>
              </a:p>
              <a:p>
                <a:pPr algn="ctr"/>
                <a:r>
                  <a:rPr lang="ko-KR" altLang="en-US" sz="1800" dirty="0"/>
                  <a:t>제조사</a:t>
                </a:r>
                <a:endParaRPr lang="en-US" altLang="ko-KR" sz="1800" dirty="0"/>
              </a:p>
            </p:txBody>
          </p:sp>
          <p:sp>
            <p:nvSpPr>
              <p:cNvPr id="101" name="자유형: 도형 100">
                <a:extLst>
                  <a:ext uri="{FF2B5EF4-FFF2-40B4-BE49-F238E27FC236}">
                    <a16:creationId xmlns:a16="http://schemas.microsoft.com/office/drawing/2014/main" id="{58BC479E-041D-4E61-BBC1-DDFD26CBA1FA}"/>
                  </a:ext>
                </a:extLst>
              </p:cNvPr>
              <p:cNvSpPr/>
              <p:nvPr/>
            </p:nvSpPr>
            <p:spPr>
              <a:xfrm>
                <a:off x="2297910" y="4138186"/>
                <a:ext cx="1684180" cy="1191468"/>
              </a:xfrm>
              <a:custGeom>
                <a:avLst/>
                <a:gdLst>
                  <a:gd name="connsiteX0" fmla="*/ 954889 w 2759978"/>
                  <a:gd name="connsiteY0" fmla="*/ 0 h 1952538"/>
                  <a:gd name="connsiteX1" fmla="*/ 2468093 w 2759978"/>
                  <a:gd name="connsiteY1" fmla="*/ 0 h 1952538"/>
                  <a:gd name="connsiteX2" fmla="*/ 2759978 w 2759978"/>
                  <a:gd name="connsiteY2" fmla="*/ 291885 h 1952538"/>
                  <a:gd name="connsiteX3" fmla="*/ 2759978 w 2759978"/>
                  <a:gd name="connsiteY3" fmla="*/ 1660653 h 1952538"/>
                  <a:gd name="connsiteX4" fmla="*/ 2468093 w 2759978"/>
                  <a:gd name="connsiteY4" fmla="*/ 1952538 h 1952538"/>
                  <a:gd name="connsiteX5" fmla="*/ 291885 w 2759978"/>
                  <a:gd name="connsiteY5" fmla="*/ 1952538 h 1952538"/>
                  <a:gd name="connsiteX6" fmla="*/ 0 w 2759978"/>
                  <a:gd name="connsiteY6" fmla="*/ 1660653 h 1952538"/>
                  <a:gd name="connsiteX7" fmla="*/ 0 w 2759978"/>
                  <a:gd name="connsiteY7" fmla="*/ 954889 h 1952538"/>
                  <a:gd name="connsiteX8" fmla="*/ 954889 w 2759978"/>
                  <a:gd name="connsiteY8" fmla="*/ 0 h 195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59978" h="1952538">
                    <a:moveTo>
                      <a:pt x="954889" y="0"/>
                    </a:moveTo>
                    <a:lnTo>
                      <a:pt x="2468093" y="0"/>
                    </a:lnTo>
                    <a:cubicBezTo>
                      <a:pt x="2629297" y="0"/>
                      <a:pt x="2759978" y="130681"/>
                      <a:pt x="2759978" y="291885"/>
                    </a:cubicBezTo>
                    <a:lnTo>
                      <a:pt x="2759978" y="1660653"/>
                    </a:lnTo>
                    <a:cubicBezTo>
                      <a:pt x="2759978" y="1821857"/>
                      <a:pt x="2629297" y="1952538"/>
                      <a:pt x="2468093" y="1952538"/>
                    </a:cubicBezTo>
                    <a:lnTo>
                      <a:pt x="291885" y="1952538"/>
                    </a:lnTo>
                    <a:cubicBezTo>
                      <a:pt x="130681" y="1952538"/>
                      <a:pt x="0" y="1821857"/>
                      <a:pt x="0" y="1660653"/>
                    </a:cubicBezTo>
                    <a:lnTo>
                      <a:pt x="0" y="954889"/>
                    </a:lnTo>
                    <a:lnTo>
                      <a:pt x="95488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C5C6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2" name="자유형: 도형 101">
                <a:extLst>
                  <a:ext uri="{FF2B5EF4-FFF2-40B4-BE49-F238E27FC236}">
                    <a16:creationId xmlns:a16="http://schemas.microsoft.com/office/drawing/2014/main" id="{9D38E959-B6C9-4780-B262-A39CEB97A1D7}"/>
                  </a:ext>
                </a:extLst>
              </p:cNvPr>
              <p:cNvSpPr/>
              <p:nvPr/>
            </p:nvSpPr>
            <p:spPr>
              <a:xfrm>
                <a:off x="2272765" y="4129955"/>
                <a:ext cx="591454" cy="591454"/>
              </a:xfrm>
              <a:custGeom>
                <a:avLst/>
                <a:gdLst>
                  <a:gd name="connsiteX0" fmla="*/ 291885 w 954889"/>
                  <a:gd name="connsiteY0" fmla="*/ 0 h 954889"/>
                  <a:gd name="connsiteX1" fmla="*/ 954889 w 954889"/>
                  <a:gd name="connsiteY1" fmla="*/ 0 h 954889"/>
                  <a:gd name="connsiteX2" fmla="*/ 0 w 954889"/>
                  <a:gd name="connsiteY2" fmla="*/ 954889 h 954889"/>
                  <a:gd name="connsiteX3" fmla="*/ 0 w 954889"/>
                  <a:gd name="connsiteY3" fmla="*/ 291885 h 954889"/>
                  <a:gd name="connsiteX4" fmla="*/ 291885 w 954889"/>
                  <a:gd name="connsiteY4" fmla="*/ 0 h 954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4889" h="954889">
                    <a:moveTo>
                      <a:pt x="291885" y="0"/>
                    </a:moveTo>
                    <a:lnTo>
                      <a:pt x="954889" y="0"/>
                    </a:lnTo>
                    <a:lnTo>
                      <a:pt x="0" y="954889"/>
                    </a:lnTo>
                    <a:lnTo>
                      <a:pt x="0" y="291885"/>
                    </a:lnTo>
                    <a:cubicBezTo>
                      <a:pt x="0" y="130681"/>
                      <a:pt x="130681" y="0"/>
                      <a:pt x="291885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7564676B-D55D-46DB-8FB6-651BCDFF8CEF}"/>
                  </a:ext>
                </a:extLst>
              </p:cNvPr>
              <p:cNvSpPr txBox="1"/>
              <p:nvPr/>
            </p:nvSpPr>
            <p:spPr>
              <a:xfrm>
                <a:off x="2243450" y="4097022"/>
                <a:ext cx="5506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+2</a:t>
                </a:r>
                <a:endParaRPr lang="ko-KR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BD8618BF-ECFE-4BBA-9F75-6799E209AC37}"/>
                  </a:ext>
                </a:extLst>
              </p:cNvPr>
              <p:cNvSpPr txBox="1"/>
              <p:nvPr/>
            </p:nvSpPr>
            <p:spPr>
              <a:xfrm>
                <a:off x="2499010" y="4443079"/>
                <a:ext cx="1252272" cy="466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000">
                    <a:latin typeface="KoPub돋움체 Light" panose="02020603020101020101" pitchFamily="18" charset="-127"/>
                    <a:ea typeface="KoPub돋움체 Light" panose="02020603020101020101" pitchFamily="18" charset="-127"/>
                  </a:defRPr>
                </a:lvl1pPr>
              </a:lstStyle>
              <a:p>
                <a:pPr algn="ctr">
                  <a:lnSpc>
                    <a:spcPct val="150000"/>
                  </a:lnSpc>
                </a:pPr>
                <a:r>
                  <a:rPr lang="ko-KR" altLang="en-US" sz="1800" dirty="0"/>
                  <a:t>속성</a:t>
                </a:r>
                <a:endParaRPr lang="en-US" altLang="ko-KR" sz="1800" dirty="0"/>
              </a:p>
            </p:txBody>
          </p:sp>
          <p:sp>
            <p:nvSpPr>
              <p:cNvPr id="109" name="자유형: 도형 108">
                <a:extLst>
                  <a:ext uri="{FF2B5EF4-FFF2-40B4-BE49-F238E27FC236}">
                    <a16:creationId xmlns:a16="http://schemas.microsoft.com/office/drawing/2014/main" id="{187404A9-6424-492D-B6B3-8D17939B1FF3}"/>
                  </a:ext>
                </a:extLst>
              </p:cNvPr>
              <p:cNvSpPr/>
              <p:nvPr/>
            </p:nvSpPr>
            <p:spPr>
              <a:xfrm>
                <a:off x="2297910" y="1493122"/>
                <a:ext cx="1684180" cy="1191468"/>
              </a:xfrm>
              <a:custGeom>
                <a:avLst/>
                <a:gdLst>
                  <a:gd name="connsiteX0" fmla="*/ 954889 w 2759978"/>
                  <a:gd name="connsiteY0" fmla="*/ 0 h 1952538"/>
                  <a:gd name="connsiteX1" fmla="*/ 2468093 w 2759978"/>
                  <a:gd name="connsiteY1" fmla="*/ 0 h 1952538"/>
                  <a:gd name="connsiteX2" fmla="*/ 2759978 w 2759978"/>
                  <a:gd name="connsiteY2" fmla="*/ 291885 h 1952538"/>
                  <a:gd name="connsiteX3" fmla="*/ 2759978 w 2759978"/>
                  <a:gd name="connsiteY3" fmla="*/ 1660653 h 1952538"/>
                  <a:gd name="connsiteX4" fmla="*/ 2468093 w 2759978"/>
                  <a:gd name="connsiteY4" fmla="*/ 1952538 h 1952538"/>
                  <a:gd name="connsiteX5" fmla="*/ 291885 w 2759978"/>
                  <a:gd name="connsiteY5" fmla="*/ 1952538 h 1952538"/>
                  <a:gd name="connsiteX6" fmla="*/ 0 w 2759978"/>
                  <a:gd name="connsiteY6" fmla="*/ 1660653 h 1952538"/>
                  <a:gd name="connsiteX7" fmla="*/ 0 w 2759978"/>
                  <a:gd name="connsiteY7" fmla="*/ 954889 h 1952538"/>
                  <a:gd name="connsiteX8" fmla="*/ 954889 w 2759978"/>
                  <a:gd name="connsiteY8" fmla="*/ 0 h 195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59978" h="1952538">
                    <a:moveTo>
                      <a:pt x="954889" y="0"/>
                    </a:moveTo>
                    <a:lnTo>
                      <a:pt x="2468093" y="0"/>
                    </a:lnTo>
                    <a:cubicBezTo>
                      <a:pt x="2629297" y="0"/>
                      <a:pt x="2759978" y="130681"/>
                      <a:pt x="2759978" y="291885"/>
                    </a:cubicBezTo>
                    <a:lnTo>
                      <a:pt x="2759978" y="1660653"/>
                    </a:lnTo>
                    <a:cubicBezTo>
                      <a:pt x="2759978" y="1821857"/>
                      <a:pt x="2629297" y="1952538"/>
                      <a:pt x="2468093" y="1952538"/>
                    </a:cubicBezTo>
                    <a:lnTo>
                      <a:pt x="291885" y="1952538"/>
                    </a:lnTo>
                    <a:cubicBezTo>
                      <a:pt x="130681" y="1952538"/>
                      <a:pt x="0" y="1821857"/>
                      <a:pt x="0" y="1660653"/>
                    </a:cubicBezTo>
                    <a:lnTo>
                      <a:pt x="0" y="954889"/>
                    </a:lnTo>
                    <a:lnTo>
                      <a:pt x="95488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C5C6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0" name="자유형: 도형 109">
                <a:extLst>
                  <a:ext uri="{FF2B5EF4-FFF2-40B4-BE49-F238E27FC236}">
                    <a16:creationId xmlns:a16="http://schemas.microsoft.com/office/drawing/2014/main" id="{8EB300C1-8250-476F-A200-B7803CD65440}"/>
                  </a:ext>
                </a:extLst>
              </p:cNvPr>
              <p:cNvSpPr/>
              <p:nvPr/>
            </p:nvSpPr>
            <p:spPr>
              <a:xfrm>
                <a:off x="2272765" y="1484891"/>
                <a:ext cx="591454" cy="591454"/>
              </a:xfrm>
              <a:custGeom>
                <a:avLst/>
                <a:gdLst>
                  <a:gd name="connsiteX0" fmla="*/ 291885 w 954889"/>
                  <a:gd name="connsiteY0" fmla="*/ 0 h 954889"/>
                  <a:gd name="connsiteX1" fmla="*/ 954889 w 954889"/>
                  <a:gd name="connsiteY1" fmla="*/ 0 h 954889"/>
                  <a:gd name="connsiteX2" fmla="*/ 0 w 954889"/>
                  <a:gd name="connsiteY2" fmla="*/ 954889 h 954889"/>
                  <a:gd name="connsiteX3" fmla="*/ 0 w 954889"/>
                  <a:gd name="connsiteY3" fmla="*/ 291885 h 954889"/>
                  <a:gd name="connsiteX4" fmla="*/ 291885 w 954889"/>
                  <a:gd name="connsiteY4" fmla="*/ 0 h 954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4889" h="954889">
                    <a:moveTo>
                      <a:pt x="291885" y="0"/>
                    </a:moveTo>
                    <a:lnTo>
                      <a:pt x="954889" y="0"/>
                    </a:lnTo>
                    <a:lnTo>
                      <a:pt x="0" y="954889"/>
                    </a:lnTo>
                    <a:lnTo>
                      <a:pt x="0" y="291885"/>
                    </a:lnTo>
                    <a:cubicBezTo>
                      <a:pt x="0" y="130681"/>
                      <a:pt x="130681" y="0"/>
                      <a:pt x="291885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65A827FC-F851-4552-8475-4FF252E5A9A0}"/>
                  </a:ext>
                </a:extLst>
              </p:cNvPr>
              <p:cNvSpPr txBox="1"/>
              <p:nvPr/>
            </p:nvSpPr>
            <p:spPr>
              <a:xfrm>
                <a:off x="2243450" y="1451958"/>
                <a:ext cx="5506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+3</a:t>
                </a:r>
                <a:endParaRPr lang="ko-KR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73EC47EF-4D12-4617-A432-7B870A566096}"/>
                  </a:ext>
                </a:extLst>
              </p:cNvPr>
              <p:cNvSpPr txBox="1"/>
              <p:nvPr/>
            </p:nvSpPr>
            <p:spPr>
              <a:xfrm>
                <a:off x="2499010" y="1820875"/>
                <a:ext cx="1252272" cy="466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000">
                    <a:latin typeface="KoPub돋움체 Light" panose="02020603020101020101" pitchFamily="18" charset="-127"/>
                    <a:ea typeface="KoPub돋움체 Light" panose="02020603020101020101" pitchFamily="18" charset="-127"/>
                  </a:defRPr>
                </a:lvl1pPr>
              </a:lstStyle>
              <a:p>
                <a:pPr algn="ctr">
                  <a:lnSpc>
                    <a:spcPct val="150000"/>
                  </a:lnSpc>
                </a:pPr>
                <a:r>
                  <a:rPr lang="ko-KR" altLang="en-US" sz="1800" dirty="0"/>
                  <a:t>카테고리</a:t>
                </a:r>
                <a:endParaRPr lang="en-US" altLang="ko-KR" sz="1800" dirty="0"/>
              </a:p>
            </p:txBody>
          </p:sp>
        </p:grp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5D58F8D3-53AC-4D09-9049-8987938FE324}"/>
                </a:ext>
              </a:extLst>
            </p:cNvPr>
            <p:cNvGrpSpPr/>
            <p:nvPr/>
          </p:nvGrpSpPr>
          <p:grpSpPr>
            <a:xfrm>
              <a:off x="5848409" y="1459578"/>
              <a:ext cx="1738640" cy="5192608"/>
              <a:chOff x="5923910" y="1459578"/>
              <a:chExt cx="1738640" cy="5192608"/>
            </a:xfrm>
          </p:grpSpPr>
          <p:sp>
            <p:nvSpPr>
              <p:cNvPr id="160" name="자유형: 도형 159">
                <a:extLst>
                  <a:ext uri="{FF2B5EF4-FFF2-40B4-BE49-F238E27FC236}">
                    <a16:creationId xmlns:a16="http://schemas.microsoft.com/office/drawing/2014/main" id="{75B34D4B-1939-4119-8F4D-6ED0B1961C65}"/>
                  </a:ext>
                </a:extLst>
              </p:cNvPr>
              <p:cNvSpPr/>
              <p:nvPr/>
            </p:nvSpPr>
            <p:spPr>
              <a:xfrm>
                <a:off x="5978370" y="5460718"/>
                <a:ext cx="1684180" cy="1191468"/>
              </a:xfrm>
              <a:custGeom>
                <a:avLst/>
                <a:gdLst>
                  <a:gd name="connsiteX0" fmla="*/ 954889 w 2759978"/>
                  <a:gd name="connsiteY0" fmla="*/ 0 h 1952538"/>
                  <a:gd name="connsiteX1" fmla="*/ 2468093 w 2759978"/>
                  <a:gd name="connsiteY1" fmla="*/ 0 h 1952538"/>
                  <a:gd name="connsiteX2" fmla="*/ 2759978 w 2759978"/>
                  <a:gd name="connsiteY2" fmla="*/ 291885 h 1952538"/>
                  <a:gd name="connsiteX3" fmla="*/ 2759978 w 2759978"/>
                  <a:gd name="connsiteY3" fmla="*/ 1660653 h 1952538"/>
                  <a:gd name="connsiteX4" fmla="*/ 2468093 w 2759978"/>
                  <a:gd name="connsiteY4" fmla="*/ 1952538 h 1952538"/>
                  <a:gd name="connsiteX5" fmla="*/ 291885 w 2759978"/>
                  <a:gd name="connsiteY5" fmla="*/ 1952538 h 1952538"/>
                  <a:gd name="connsiteX6" fmla="*/ 0 w 2759978"/>
                  <a:gd name="connsiteY6" fmla="*/ 1660653 h 1952538"/>
                  <a:gd name="connsiteX7" fmla="*/ 0 w 2759978"/>
                  <a:gd name="connsiteY7" fmla="*/ 954889 h 1952538"/>
                  <a:gd name="connsiteX8" fmla="*/ 954889 w 2759978"/>
                  <a:gd name="connsiteY8" fmla="*/ 0 h 195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59978" h="1952538">
                    <a:moveTo>
                      <a:pt x="954889" y="0"/>
                    </a:moveTo>
                    <a:lnTo>
                      <a:pt x="2468093" y="0"/>
                    </a:lnTo>
                    <a:cubicBezTo>
                      <a:pt x="2629297" y="0"/>
                      <a:pt x="2759978" y="130681"/>
                      <a:pt x="2759978" y="291885"/>
                    </a:cubicBezTo>
                    <a:lnTo>
                      <a:pt x="2759978" y="1660653"/>
                    </a:lnTo>
                    <a:cubicBezTo>
                      <a:pt x="2759978" y="1821857"/>
                      <a:pt x="2629297" y="1952538"/>
                      <a:pt x="2468093" y="1952538"/>
                    </a:cubicBezTo>
                    <a:lnTo>
                      <a:pt x="291885" y="1952538"/>
                    </a:lnTo>
                    <a:cubicBezTo>
                      <a:pt x="130681" y="1952538"/>
                      <a:pt x="0" y="1821857"/>
                      <a:pt x="0" y="1660653"/>
                    </a:cubicBezTo>
                    <a:lnTo>
                      <a:pt x="0" y="954889"/>
                    </a:lnTo>
                    <a:lnTo>
                      <a:pt x="95488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C5C6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1" name="자유형: 도형 160">
                <a:extLst>
                  <a:ext uri="{FF2B5EF4-FFF2-40B4-BE49-F238E27FC236}">
                    <a16:creationId xmlns:a16="http://schemas.microsoft.com/office/drawing/2014/main" id="{C7020528-5AC8-4C88-878B-8760D545196A}"/>
                  </a:ext>
                </a:extLst>
              </p:cNvPr>
              <p:cNvSpPr/>
              <p:nvPr/>
            </p:nvSpPr>
            <p:spPr>
              <a:xfrm>
                <a:off x="5953225" y="5452487"/>
                <a:ext cx="591454" cy="591454"/>
              </a:xfrm>
              <a:custGeom>
                <a:avLst/>
                <a:gdLst>
                  <a:gd name="connsiteX0" fmla="*/ 291885 w 954889"/>
                  <a:gd name="connsiteY0" fmla="*/ 0 h 954889"/>
                  <a:gd name="connsiteX1" fmla="*/ 954889 w 954889"/>
                  <a:gd name="connsiteY1" fmla="*/ 0 h 954889"/>
                  <a:gd name="connsiteX2" fmla="*/ 0 w 954889"/>
                  <a:gd name="connsiteY2" fmla="*/ 954889 h 954889"/>
                  <a:gd name="connsiteX3" fmla="*/ 0 w 954889"/>
                  <a:gd name="connsiteY3" fmla="*/ 291885 h 954889"/>
                  <a:gd name="connsiteX4" fmla="*/ 291885 w 954889"/>
                  <a:gd name="connsiteY4" fmla="*/ 0 h 954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4889" h="954889">
                    <a:moveTo>
                      <a:pt x="291885" y="0"/>
                    </a:moveTo>
                    <a:lnTo>
                      <a:pt x="954889" y="0"/>
                    </a:lnTo>
                    <a:lnTo>
                      <a:pt x="0" y="954889"/>
                    </a:lnTo>
                    <a:lnTo>
                      <a:pt x="0" y="291885"/>
                    </a:lnTo>
                    <a:cubicBezTo>
                      <a:pt x="0" y="130681"/>
                      <a:pt x="130681" y="0"/>
                      <a:pt x="291885" y="0"/>
                    </a:cubicBezTo>
                    <a:close/>
                  </a:path>
                </a:pathLst>
              </a:custGeom>
              <a:solidFill>
                <a:srgbClr val="5BD2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66DC9230-387F-4305-A331-1F8B6FB3751E}"/>
                  </a:ext>
                </a:extLst>
              </p:cNvPr>
              <p:cNvSpPr txBox="1"/>
              <p:nvPr/>
            </p:nvSpPr>
            <p:spPr>
              <a:xfrm>
                <a:off x="5923910" y="5427174"/>
                <a:ext cx="5506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+1</a:t>
                </a:r>
                <a:endParaRPr lang="ko-KR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03F39CD1-9F0C-47E4-A0B9-E5135E2E510B}"/>
                  </a:ext>
                </a:extLst>
              </p:cNvPr>
              <p:cNvSpPr txBox="1"/>
              <p:nvPr/>
            </p:nvSpPr>
            <p:spPr>
              <a:xfrm>
                <a:off x="6209950" y="5735131"/>
                <a:ext cx="12522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000">
                    <a:latin typeface="KoPub돋움체 Light" panose="02020603020101020101" pitchFamily="18" charset="-127"/>
                    <a:ea typeface="KoPub돋움체 Light" panose="02020603020101020101" pitchFamily="18" charset="-127"/>
                  </a:defRPr>
                </a:lvl1pPr>
              </a:lstStyle>
              <a:p>
                <a:pPr algn="ctr"/>
                <a:r>
                  <a:rPr lang="ko-KR" altLang="en-US" sz="1800" dirty="0"/>
                  <a:t>상품정보</a:t>
                </a:r>
                <a:endParaRPr lang="en-US" altLang="ko-KR" sz="1800" dirty="0"/>
              </a:p>
              <a:p>
                <a:pPr algn="ctr"/>
                <a:r>
                  <a:rPr lang="ko-KR" altLang="en-US" sz="1800" dirty="0"/>
                  <a:t>구성</a:t>
                </a:r>
                <a:endParaRPr lang="en-US" altLang="ko-KR" sz="1800" dirty="0"/>
              </a:p>
            </p:txBody>
          </p:sp>
          <p:sp>
            <p:nvSpPr>
              <p:cNvPr id="168" name="자유형: 도형 167">
                <a:extLst>
                  <a:ext uri="{FF2B5EF4-FFF2-40B4-BE49-F238E27FC236}">
                    <a16:creationId xmlns:a16="http://schemas.microsoft.com/office/drawing/2014/main" id="{DB2B5A20-8059-48CF-BC06-73D289EBADE7}"/>
                  </a:ext>
                </a:extLst>
              </p:cNvPr>
              <p:cNvSpPr/>
              <p:nvPr/>
            </p:nvSpPr>
            <p:spPr>
              <a:xfrm>
                <a:off x="5978370" y="2815654"/>
                <a:ext cx="1684180" cy="1191468"/>
              </a:xfrm>
              <a:custGeom>
                <a:avLst/>
                <a:gdLst>
                  <a:gd name="connsiteX0" fmla="*/ 954889 w 2759978"/>
                  <a:gd name="connsiteY0" fmla="*/ 0 h 1952538"/>
                  <a:gd name="connsiteX1" fmla="*/ 2468093 w 2759978"/>
                  <a:gd name="connsiteY1" fmla="*/ 0 h 1952538"/>
                  <a:gd name="connsiteX2" fmla="*/ 2759978 w 2759978"/>
                  <a:gd name="connsiteY2" fmla="*/ 291885 h 1952538"/>
                  <a:gd name="connsiteX3" fmla="*/ 2759978 w 2759978"/>
                  <a:gd name="connsiteY3" fmla="*/ 1660653 h 1952538"/>
                  <a:gd name="connsiteX4" fmla="*/ 2468093 w 2759978"/>
                  <a:gd name="connsiteY4" fmla="*/ 1952538 h 1952538"/>
                  <a:gd name="connsiteX5" fmla="*/ 291885 w 2759978"/>
                  <a:gd name="connsiteY5" fmla="*/ 1952538 h 1952538"/>
                  <a:gd name="connsiteX6" fmla="*/ 0 w 2759978"/>
                  <a:gd name="connsiteY6" fmla="*/ 1660653 h 1952538"/>
                  <a:gd name="connsiteX7" fmla="*/ 0 w 2759978"/>
                  <a:gd name="connsiteY7" fmla="*/ 954889 h 1952538"/>
                  <a:gd name="connsiteX8" fmla="*/ 954889 w 2759978"/>
                  <a:gd name="connsiteY8" fmla="*/ 0 h 195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59978" h="1952538">
                    <a:moveTo>
                      <a:pt x="954889" y="0"/>
                    </a:moveTo>
                    <a:lnTo>
                      <a:pt x="2468093" y="0"/>
                    </a:lnTo>
                    <a:cubicBezTo>
                      <a:pt x="2629297" y="0"/>
                      <a:pt x="2759978" y="130681"/>
                      <a:pt x="2759978" y="291885"/>
                    </a:cubicBezTo>
                    <a:lnTo>
                      <a:pt x="2759978" y="1660653"/>
                    </a:lnTo>
                    <a:cubicBezTo>
                      <a:pt x="2759978" y="1821857"/>
                      <a:pt x="2629297" y="1952538"/>
                      <a:pt x="2468093" y="1952538"/>
                    </a:cubicBezTo>
                    <a:lnTo>
                      <a:pt x="291885" y="1952538"/>
                    </a:lnTo>
                    <a:cubicBezTo>
                      <a:pt x="130681" y="1952538"/>
                      <a:pt x="0" y="1821857"/>
                      <a:pt x="0" y="1660653"/>
                    </a:cubicBezTo>
                    <a:lnTo>
                      <a:pt x="0" y="954889"/>
                    </a:lnTo>
                    <a:lnTo>
                      <a:pt x="95488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C5C6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9" name="자유형: 도형 168">
                <a:extLst>
                  <a:ext uri="{FF2B5EF4-FFF2-40B4-BE49-F238E27FC236}">
                    <a16:creationId xmlns:a16="http://schemas.microsoft.com/office/drawing/2014/main" id="{A0220A84-50FC-4074-9357-E37A1821D20D}"/>
                  </a:ext>
                </a:extLst>
              </p:cNvPr>
              <p:cNvSpPr/>
              <p:nvPr/>
            </p:nvSpPr>
            <p:spPr>
              <a:xfrm>
                <a:off x="5953225" y="2807423"/>
                <a:ext cx="591454" cy="591454"/>
              </a:xfrm>
              <a:custGeom>
                <a:avLst/>
                <a:gdLst>
                  <a:gd name="connsiteX0" fmla="*/ 291885 w 954889"/>
                  <a:gd name="connsiteY0" fmla="*/ 0 h 954889"/>
                  <a:gd name="connsiteX1" fmla="*/ 954889 w 954889"/>
                  <a:gd name="connsiteY1" fmla="*/ 0 h 954889"/>
                  <a:gd name="connsiteX2" fmla="*/ 0 w 954889"/>
                  <a:gd name="connsiteY2" fmla="*/ 954889 h 954889"/>
                  <a:gd name="connsiteX3" fmla="*/ 0 w 954889"/>
                  <a:gd name="connsiteY3" fmla="*/ 291885 h 954889"/>
                  <a:gd name="connsiteX4" fmla="*/ 291885 w 954889"/>
                  <a:gd name="connsiteY4" fmla="*/ 0 h 954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4889" h="954889">
                    <a:moveTo>
                      <a:pt x="291885" y="0"/>
                    </a:moveTo>
                    <a:lnTo>
                      <a:pt x="954889" y="0"/>
                    </a:lnTo>
                    <a:lnTo>
                      <a:pt x="0" y="954889"/>
                    </a:lnTo>
                    <a:lnTo>
                      <a:pt x="0" y="291885"/>
                    </a:lnTo>
                    <a:cubicBezTo>
                      <a:pt x="0" y="130681"/>
                      <a:pt x="130681" y="0"/>
                      <a:pt x="291885" y="0"/>
                    </a:cubicBezTo>
                    <a:close/>
                  </a:path>
                </a:pathLst>
              </a:custGeom>
              <a:solidFill>
                <a:srgbClr val="5BD2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29471CD1-4751-4C70-8078-39FA71E09B69}"/>
                  </a:ext>
                </a:extLst>
              </p:cNvPr>
              <p:cNvSpPr txBox="1"/>
              <p:nvPr/>
            </p:nvSpPr>
            <p:spPr>
              <a:xfrm>
                <a:off x="5923910" y="2782110"/>
                <a:ext cx="5506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+1</a:t>
                </a:r>
                <a:endParaRPr lang="ko-KR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7E454A10-3AB8-447E-A682-7E07B2DA7A55}"/>
                  </a:ext>
                </a:extLst>
              </p:cNvPr>
              <p:cNvSpPr txBox="1"/>
              <p:nvPr/>
            </p:nvSpPr>
            <p:spPr>
              <a:xfrm>
                <a:off x="6179470" y="3013867"/>
                <a:ext cx="1252272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000">
                    <a:latin typeface="KoPub돋움체 Light" panose="02020603020101020101" pitchFamily="18" charset="-127"/>
                    <a:ea typeface="KoPub돋움체 Light" panose="02020603020101020101" pitchFamily="18" charset="-127"/>
                  </a:defRPr>
                </a:lvl1pPr>
              </a:lstStyle>
              <a:p>
                <a:pPr algn="ctr">
                  <a:lnSpc>
                    <a:spcPct val="150000"/>
                  </a:lnSpc>
                </a:pPr>
                <a:r>
                  <a:rPr lang="ko-KR" altLang="en-US" sz="1800" dirty="0"/>
                  <a:t>태그</a:t>
                </a:r>
                <a:endParaRPr lang="en-US" altLang="ko-KR" sz="1800" dirty="0"/>
              </a:p>
              <a:p>
                <a:pPr algn="ctr"/>
                <a:r>
                  <a:rPr lang="ko-KR" altLang="en-US" sz="1800" dirty="0"/>
                  <a:t>메타정보</a:t>
                </a:r>
                <a:endParaRPr lang="en-US" altLang="ko-KR" sz="1800" dirty="0"/>
              </a:p>
            </p:txBody>
          </p:sp>
          <p:sp>
            <p:nvSpPr>
              <p:cNvPr id="164" name="자유형: 도형 163">
                <a:extLst>
                  <a:ext uri="{FF2B5EF4-FFF2-40B4-BE49-F238E27FC236}">
                    <a16:creationId xmlns:a16="http://schemas.microsoft.com/office/drawing/2014/main" id="{2BB6C1E6-9D91-4680-8950-3642611F4887}"/>
                  </a:ext>
                </a:extLst>
              </p:cNvPr>
              <p:cNvSpPr/>
              <p:nvPr/>
            </p:nvSpPr>
            <p:spPr>
              <a:xfrm>
                <a:off x="5978370" y="4138186"/>
                <a:ext cx="1684180" cy="1191468"/>
              </a:xfrm>
              <a:custGeom>
                <a:avLst/>
                <a:gdLst>
                  <a:gd name="connsiteX0" fmla="*/ 954889 w 2759978"/>
                  <a:gd name="connsiteY0" fmla="*/ 0 h 1952538"/>
                  <a:gd name="connsiteX1" fmla="*/ 2468093 w 2759978"/>
                  <a:gd name="connsiteY1" fmla="*/ 0 h 1952538"/>
                  <a:gd name="connsiteX2" fmla="*/ 2759978 w 2759978"/>
                  <a:gd name="connsiteY2" fmla="*/ 291885 h 1952538"/>
                  <a:gd name="connsiteX3" fmla="*/ 2759978 w 2759978"/>
                  <a:gd name="connsiteY3" fmla="*/ 1660653 h 1952538"/>
                  <a:gd name="connsiteX4" fmla="*/ 2468093 w 2759978"/>
                  <a:gd name="connsiteY4" fmla="*/ 1952538 h 1952538"/>
                  <a:gd name="connsiteX5" fmla="*/ 291885 w 2759978"/>
                  <a:gd name="connsiteY5" fmla="*/ 1952538 h 1952538"/>
                  <a:gd name="connsiteX6" fmla="*/ 0 w 2759978"/>
                  <a:gd name="connsiteY6" fmla="*/ 1660653 h 1952538"/>
                  <a:gd name="connsiteX7" fmla="*/ 0 w 2759978"/>
                  <a:gd name="connsiteY7" fmla="*/ 954889 h 1952538"/>
                  <a:gd name="connsiteX8" fmla="*/ 954889 w 2759978"/>
                  <a:gd name="connsiteY8" fmla="*/ 0 h 195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59978" h="1952538">
                    <a:moveTo>
                      <a:pt x="954889" y="0"/>
                    </a:moveTo>
                    <a:lnTo>
                      <a:pt x="2468093" y="0"/>
                    </a:lnTo>
                    <a:cubicBezTo>
                      <a:pt x="2629297" y="0"/>
                      <a:pt x="2759978" y="130681"/>
                      <a:pt x="2759978" y="291885"/>
                    </a:cubicBezTo>
                    <a:lnTo>
                      <a:pt x="2759978" y="1660653"/>
                    </a:lnTo>
                    <a:cubicBezTo>
                      <a:pt x="2759978" y="1821857"/>
                      <a:pt x="2629297" y="1952538"/>
                      <a:pt x="2468093" y="1952538"/>
                    </a:cubicBezTo>
                    <a:lnTo>
                      <a:pt x="291885" y="1952538"/>
                    </a:lnTo>
                    <a:cubicBezTo>
                      <a:pt x="130681" y="1952538"/>
                      <a:pt x="0" y="1821857"/>
                      <a:pt x="0" y="1660653"/>
                    </a:cubicBezTo>
                    <a:lnTo>
                      <a:pt x="0" y="954889"/>
                    </a:lnTo>
                    <a:lnTo>
                      <a:pt x="95488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C5C6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5" name="자유형: 도형 164">
                <a:extLst>
                  <a:ext uri="{FF2B5EF4-FFF2-40B4-BE49-F238E27FC236}">
                    <a16:creationId xmlns:a16="http://schemas.microsoft.com/office/drawing/2014/main" id="{27B688E1-9356-4487-9023-D22AE0A15D16}"/>
                  </a:ext>
                </a:extLst>
              </p:cNvPr>
              <p:cNvSpPr/>
              <p:nvPr/>
            </p:nvSpPr>
            <p:spPr>
              <a:xfrm>
                <a:off x="5953225" y="4129955"/>
                <a:ext cx="591454" cy="591454"/>
              </a:xfrm>
              <a:custGeom>
                <a:avLst/>
                <a:gdLst>
                  <a:gd name="connsiteX0" fmla="*/ 291885 w 954889"/>
                  <a:gd name="connsiteY0" fmla="*/ 0 h 954889"/>
                  <a:gd name="connsiteX1" fmla="*/ 954889 w 954889"/>
                  <a:gd name="connsiteY1" fmla="*/ 0 h 954889"/>
                  <a:gd name="connsiteX2" fmla="*/ 0 w 954889"/>
                  <a:gd name="connsiteY2" fmla="*/ 954889 h 954889"/>
                  <a:gd name="connsiteX3" fmla="*/ 0 w 954889"/>
                  <a:gd name="connsiteY3" fmla="*/ 291885 h 954889"/>
                  <a:gd name="connsiteX4" fmla="*/ 291885 w 954889"/>
                  <a:gd name="connsiteY4" fmla="*/ 0 h 954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4889" h="954889">
                    <a:moveTo>
                      <a:pt x="291885" y="0"/>
                    </a:moveTo>
                    <a:lnTo>
                      <a:pt x="954889" y="0"/>
                    </a:lnTo>
                    <a:lnTo>
                      <a:pt x="0" y="954889"/>
                    </a:lnTo>
                    <a:lnTo>
                      <a:pt x="0" y="291885"/>
                    </a:lnTo>
                    <a:cubicBezTo>
                      <a:pt x="0" y="130681"/>
                      <a:pt x="130681" y="0"/>
                      <a:pt x="291885" y="0"/>
                    </a:cubicBezTo>
                    <a:close/>
                  </a:path>
                </a:pathLst>
              </a:custGeom>
              <a:solidFill>
                <a:srgbClr val="5BD2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23C51D1F-3AA8-4652-BC5D-547F7D7C6172}"/>
                  </a:ext>
                </a:extLst>
              </p:cNvPr>
              <p:cNvSpPr txBox="1"/>
              <p:nvPr/>
            </p:nvSpPr>
            <p:spPr>
              <a:xfrm>
                <a:off x="5923910" y="4104642"/>
                <a:ext cx="5506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+2</a:t>
                </a:r>
                <a:endParaRPr lang="ko-KR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995F3DEA-4DB7-4871-8358-7E04B042964B}"/>
                  </a:ext>
                </a:extLst>
              </p:cNvPr>
              <p:cNvSpPr txBox="1"/>
              <p:nvPr/>
            </p:nvSpPr>
            <p:spPr>
              <a:xfrm>
                <a:off x="6209950" y="4412599"/>
                <a:ext cx="12522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000">
                    <a:latin typeface="KoPub돋움체 Light" panose="02020603020101020101" pitchFamily="18" charset="-127"/>
                    <a:ea typeface="KoPub돋움체 Light" panose="02020603020101020101" pitchFamily="18" charset="-127"/>
                  </a:defRPr>
                </a:lvl1pPr>
              </a:lstStyle>
              <a:p>
                <a:pPr algn="ctr"/>
                <a:r>
                  <a:rPr lang="ko-KR" altLang="en-US" sz="1800" dirty="0"/>
                  <a:t>모바일</a:t>
                </a:r>
                <a:endParaRPr lang="en-US" altLang="ko-KR" sz="1800" dirty="0"/>
              </a:p>
              <a:p>
                <a:pPr algn="ctr"/>
                <a:r>
                  <a:rPr lang="ko-KR" altLang="en-US" sz="1800" dirty="0"/>
                  <a:t>대응</a:t>
                </a:r>
                <a:endParaRPr lang="en-US" altLang="ko-KR" sz="1800" dirty="0"/>
              </a:p>
            </p:txBody>
          </p:sp>
          <p:sp>
            <p:nvSpPr>
              <p:cNvPr id="172" name="자유형: 도형 171">
                <a:extLst>
                  <a:ext uri="{FF2B5EF4-FFF2-40B4-BE49-F238E27FC236}">
                    <a16:creationId xmlns:a16="http://schemas.microsoft.com/office/drawing/2014/main" id="{54F49919-A633-4809-9A86-F85C44713B82}"/>
                  </a:ext>
                </a:extLst>
              </p:cNvPr>
              <p:cNvSpPr/>
              <p:nvPr/>
            </p:nvSpPr>
            <p:spPr>
              <a:xfrm>
                <a:off x="5978370" y="1493122"/>
                <a:ext cx="1684180" cy="1191468"/>
              </a:xfrm>
              <a:custGeom>
                <a:avLst/>
                <a:gdLst>
                  <a:gd name="connsiteX0" fmla="*/ 954889 w 2759978"/>
                  <a:gd name="connsiteY0" fmla="*/ 0 h 1952538"/>
                  <a:gd name="connsiteX1" fmla="*/ 2468093 w 2759978"/>
                  <a:gd name="connsiteY1" fmla="*/ 0 h 1952538"/>
                  <a:gd name="connsiteX2" fmla="*/ 2759978 w 2759978"/>
                  <a:gd name="connsiteY2" fmla="*/ 291885 h 1952538"/>
                  <a:gd name="connsiteX3" fmla="*/ 2759978 w 2759978"/>
                  <a:gd name="connsiteY3" fmla="*/ 1660653 h 1952538"/>
                  <a:gd name="connsiteX4" fmla="*/ 2468093 w 2759978"/>
                  <a:gd name="connsiteY4" fmla="*/ 1952538 h 1952538"/>
                  <a:gd name="connsiteX5" fmla="*/ 291885 w 2759978"/>
                  <a:gd name="connsiteY5" fmla="*/ 1952538 h 1952538"/>
                  <a:gd name="connsiteX6" fmla="*/ 0 w 2759978"/>
                  <a:gd name="connsiteY6" fmla="*/ 1660653 h 1952538"/>
                  <a:gd name="connsiteX7" fmla="*/ 0 w 2759978"/>
                  <a:gd name="connsiteY7" fmla="*/ 954889 h 1952538"/>
                  <a:gd name="connsiteX8" fmla="*/ 954889 w 2759978"/>
                  <a:gd name="connsiteY8" fmla="*/ 0 h 195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59978" h="1952538">
                    <a:moveTo>
                      <a:pt x="954889" y="0"/>
                    </a:moveTo>
                    <a:lnTo>
                      <a:pt x="2468093" y="0"/>
                    </a:lnTo>
                    <a:cubicBezTo>
                      <a:pt x="2629297" y="0"/>
                      <a:pt x="2759978" y="130681"/>
                      <a:pt x="2759978" y="291885"/>
                    </a:cubicBezTo>
                    <a:lnTo>
                      <a:pt x="2759978" y="1660653"/>
                    </a:lnTo>
                    <a:cubicBezTo>
                      <a:pt x="2759978" y="1821857"/>
                      <a:pt x="2629297" y="1952538"/>
                      <a:pt x="2468093" y="1952538"/>
                    </a:cubicBezTo>
                    <a:lnTo>
                      <a:pt x="291885" y="1952538"/>
                    </a:lnTo>
                    <a:cubicBezTo>
                      <a:pt x="130681" y="1952538"/>
                      <a:pt x="0" y="1821857"/>
                      <a:pt x="0" y="1660653"/>
                    </a:cubicBezTo>
                    <a:lnTo>
                      <a:pt x="0" y="954889"/>
                    </a:lnTo>
                    <a:lnTo>
                      <a:pt x="95488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C5C6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3" name="자유형: 도형 172">
                <a:extLst>
                  <a:ext uri="{FF2B5EF4-FFF2-40B4-BE49-F238E27FC236}">
                    <a16:creationId xmlns:a16="http://schemas.microsoft.com/office/drawing/2014/main" id="{DFCD06A0-C836-41FC-9C07-68956BF06054}"/>
                  </a:ext>
                </a:extLst>
              </p:cNvPr>
              <p:cNvSpPr/>
              <p:nvPr/>
            </p:nvSpPr>
            <p:spPr>
              <a:xfrm>
                <a:off x="5953225" y="1484891"/>
                <a:ext cx="591454" cy="591454"/>
              </a:xfrm>
              <a:custGeom>
                <a:avLst/>
                <a:gdLst>
                  <a:gd name="connsiteX0" fmla="*/ 291885 w 954889"/>
                  <a:gd name="connsiteY0" fmla="*/ 0 h 954889"/>
                  <a:gd name="connsiteX1" fmla="*/ 954889 w 954889"/>
                  <a:gd name="connsiteY1" fmla="*/ 0 h 954889"/>
                  <a:gd name="connsiteX2" fmla="*/ 0 w 954889"/>
                  <a:gd name="connsiteY2" fmla="*/ 954889 h 954889"/>
                  <a:gd name="connsiteX3" fmla="*/ 0 w 954889"/>
                  <a:gd name="connsiteY3" fmla="*/ 291885 h 954889"/>
                  <a:gd name="connsiteX4" fmla="*/ 291885 w 954889"/>
                  <a:gd name="connsiteY4" fmla="*/ 0 h 954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4889" h="954889">
                    <a:moveTo>
                      <a:pt x="291885" y="0"/>
                    </a:moveTo>
                    <a:lnTo>
                      <a:pt x="954889" y="0"/>
                    </a:lnTo>
                    <a:lnTo>
                      <a:pt x="0" y="954889"/>
                    </a:lnTo>
                    <a:lnTo>
                      <a:pt x="0" y="291885"/>
                    </a:lnTo>
                    <a:cubicBezTo>
                      <a:pt x="0" y="130681"/>
                      <a:pt x="130681" y="0"/>
                      <a:pt x="291885" y="0"/>
                    </a:cubicBezTo>
                    <a:close/>
                  </a:path>
                </a:pathLst>
              </a:custGeom>
              <a:solidFill>
                <a:srgbClr val="5BD2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069C402E-AC15-4C54-A768-0386C1907A3E}"/>
                  </a:ext>
                </a:extLst>
              </p:cNvPr>
              <p:cNvSpPr txBox="1"/>
              <p:nvPr/>
            </p:nvSpPr>
            <p:spPr>
              <a:xfrm>
                <a:off x="5923910" y="1459578"/>
                <a:ext cx="5506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+1</a:t>
                </a:r>
                <a:endParaRPr lang="ko-KR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4950270F-81A4-435D-83FF-ABC2151C7038}"/>
                  </a:ext>
                </a:extLst>
              </p:cNvPr>
              <p:cNvSpPr txBox="1"/>
              <p:nvPr/>
            </p:nvSpPr>
            <p:spPr>
              <a:xfrm>
                <a:off x="6209950" y="1767535"/>
                <a:ext cx="12522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000">
                    <a:latin typeface="KoPub돋움체 Light" panose="02020603020101020101" pitchFamily="18" charset="-127"/>
                    <a:ea typeface="KoPub돋움체 Light" panose="02020603020101020101" pitchFamily="18" charset="-127"/>
                  </a:defRPr>
                </a:lvl1pPr>
              </a:lstStyle>
              <a:p>
                <a:pPr algn="ctr"/>
                <a:r>
                  <a:rPr lang="ko-KR" altLang="en-US" sz="1800" dirty="0"/>
                  <a:t>태그</a:t>
                </a:r>
                <a:endParaRPr lang="en-US" altLang="ko-KR" sz="1800" dirty="0"/>
              </a:p>
              <a:p>
                <a:pPr algn="ctr"/>
                <a:r>
                  <a:rPr lang="ko-KR" altLang="en-US" sz="1800" dirty="0"/>
                  <a:t>메타정보</a:t>
                </a:r>
                <a:endParaRPr lang="en-US" altLang="ko-KR" sz="1800" dirty="0"/>
              </a:p>
            </p:txBody>
          </p:sp>
        </p:grp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52F3417E-16D1-44DE-AF8F-B9A4403286D6}"/>
                </a:ext>
              </a:extLst>
            </p:cNvPr>
            <p:cNvGrpSpPr/>
            <p:nvPr/>
          </p:nvGrpSpPr>
          <p:grpSpPr>
            <a:xfrm>
              <a:off x="7667352" y="1459578"/>
              <a:ext cx="1738640" cy="3870076"/>
              <a:chOff x="7684130" y="1459578"/>
              <a:chExt cx="1738640" cy="3870076"/>
            </a:xfrm>
          </p:grpSpPr>
          <p:sp>
            <p:nvSpPr>
              <p:cNvPr id="189" name="자유형: 도형 188">
                <a:extLst>
                  <a:ext uri="{FF2B5EF4-FFF2-40B4-BE49-F238E27FC236}">
                    <a16:creationId xmlns:a16="http://schemas.microsoft.com/office/drawing/2014/main" id="{B574F568-1BBB-45EB-8881-D4039F284411}"/>
                  </a:ext>
                </a:extLst>
              </p:cNvPr>
              <p:cNvSpPr/>
              <p:nvPr/>
            </p:nvSpPr>
            <p:spPr>
              <a:xfrm>
                <a:off x="7738590" y="2815654"/>
                <a:ext cx="1684180" cy="1191468"/>
              </a:xfrm>
              <a:custGeom>
                <a:avLst/>
                <a:gdLst>
                  <a:gd name="connsiteX0" fmla="*/ 954889 w 2759978"/>
                  <a:gd name="connsiteY0" fmla="*/ 0 h 1952538"/>
                  <a:gd name="connsiteX1" fmla="*/ 2468093 w 2759978"/>
                  <a:gd name="connsiteY1" fmla="*/ 0 h 1952538"/>
                  <a:gd name="connsiteX2" fmla="*/ 2759978 w 2759978"/>
                  <a:gd name="connsiteY2" fmla="*/ 291885 h 1952538"/>
                  <a:gd name="connsiteX3" fmla="*/ 2759978 w 2759978"/>
                  <a:gd name="connsiteY3" fmla="*/ 1660653 h 1952538"/>
                  <a:gd name="connsiteX4" fmla="*/ 2468093 w 2759978"/>
                  <a:gd name="connsiteY4" fmla="*/ 1952538 h 1952538"/>
                  <a:gd name="connsiteX5" fmla="*/ 291885 w 2759978"/>
                  <a:gd name="connsiteY5" fmla="*/ 1952538 h 1952538"/>
                  <a:gd name="connsiteX6" fmla="*/ 0 w 2759978"/>
                  <a:gd name="connsiteY6" fmla="*/ 1660653 h 1952538"/>
                  <a:gd name="connsiteX7" fmla="*/ 0 w 2759978"/>
                  <a:gd name="connsiteY7" fmla="*/ 954889 h 1952538"/>
                  <a:gd name="connsiteX8" fmla="*/ 954889 w 2759978"/>
                  <a:gd name="connsiteY8" fmla="*/ 0 h 195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59978" h="1952538">
                    <a:moveTo>
                      <a:pt x="954889" y="0"/>
                    </a:moveTo>
                    <a:lnTo>
                      <a:pt x="2468093" y="0"/>
                    </a:lnTo>
                    <a:cubicBezTo>
                      <a:pt x="2629297" y="0"/>
                      <a:pt x="2759978" y="130681"/>
                      <a:pt x="2759978" y="291885"/>
                    </a:cubicBezTo>
                    <a:lnTo>
                      <a:pt x="2759978" y="1660653"/>
                    </a:lnTo>
                    <a:cubicBezTo>
                      <a:pt x="2759978" y="1821857"/>
                      <a:pt x="2629297" y="1952538"/>
                      <a:pt x="2468093" y="1952538"/>
                    </a:cubicBezTo>
                    <a:lnTo>
                      <a:pt x="291885" y="1952538"/>
                    </a:lnTo>
                    <a:cubicBezTo>
                      <a:pt x="130681" y="1952538"/>
                      <a:pt x="0" y="1821857"/>
                      <a:pt x="0" y="1660653"/>
                    </a:cubicBezTo>
                    <a:lnTo>
                      <a:pt x="0" y="954889"/>
                    </a:lnTo>
                    <a:lnTo>
                      <a:pt x="95488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C5C6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90" name="자유형: 도형 189">
                <a:extLst>
                  <a:ext uri="{FF2B5EF4-FFF2-40B4-BE49-F238E27FC236}">
                    <a16:creationId xmlns:a16="http://schemas.microsoft.com/office/drawing/2014/main" id="{9C2135D4-AC00-469A-AD65-25F3170D2FE5}"/>
                  </a:ext>
                </a:extLst>
              </p:cNvPr>
              <p:cNvSpPr/>
              <p:nvPr/>
            </p:nvSpPr>
            <p:spPr>
              <a:xfrm>
                <a:off x="7713445" y="2807423"/>
                <a:ext cx="591454" cy="591454"/>
              </a:xfrm>
              <a:custGeom>
                <a:avLst/>
                <a:gdLst>
                  <a:gd name="connsiteX0" fmla="*/ 291885 w 954889"/>
                  <a:gd name="connsiteY0" fmla="*/ 0 h 954889"/>
                  <a:gd name="connsiteX1" fmla="*/ 954889 w 954889"/>
                  <a:gd name="connsiteY1" fmla="*/ 0 h 954889"/>
                  <a:gd name="connsiteX2" fmla="*/ 0 w 954889"/>
                  <a:gd name="connsiteY2" fmla="*/ 954889 h 954889"/>
                  <a:gd name="connsiteX3" fmla="*/ 0 w 954889"/>
                  <a:gd name="connsiteY3" fmla="*/ 291885 h 954889"/>
                  <a:gd name="connsiteX4" fmla="*/ 291885 w 954889"/>
                  <a:gd name="connsiteY4" fmla="*/ 0 h 954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4889" h="954889">
                    <a:moveTo>
                      <a:pt x="291885" y="0"/>
                    </a:moveTo>
                    <a:lnTo>
                      <a:pt x="954889" y="0"/>
                    </a:lnTo>
                    <a:lnTo>
                      <a:pt x="0" y="954889"/>
                    </a:lnTo>
                    <a:lnTo>
                      <a:pt x="0" y="291885"/>
                    </a:lnTo>
                    <a:cubicBezTo>
                      <a:pt x="0" y="130681"/>
                      <a:pt x="130681" y="0"/>
                      <a:pt x="291885" y="0"/>
                    </a:cubicBezTo>
                    <a:close/>
                  </a:path>
                </a:pathLst>
              </a:custGeom>
              <a:solidFill>
                <a:srgbClr val="5BD2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2CC0CC02-8279-4F6B-A657-18F92FE0144E}"/>
                  </a:ext>
                </a:extLst>
              </p:cNvPr>
              <p:cNvSpPr txBox="1"/>
              <p:nvPr/>
            </p:nvSpPr>
            <p:spPr>
              <a:xfrm>
                <a:off x="7684130" y="2782110"/>
                <a:ext cx="5506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+1</a:t>
                </a:r>
                <a:endParaRPr lang="ko-KR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EA9E11C5-C42F-4F6D-860B-4EA288135C21}"/>
                  </a:ext>
                </a:extLst>
              </p:cNvPr>
              <p:cNvSpPr txBox="1"/>
              <p:nvPr/>
            </p:nvSpPr>
            <p:spPr>
              <a:xfrm>
                <a:off x="7939690" y="3120547"/>
                <a:ext cx="1252272" cy="466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000">
                    <a:latin typeface="KoPub돋움체 Light" panose="02020603020101020101" pitchFamily="18" charset="-127"/>
                    <a:ea typeface="KoPub돋움체 Light" panose="02020603020101020101" pitchFamily="18" charset="-127"/>
                  </a:defRPr>
                </a:lvl1pPr>
              </a:lstStyle>
              <a:p>
                <a:pPr algn="ctr">
                  <a:lnSpc>
                    <a:spcPct val="150000"/>
                  </a:lnSpc>
                </a:pPr>
                <a:r>
                  <a:rPr lang="ko-KR" altLang="en-US" sz="1800"/>
                  <a:t>배송</a:t>
                </a:r>
                <a:endParaRPr lang="en-US" altLang="ko-KR" sz="1800" dirty="0"/>
              </a:p>
            </p:txBody>
          </p:sp>
          <p:sp>
            <p:nvSpPr>
              <p:cNvPr id="185" name="자유형: 도형 184">
                <a:extLst>
                  <a:ext uri="{FF2B5EF4-FFF2-40B4-BE49-F238E27FC236}">
                    <a16:creationId xmlns:a16="http://schemas.microsoft.com/office/drawing/2014/main" id="{819C8E34-7A02-4226-B14E-CD218515E569}"/>
                  </a:ext>
                </a:extLst>
              </p:cNvPr>
              <p:cNvSpPr/>
              <p:nvPr/>
            </p:nvSpPr>
            <p:spPr>
              <a:xfrm>
                <a:off x="7738590" y="4138186"/>
                <a:ext cx="1684180" cy="1191468"/>
              </a:xfrm>
              <a:custGeom>
                <a:avLst/>
                <a:gdLst>
                  <a:gd name="connsiteX0" fmla="*/ 954889 w 2759978"/>
                  <a:gd name="connsiteY0" fmla="*/ 0 h 1952538"/>
                  <a:gd name="connsiteX1" fmla="*/ 2468093 w 2759978"/>
                  <a:gd name="connsiteY1" fmla="*/ 0 h 1952538"/>
                  <a:gd name="connsiteX2" fmla="*/ 2759978 w 2759978"/>
                  <a:gd name="connsiteY2" fmla="*/ 291885 h 1952538"/>
                  <a:gd name="connsiteX3" fmla="*/ 2759978 w 2759978"/>
                  <a:gd name="connsiteY3" fmla="*/ 1660653 h 1952538"/>
                  <a:gd name="connsiteX4" fmla="*/ 2468093 w 2759978"/>
                  <a:gd name="connsiteY4" fmla="*/ 1952538 h 1952538"/>
                  <a:gd name="connsiteX5" fmla="*/ 291885 w 2759978"/>
                  <a:gd name="connsiteY5" fmla="*/ 1952538 h 1952538"/>
                  <a:gd name="connsiteX6" fmla="*/ 0 w 2759978"/>
                  <a:gd name="connsiteY6" fmla="*/ 1660653 h 1952538"/>
                  <a:gd name="connsiteX7" fmla="*/ 0 w 2759978"/>
                  <a:gd name="connsiteY7" fmla="*/ 954889 h 1952538"/>
                  <a:gd name="connsiteX8" fmla="*/ 954889 w 2759978"/>
                  <a:gd name="connsiteY8" fmla="*/ 0 h 195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59978" h="1952538">
                    <a:moveTo>
                      <a:pt x="954889" y="0"/>
                    </a:moveTo>
                    <a:lnTo>
                      <a:pt x="2468093" y="0"/>
                    </a:lnTo>
                    <a:cubicBezTo>
                      <a:pt x="2629297" y="0"/>
                      <a:pt x="2759978" y="130681"/>
                      <a:pt x="2759978" y="291885"/>
                    </a:cubicBezTo>
                    <a:lnTo>
                      <a:pt x="2759978" y="1660653"/>
                    </a:lnTo>
                    <a:cubicBezTo>
                      <a:pt x="2759978" y="1821857"/>
                      <a:pt x="2629297" y="1952538"/>
                      <a:pt x="2468093" y="1952538"/>
                    </a:cubicBezTo>
                    <a:lnTo>
                      <a:pt x="291885" y="1952538"/>
                    </a:lnTo>
                    <a:cubicBezTo>
                      <a:pt x="130681" y="1952538"/>
                      <a:pt x="0" y="1821857"/>
                      <a:pt x="0" y="1660653"/>
                    </a:cubicBezTo>
                    <a:lnTo>
                      <a:pt x="0" y="954889"/>
                    </a:lnTo>
                    <a:lnTo>
                      <a:pt x="95488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C5C6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86" name="자유형: 도형 185">
                <a:extLst>
                  <a:ext uri="{FF2B5EF4-FFF2-40B4-BE49-F238E27FC236}">
                    <a16:creationId xmlns:a16="http://schemas.microsoft.com/office/drawing/2014/main" id="{5FB7AFA1-8206-4A1C-8511-E4BAF317EEFF}"/>
                  </a:ext>
                </a:extLst>
              </p:cNvPr>
              <p:cNvSpPr/>
              <p:nvPr/>
            </p:nvSpPr>
            <p:spPr>
              <a:xfrm>
                <a:off x="7713445" y="4129955"/>
                <a:ext cx="591454" cy="591454"/>
              </a:xfrm>
              <a:custGeom>
                <a:avLst/>
                <a:gdLst>
                  <a:gd name="connsiteX0" fmla="*/ 291885 w 954889"/>
                  <a:gd name="connsiteY0" fmla="*/ 0 h 954889"/>
                  <a:gd name="connsiteX1" fmla="*/ 954889 w 954889"/>
                  <a:gd name="connsiteY1" fmla="*/ 0 h 954889"/>
                  <a:gd name="connsiteX2" fmla="*/ 0 w 954889"/>
                  <a:gd name="connsiteY2" fmla="*/ 954889 h 954889"/>
                  <a:gd name="connsiteX3" fmla="*/ 0 w 954889"/>
                  <a:gd name="connsiteY3" fmla="*/ 291885 h 954889"/>
                  <a:gd name="connsiteX4" fmla="*/ 291885 w 954889"/>
                  <a:gd name="connsiteY4" fmla="*/ 0 h 954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4889" h="954889">
                    <a:moveTo>
                      <a:pt x="291885" y="0"/>
                    </a:moveTo>
                    <a:lnTo>
                      <a:pt x="954889" y="0"/>
                    </a:lnTo>
                    <a:lnTo>
                      <a:pt x="0" y="954889"/>
                    </a:lnTo>
                    <a:lnTo>
                      <a:pt x="0" y="291885"/>
                    </a:lnTo>
                    <a:cubicBezTo>
                      <a:pt x="0" y="130681"/>
                      <a:pt x="130681" y="0"/>
                      <a:pt x="291885" y="0"/>
                    </a:cubicBezTo>
                    <a:close/>
                  </a:path>
                </a:pathLst>
              </a:custGeom>
              <a:solidFill>
                <a:srgbClr val="5BD2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831923A7-8D09-4FE0-AFB1-23FC5A5B6142}"/>
                  </a:ext>
                </a:extLst>
              </p:cNvPr>
              <p:cNvSpPr txBox="1"/>
              <p:nvPr/>
            </p:nvSpPr>
            <p:spPr>
              <a:xfrm>
                <a:off x="7684130" y="4104642"/>
                <a:ext cx="5506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+1</a:t>
                </a:r>
                <a:endParaRPr lang="ko-KR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F8744B78-5EB7-4F6D-B3C3-D4D7CB653C15}"/>
                  </a:ext>
                </a:extLst>
              </p:cNvPr>
              <p:cNvSpPr txBox="1"/>
              <p:nvPr/>
            </p:nvSpPr>
            <p:spPr>
              <a:xfrm>
                <a:off x="7939690" y="4473559"/>
                <a:ext cx="1252272" cy="466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000">
                    <a:latin typeface="KoPub돋움체 Light" panose="02020603020101020101" pitchFamily="18" charset="-127"/>
                    <a:ea typeface="KoPub돋움체 Light" panose="02020603020101020101" pitchFamily="18" charset="-127"/>
                  </a:defRPr>
                </a:lvl1pPr>
              </a:lstStyle>
              <a:p>
                <a:pPr algn="ctr">
                  <a:lnSpc>
                    <a:spcPct val="150000"/>
                  </a:lnSpc>
                </a:pPr>
                <a:r>
                  <a:rPr lang="ko-KR" altLang="en-US" sz="1800"/>
                  <a:t>고객대응</a:t>
                </a:r>
                <a:endParaRPr lang="en-US" altLang="ko-KR" sz="1800" dirty="0"/>
              </a:p>
            </p:txBody>
          </p:sp>
          <p:sp>
            <p:nvSpPr>
              <p:cNvPr id="193" name="자유형: 도형 192">
                <a:extLst>
                  <a:ext uri="{FF2B5EF4-FFF2-40B4-BE49-F238E27FC236}">
                    <a16:creationId xmlns:a16="http://schemas.microsoft.com/office/drawing/2014/main" id="{BB417024-2173-423F-8F54-FEF34216E52E}"/>
                  </a:ext>
                </a:extLst>
              </p:cNvPr>
              <p:cNvSpPr/>
              <p:nvPr/>
            </p:nvSpPr>
            <p:spPr>
              <a:xfrm>
                <a:off x="7738590" y="1493122"/>
                <a:ext cx="1684180" cy="1191468"/>
              </a:xfrm>
              <a:custGeom>
                <a:avLst/>
                <a:gdLst>
                  <a:gd name="connsiteX0" fmla="*/ 954889 w 2759978"/>
                  <a:gd name="connsiteY0" fmla="*/ 0 h 1952538"/>
                  <a:gd name="connsiteX1" fmla="*/ 2468093 w 2759978"/>
                  <a:gd name="connsiteY1" fmla="*/ 0 h 1952538"/>
                  <a:gd name="connsiteX2" fmla="*/ 2759978 w 2759978"/>
                  <a:gd name="connsiteY2" fmla="*/ 291885 h 1952538"/>
                  <a:gd name="connsiteX3" fmla="*/ 2759978 w 2759978"/>
                  <a:gd name="connsiteY3" fmla="*/ 1660653 h 1952538"/>
                  <a:gd name="connsiteX4" fmla="*/ 2468093 w 2759978"/>
                  <a:gd name="connsiteY4" fmla="*/ 1952538 h 1952538"/>
                  <a:gd name="connsiteX5" fmla="*/ 291885 w 2759978"/>
                  <a:gd name="connsiteY5" fmla="*/ 1952538 h 1952538"/>
                  <a:gd name="connsiteX6" fmla="*/ 0 w 2759978"/>
                  <a:gd name="connsiteY6" fmla="*/ 1660653 h 1952538"/>
                  <a:gd name="connsiteX7" fmla="*/ 0 w 2759978"/>
                  <a:gd name="connsiteY7" fmla="*/ 954889 h 1952538"/>
                  <a:gd name="connsiteX8" fmla="*/ 954889 w 2759978"/>
                  <a:gd name="connsiteY8" fmla="*/ 0 h 195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59978" h="1952538">
                    <a:moveTo>
                      <a:pt x="954889" y="0"/>
                    </a:moveTo>
                    <a:lnTo>
                      <a:pt x="2468093" y="0"/>
                    </a:lnTo>
                    <a:cubicBezTo>
                      <a:pt x="2629297" y="0"/>
                      <a:pt x="2759978" y="130681"/>
                      <a:pt x="2759978" y="291885"/>
                    </a:cubicBezTo>
                    <a:lnTo>
                      <a:pt x="2759978" y="1660653"/>
                    </a:lnTo>
                    <a:cubicBezTo>
                      <a:pt x="2759978" y="1821857"/>
                      <a:pt x="2629297" y="1952538"/>
                      <a:pt x="2468093" y="1952538"/>
                    </a:cubicBezTo>
                    <a:lnTo>
                      <a:pt x="291885" y="1952538"/>
                    </a:lnTo>
                    <a:cubicBezTo>
                      <a:pt x="130681" y="1952538"/>
                      <a:pt x="0" y="1821857"/>
                      <a:pt x="0" y="1660653"/>
                    </a:cubicBezTo>
                    <a:lnTo>
                      <a:pt x="0" y="954889"/>
                    </a:lnTo>
                    <a:lnTo>
                      <a:pt x="95488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C5C6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94" name="자유형: 도형 193">
                <a:extLst>
                  <a:ext uri="{FF2B5EF4-FFF2-40B4-BE49-F238E27FC236}">
                    <a16:creationId xmlns:a16="http://schemas.microsoft.com/office/drawing/2014/main" id="{49034B3C-CB40-464A-A872-AD95072A6B8E}"/>
                  </a:ext>
                </a:extLst>
              </p:cNvPr>
              <p:cNvSpPr/>
              <p:nvPr/>
            </p:nvSpPr>
            <p:spPr>
              <a:xfrm>
                <a:off x="7713445" y="1484891"/>
                <a:ext cx="591454" cy="591454"/>
              </a:xfrm>
              <a:custGeom>
                <a:avLst/>
                <a:gdLst>
                  <a:gd name="connsiteX0" fmla="*/ 291885 w 954889"/>
                  <a:gd name="connsiteY0" fmla="*/ 0 h 954889"/>
                  <a:gd name="connsiteX1" fmla="*/ 954889 w 954889"/>
                  <a:gd name="connsiteY1" fmla="*/ 0 h 954889"/>
                  <a:gd name="connsiteX2" fmla="*/ 0 w 954889"/>
                  <a:gd name="connsiteY2" fmla="*/ 954889 h 954889"/>
                  <a:gd name="connsiteX3" fmla="*/ 0 w 954889"/>
                  <a:gd name="connsiteY3" fmla="*/ 291885 h 954889"/>
                  <a:gd name="connsiteX4" fmla="*/ 291885 w 954889"/>
                  <a:gd name="connsiteY4" fmla="*/ 0 h 954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4889" h="954889">
                    <a:moveTo>
                      <a:pt x="291885" y="0"/>
                    </a:moveTo>
                    <a:lnTo>
                      <a:pt x="954889" y="0"/>
                    </a:lnTo>
                    <a:lnTo>
                      <a:pt x="0" y="954889"/>
                    </a:lnTo>
                    <a:lnTo>
                      <a:pt x="0" y="291885"/>
                    </a:lnTo>
                    <a:cubicBezTo>
                      <a:pt x="0" y="130681"/>
                      <a:pt x="130681" y="0"/>
                      <a:pt x="291885" y="0"/>
                    </a:cubicBezTo>
                    <a:close/>
                  </a:path>
                </a:pathLst>
              </a:custGeom>
              <a:solidFill>
                <a:srgbClr val="5BD2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7AC3CFC7-7AA5-46B5-B3B2-90166083C665}"/>
                  </a:ext>
                </a:extLst>
              </p:cNvPr>
              <p:cNvSpPr txBox="1"/>
              <p:nvPr/>
            </p:nvSpPr>
            <p:spPr>
              <a:xfrm>
                <a:off x="7684130" y="1459578"/>
                <a:ext cx="5506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+1</a:t>
                </a:r>
                <a:endParaRPr lang="ko-KR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C2C9D754-6318-41C4-A331-9A52F765A3E3}"/>
                  </a:ext>
                </a:extLst>
              </p:cNvPr>
              <p:cNvSpPr txBox="1"/>
              <p:nvPr/>
            </p:nvSpPr>
            <p:spPr>
              <a:xfrm>
                <a:off x="7939690" y="1820875"/>
                <a:ext cx="1252272" cy="466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000">
                    <a:latin typeface="KoPub돋움체 Light" panose="02020603020101020101" pitchFamily="18" charset="-127"/>
                    <a:ea typeface="KoPub돋움체 Light" panose="02020603020101020101" pitchFamily="18" charset="-127"/>
                  </a:defRPr>
                </a:lvl1pPr>
              </a:lstStyle>
              <a:p>
                <a:pPr algn="ctr">
                  <a:lnSpc>
                    <a:spcPct val="150000"/>
                  </a:lnSpc>
                </a:pPr>
                <a:r>
                  <a:rPr lang="ko-KR" altLang="en-US" sz="1800"/>
                  <a:t>결제</a:t>
                </a:r>
                <a:endParaRPr lang="en-US" altLang="ko-KR" sz="1800" dirty="0"/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D96FA5A1-B397-45EA-B316-3FF49444AD57}"/>
                </a:ext>
              </a:extLst>
            </p:cNvPr>
            <p:cNvGrpSpPr/>
            <p:nvPr/>
          </p:nvGrpSpPr>
          <p:grpSpPr>
            <a:xfrm>
              <a:off x="4003670" y="1451958"/>
              <a:ext cx="1738640" cy="5200228"/>
              <a:chOff x="4003670" y="1451958"/>
              <a:chExt cx="1738640" cy="5200228"/>
            </a:xfrm>
          </p:grpSpPr>
          <p:sp>
            <p:nvSpPr>
              <p:cNvPr id="139" name="자유형: 도형 138">
                <a:extLst>
                  <a:ext uri="{FF2B5EF4-FFF2-40B4-BE49-F238E27FC236}">
                    <a16:creationId xmlns:a16="http://schemas.microsoft.com/office/drawing/2014/main" id="{EB7362DC-6761-4C18-8481-5190932F71F9}"/>
                  </a:ext>
                </a:extLst>
              </p:cNvPr>
              <p:cNvSpPr/>
              <p:nvPr/>
            </p:nvSpPr>
            <p:spPr>
              <a:xfrm>
                <a:off x="4058130" y="5460718"/>
                <a:ext cx="1684180" cy="1191468"/>
              </a:xfrm>
              <a:custGeom>
                <a:avLst/>
                <a:gdLst>
                  <a:gd name="connsiteX0" fmla="*/ 954889 w 2759978"/>
                  <a:gd name="connsiteY0" fmla="*/ 0 h 1952538"/>
                  <a:gd name="connsiteX1" fmla="*/ 2468093 w 2759978"/>
                  <a:gd name="connsiteY1" fmla="*/ 0 h 1952538"/>
                  <a:gd name="connsiteX2" fmla="*/ 2759978 w 2759978"/>
                  <a:gd name="connsiteY2" fmla="*/ 291885 h 1952538"/>
                  <a:gd name="connsiteX3" fmla="*/ 2759978 w 2759978"/>
                  <a:gd name="connsiteY3" fmla="*/ 1660653 h 1952538"/>
                  <a:gd name="connsiteX4" fmla="*/ 2468093 w 2759978"/>
                  <a:gd name="connsiteY4" fmla="*/ 1952538 h 1952538"/>
                  <a:gd name="connsiteX5" fmla="*/ 291885 w 2759978"/>
                  <a:gd name="connsiteY5" fmla="*/ 1952538 h 1952538"/>
                  <a:gd name="connsiteX6" fmla="*/ 0 w 2759978"/>
                  <a:gd name="connsiteY6" fmla="*/ 1660653 h 1952538"/>
                  <a:gd name="connsiteX7" fmla="*/ 0 w 2759978"/>
                  <a:gd name="connsiteY7" fmla="*/ 954889 h 1952538"/>
                  <a:gd name="connsiteX8" fmla="*/ 954889 w 2759978"/>
                  <a:gd name="connsiteY8" fmla="*/ 0 h 195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59978" h="1952538">
                    <a:moveTo>
                      <a:pt x="954889" y="0"/>
                    </a:moveTo>
                    <a:lnTo>
                      <a:pt x="2468093" y="0"/>
                    </a:lnTo>
                    <a:cubicBezTo>
                      <a:pt x="2629297" y="0"/>
                      <a:pt x="2759978" y="130681"/>
                      <a:pt x="2759978" y="291885"/>
                    </a:cubicBezTo>
                    <a:lnTo>
                      <a:pt x="2759978" y="1660653"/>
                    </a:lnTo>
                    <a:cubicBezTo>
                      <a:pt x="2759978" y="1821857"/>
                      <a:pt x="2629297" y="1952538"/>
                      <a:pt x="2468093" y="1952538"/>
                    </a:cubicBezTo>
                    <a:lnTo>
                      <a:pt x="291885" y="1952538"/>
                    </a:lnTo>
                    <a:cubicBezTo>
                      <a:pt x="130681" y="1952538"/>
                      <a:pt x="0" y="1821857"/>
                      <a:pt x="0" y="1660653"/>
                    </a:cubicBezTo>
                    <a:lnTo>
                      <a:pt x="0" y="954889"/>
                    </a:lnTo>
                    <a:lnTo>
                      <a:pt x="95488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C5C6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0" name="자유형: 도형 139">
                <a:extLst>
                  <a:ext uri="{FF2B5EF4-FFF2-40B4-BE49-F238E27FC236}">
                    <a16:creationId xmlns:a16="http://schemas.microsoft.com/office/drawing/2014/main" id="{336FD37F-78ED-406C-8087-AAC19219C5C9}"/>
                  </a:ext>
                </a:extLst>
              </p:cNvPr>
              <p:cNvSpPr/>
              <p:nvPr/>
            </p:nvSpPr>
            <p:spPr>
              <a:xfrm>
                <a:off x="4032985" y="5452487"/>
                <a:ext cx="591454" cy="591454"/>
              </a:xfrm>
              <a:custGeom>
                <a:avLst/>
                <a:gdLst>
                  <a:gd name="connsiteX0" fmla="*/ 291885 w 954889"/>
                  <a:gd name="connsiteY0" fmla="*/ 0 h 954889"/>
                  <a:gd name="connsiteX1" fmla="*/ 954889 w 954889"/>
                  <a:gd name="connsiteY1" fmla="*/ 0 h 954889"/>
                  <a:gd name="connsiteX2" fmla="*/ 0 w 954889"/>
                  <a:gd name="connsiteY2" fmla="*/ 954889 h 954889"/>
                  <a:gd name="connsiteX3" fmla="*/ 0 w 954889"/>
                  <a:gd name="connsiteY3" fmla="*/ 291885 h 954889"/>
                  <a:gd name="connsiteX4" fmla="*/ 291885 w 954889"/>
                  <a:gd name="connsiteY4" fmla="*/ 0 h 954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4889" h="954889">
                    <a:moveTo>
                      <a:pt x="291885" y="0"/>
                    </a:moveTo>
                    <a:lnTo>
                      <a:pt x="954889" y="0"/>
                    </a:lnTo>
                    <a:lnTo>
                      <a:pt x="0" y="954889"/>
                    </a:lnTo>
                    <a:lnTo>
                      <a:pt x="0" y="291885"/>
                    </a:lnTo>
                    <a:cubicBezTo>
                      <a:pt x="0" y="130681"/>
                      <a:pt x="130681" y="0"/>
                      <a:pt x="291885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39F9666-19A9-4776-916A-2B51964C57C7}"/>
                  </a:ext>
                </a:extLst>
              </p:cNvPr>
              <p:cNvSpPr txBox="1"/>
              <p:nvPr/>
            </p:nvSpPr>
            <p:spPr>
              <a:xfrm>
                <a:off x="4003670" y="5419554"/>
                <a:ext cx="5506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-3</a:t>
                </a:r>
                <a:endParaRPr lang="ko-KR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62D1775B-6C84-4C1D-A254-CBEF5142B0E1}"/>
                  </a:ext>
                </a:extLst>
              </p:cNvPr>
              <p:cNvSpPr txBox="1"/>
              <p:nvPr/>
            </p:nvSpPr>
            <p:spPr>
              <a:xfrm>
                <a:off x="4259230" y="5735131"/>
                <a:ext cx="12522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000">
                    <a:latin typeface="KoPub돋움체 Light" panose="02020603020101020101" pitchFamily="18" charset="-127"/>
                    <a:ea typeface="KoPub돋움체 Light" panose="02020603020101020101" pitchFamily="18" charset="-127"/>
                  </a:defRPr>
                </a:lvl1pPr>
              </a:lstStyle>
              <a:p>
                <a:pPr algn="ctr"/>
                <a:r>
                  <a:rPr lang="en-US" altLang="ko-KR" sz="1800" dirty="0"/>
                  <a:t>SPAM,</a:t>
                </a:r>
              </a:p>
              <a:p>
                <a:pPr algn="ctr"/>
                <a:r>
                  <a:rPr lang="en-US" altLang="ko-KR" sz="1800" dirty="0"/>
                  <a:t>ABUSE</a:t>
                </a:r>
              </a:p>
            </p:txBody>
          </p:sp>
          <p:sp>
            <p:nvSpPr>
              <p:cNvPr id="147" name="자유형: 도형 146">
                <a:extLst>
                  <a:ext uri="{FF2B5EF4-FFF2-40B4-BE49-F238E27FC236}">
                    <a16:creationId xmlns:a16="http://schemas.microsoft.com/office/drawing/2014/main" id="{46B77394-9A3D-4BC0-ABB7-1039052D16CA}"/>
                  </a:ext>
                </a:extLst>
              </p:cNvPr>
              <p:cNvSpPr/>
              <p:nvPr/>
            </p:nvSpPr>
            <p:spPr>
              <a:xfrm>
                <a:off x="4058130" y="2815654"/>
                <a:ext cx="1684180" cy="1191468"/>
              </a:xfrm>
              <a:custGeom>
                <a:avLst/>
                <a:gdLst>
                  <a:gd name="connsiteX0" fmla="*/ 954889 w 2759978"/>
                  <a:gd name="connsiteY0" fmla="*/ 0 h 1952538"/>
                  <a:gd name="connsiteX1" fmla="*/ 2468093 w 2759978"/>
                  <a:gd name="connsiteY1" fmla="*/ 0 h 1952538"/>
                  <a:gd name="connsiteX2" fmla="*/ 2759978 w 2759978"/>
                  <a:gd name="connsiteY2" fmla="*/ 291885 h 1952538"/>
                  <a:gd name="connsiteX3" fmla="*/ 2759978 w 2759978"/>
                  <a:gd name="connsiteY3" fmla="*/ 1660653 h 1952538"/>
                  <a:gd name="connsiteX4" fmla="*/ 2468093 w 2759978"/>
                  <a:gd name="connsiteY4" fmla="*/ 1952538 h 1952538"/>
                  <a:gd name="connsiteX5" fmla="*/ 291885 w 2759978"/>
                  <a:gd name="connsiteY5" fmla="*/ 1952538 h 1952538"/>
                  <a:gd name="connsiteX6" fmla="*/ 0 w 2759978"/>
                  <a:gd name="connsiteY6" fmla="*/ 1660653 h 1952538"/>
                  <a:gd name="connsiteX7" fmla="*/ 0 w 2759978"/>
                  <a:gd name="connsiteY7" fmla="*/ 954889 h 1952538"/>
                  <a:gd name="connsiteX8" fmla="*/ 954889 w 2759978"/>
                  <a:gd name="connsiteY8" fmla="*/ 0 h 195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59978" h="1952538">
                    <a:moveTo>
                      <a:pt x="954889" y="0"/>
                    </a:moveTo>
                    <a:lnTo>
                      <a:pt x="2468093" y="0"/>
                    </a:lnTo>
                    <a:cubicBezTo>
                      <a:pt x="2629297" y="0"/>
                      <a:pt x="2759978" y="130681"/>
                      <a:pt x="2759978" y="291885"/>
                    </a:cubicBezTo>
                    <a:lnTo>
                      <a:pt x="2759978" y="1660653"/>
                    </a:lnTo>
                    <a:cubicBezTo>
                      <a:pt x="2759978" y="1821857"/>
                      <a:pt x="2629297" y="1952538"/>
                      <a:pt x="2468093" y="1952538"/>
                    </a:cubicBezTo>
                    <a:lnTo>
                      <a:pt x="291885" y="1952538"/>
                    </a:lnTo>
                    <a:cubicBezTo>
                      <a:pt x="130681" y="1952538"/>
                      <a:pt x="0" y="1821857"/>
                      <a:pt x="0" y="1660653"/>
                    </a:cubicBezTo>
                    <a:lnTo>
                      <a:pt x="0" y="954889"/>
                    </a:lnTo>
                    <a:lnTo>
                      <a:pt x="95488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C5C6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8" name="자유형: 도형 147">
                <a:extLst>
                  <a:ext uri="{FF2B5EF4-FFF2-40B4-BE49-F238E27FC236}">
                    <a16:creationId xmlns:a16="http://schemas.microsoft.com/office/drawing/2014/main" id="{B3BD2F8C-BC04-4575-A8A9-1F5DD5B00AE3}"/>
                  </a:ext>
                </a:extLst>
              </p:cNvPr>
              <p:cNvSpPr/>
              <p:nvPr/>
            </p:nvSpPr>
            <p:spPr>
              <a:xfrm>
                <a:off x="4032985" y="2807423"/>
                <a:ext cx="591454" cy="591454"/>
              </a:xfrm>
              <a:custGeom>
                <a:avLst/>
                <a:gdLst>
                  <a:gd name="connsiteX0" fmla="*/ 291885 w 954889"/>
                  <a:gd name="connsiteY0" fmla="*/ 0 h 954889"/>
                  <a:gd name="connsiteX1" fmla="*/ 954889 w 954889"/>
                  <a:gd name="connsiteY1" fmla="*/ 0 h 954889"/>
                  <a:gd name="connsiteX2" fmla="*/ 0 w 954889"/>
                  <a:gd name="connsiteY2" fmla="*/ 954889 h 954889"/>
                  <a:gd name="connsiteX3" fmla="*/ 0 w 954889"/>
                  <a:gd name="connsiteY3" fmla="*/ 291885 h 954889"/>
                  <a:gd name="connsiteX4" fmla="*/ 291885 w 954889"/>
                  <a:gd name="connsiteY4" fmla="*/ 0 h 954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4889" h="954889">
                    <a:moveTo>
                      <a:pt x="291885" y="0"/>
                    </a:moveTo>
                    <a:lnTo>
                      <a:pt x="954889" y="0"/>
                    </a:lnTo>
                    <a:lnTo>
                      <a:pt x="0" y="954889"/>
                    </a:lnTo>
                    <a:lnTo>
                      <a:pt x="0" y="291885"/>
                    </a:lnTo>
                    <a:cubicBezTo>
                      <a:pt x="0" y="130681"/>
                      <a:pt x="130681" y="0"/>
                      <a:pt x="291885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59EA8738-678A-4880-9931-DB846684F2C9}"/>
                  </a:ext>
                </a:extLst>
              </p:cNvPr>
              <p:cNvSpPr txBox="1"/>
              <p:nvPr/>
            </p:nvSpPr>
            <p:spPr>
              <a:xfrm>
                <a:off x="4003670" y="2774490"/>
                <a:ext cx="5506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+3</a:t>
                </a:r>
                <a:endParaRPr lang="ko-KR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45B7B089-E8CD-451D-B411-3FDF9D7BB0F3}"/>
                  </a:ext>
                </a:extLst>
              </p:cNvPr>
              <p:cNvSpPr txBox="1"/>
              <p:nvPr/>
            </p:nvSpPr>
            <p:spPr>
              <a:xfrm>
                <a:off x="4259230" y="3090067"/>
                <a:ext cx="12522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000">
                    <a:latin typeface="KoPub돋움체 Light" panose="02020603020101020101" pitchFamily="18" charset="-127"/>
                    <a:ea typeface="KoPub돋움체 Light" panose="02020603020101020101" pitchFamily="18" charset="-127"/>
                  </a:defRPr>
                </a:lvl1pPr>
              </a:lstStyle>
              <a:p>
                <a:pPr algn="ctr"/>
                <a:r>
                  <a:rPr lang="ko-KR" altLang="en-US" sz="1800" dirty="0"/>
                  <a:t>구매</a:t>
                </a:r>
                <a:endParaRPr lang="en-US" altLang="ko-KR" sz="1800" dirty="0"/>
              </a:p>
              <a:p>
                <a:pPr algn="ctr"/>
                <a:r>
                  <a:rPr lang="ko-KR" altLang="en-US" sz="1800" dirty="0"/>
                  <a:t>데이터</a:t>
                </a:r>
                <a:endParaRPr lang="en-US" altLang="ko-KR" sz="1800" dirty="0"/>
              </a:p>
            </p:txBody>
          </p:sp>
          <p:sp>
            <p:nvSpPr>
              <p:cNvPr id="143" name="자유형: 도형 142">
                <a:extLst>
                  <a:ext uri="{FF2B5EF4-FFF2-40B4-BE49-F238E27FC236}">
                    <a16:creationId xmlns:a16="http://schemas.microsoft.com/office/drawing/2014/main" id="{185766C8-20DC-4599-A9C6-45E9C7C64E70}"/>
                  </a:ext>
                </a:extLst>
              </p:cNvPr>
              <p:cNvSpPr/>
              <p:nvPr/>
            </p:nvSpPr>
            <p:spPr>
              <a:xfrm>
                <a:off x="4058130" y="4138186"/>
                <a:ext cx="1684180" cy="1191468"/>
              </a:xfrm>
              <a:custGeom>
                <a:avLst/>
                <a:gdLst>
                  <a:gd name="connsiteX0" fmla="*/ 954889 w 2759978"/>
                  <a:gd name="connsiteY0" fmla="*/ 0 h 1952538"/>
                  <a:gd name="connsiteX1" fmla="*/ 2468093 w 2759978"/>
                  <a:gd name="connsiteY1" fmla="*/ 0 h 1952538"/>
                  <a:gd name="connsiteX2" fmla="*/ 2759978 w 2759978"/>
                  <a:gd name="connsiteY2" fmla="*/ 291885 h 1952538"/>
                  <a:gd name="connsiteX3" fmla="*/ 2759978 w 2759978"/>
                  <a:gd name="connsiteY3" fmla="*/ 1660653 h 1952538"/>
                  <a:gd name="connsiteX4" fmla="*/ 2468093 w 2759978"/>
                  <a:gd name="connsiteY4" fmla="*/ 1952538 h 1952538"/>
                  <a:gd name="connsiteX5" fmla="*/ 291885 w 2759978"/>
                  <a:gd name="connsiteY5" fmla="*/ 1952538 h 1952538"/>
                  <a:gd name="connsiteX6" fmla="*/ 0 w 2759978"/>
                  <a:gd name="connsiteY6" fmla="*/ 1660653 h 1952538"/>
                  <a:gd name="connsiteX7" fmla="*/ 0 w 2759978"/>
                  <a:gd name="connsiteY7" fmla="*/ 954889 h 1952538"/>
                  <a:gd name="connsiteX8" fmla="*/ 954889 w 2759978"/>
                  <a:gd name="connsiteY8" fmla="*/ 0 h 195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59978" h="1952538">
                    <a:moveTo>
                      <a:pt x="954889" y="0"/>
                    </a:moveTo>
                    <a:lnTo>
                      <a:pt x="2468093" y="0"/>
                    </a:lnTo>
                    <a:cubicBezTo>
                      <a:pt x="2629297" y="0"/>
                      <a:pt x="2759978" y="130681"/>
                      <a:pt x="2759978" y="291885"/>
                    </a:cubicBezTo>
                    <a:lnTo>
                      <a:pt x="2759978" y="1660653"/>
                    </a:lnTo>
                    <a:cubicBezTo>
                      <a:pt x="2759978" y="1821857"/>
                      <a:pt x="2629297" y="1952538"/>
                      <a:pt x="2468093" y="1952538"/>
                    </a:cubicBezTo>
                    <a:lnTo>
                      <a:pt x="291885" y="1952538"/>
                    </a:lnTo>
                    <a:cubicBezTo>
                      <a:pt x="130681" y="1952538"/>
                      <a:pt x="0" y="1821857"/>
                      <a:pt x="0" y="1660653"/>
                    </a:cubicBezTo>
                    <a:lnTo>
                      <a:pt x="0" y="954889"/>
                    </a:lnTo>
                    <a:lnTo>
                      <a:pt x="95488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C5C6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4" name="자유형: 도형 143">
                <a:extLst>
                  <a:ext uri="{FF2B5EF4-FFF2-40B4-BE49-F238E27FC236}">
                    <a16:creationId xmlns:a16="http://schemas.microsoft.com/office/drawing/2014/main" id="{F9996C43-F067-4685-A7A0-0578862C9670}"/>
                  </a:ext>
                </a:extLst>
              </p:cNvPr>
              <p:cNvSpPr/>
              <p:nvPr/>
            </p:nvSpPr>
            <p:spPr>
              <a:xfrm>
                <a:off x="4032985" y="4129955"/>
                <a:ext cx="591454" cy="591454"/>
              </a:xfrm>
              <a:custGeom>
                <a:avLst/>
                <a:gdLst>
                  <a:gd name="connsiteX0" fmla="*/ 291885 w 954889"/>
                  <a:gd name="connsiteY0" fmla="*/ 0 h 954889"/>
                  <a:gd name="connsiteX1" fmla="*/ 954889 w 954889"/>
                  <a:gd name="connsiteY1" fmla="*/ 0 h 954889"/>
                  <a:gd name="connsiteX2" fmla="*/ 0 w 954889"/>
                  <a:gd name="connsiteY2" fmla="*/ 954889 h 954889"/>
                  <a:gd name="connsiteX3" fmla="*/ 0 w 954889"/>
                  <a:gd name="connsiteY3" fmla="*/ 291885 h 954889"/>
                  <a:gd name="connsiteX4" fmla="*/ 291885 w 954889"/>
                  <a:gd name="connsiteY4" fmla="*/ 0 h 954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4889" h="954889">
                    <a:moveTo>
                      <a:pt x="291885" y="0"/>
                    </a:moveTo>
                    <a:lnTo>
                      <a:pt x="954889" y="0"/>
                    </a:lnTo>
                    <a:lnTo>
                      <a:pt x="0" y="954889"/>
                    </a:lnTo>
                    <a:lnTo>
                      <a:pt x="0" y="291885"/>
                    </a:lnTo>
                    <a:cubicBezTo>
                      <a:pt x="0" y="130681"/>
                      <a:pt x="130681" y="0"/>
                      <a:pt x="291885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C675B2A8-BBF1-45EA-912D-715970BB06E3}"/>
                  </a:ext>
                </a:extLst>
              </p:cNvPr>
              <p:cNvSpPr txBox="1"/>
              <p:nvPr/>
            </p:nvSpPr>
            <p:spPr>
              <a:xfrm>
                <a:off x="4003670" y="4097022"/>
                <a:ext cx="5506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-3</a:t>
                </a:r>
                <a:endParaRPr lang="ko-KR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CDABDF6F-1CC8-4E32-98F0-89F755C7AB8A}"/>
                  </a:ext>
                </a:extLst>
              </p:cNvPr>
              <p:cNvSpPr txBox="1"/>
              <p:nvPr/>
            </p:nvSpPr>
            <p:spPr>
              <a:xfrm>
                <a:off x="4259230" y="4336399"/>
                <a:ext cx="1252272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000">
                    <a:latin typeface="KoPub돋움체 Light" panose="02020603020101020101" pitchFamily="18" charset="-127"/>
                    <a:ea typeface="KoPub돋움체 Light" panose="02020603020101020101" pitchFamily="18" charset="-127"/>
                  </a:defRPr>
                </a:lvl1pPr>
              </a:lstStyle>
              <a:p>
                <a:pPr algn="ctr">
                  <a:lnSpc>
                    <a:spcPct val="150000"/>
                  </a:lnSpc>
                </a:pPr>
                <a:r>
                  <a:rPr lang="ko-KR" altLang="en-US" sz="1800" dirty="0"/>
                  <a:t>태그</a:t>
                </a:r>
                <a:endParaRPr lang="en-US" altLang="ko-KR" sz="1800" dirty="0"/>
              </a:p>
              <a:p>
                <a:pPr algn="ctr"/>
                <a:r>
                  <a:rPr lang="ko-KR" altLang="en-US" sz="1800" dirty="0"/>
                  <a:t>메타정보</a:t>
                </a:r>
                <a:endParaRPr lang="en-US" altLang="ko-KR" sz="1800" dirty="0"/>
              </a:p>
            </p:txBody>
          </p:sp>
          <p:sp>
            <p:nvSpPr>
              <p:cNvPr id="151" name="자유형: 도형 150">
                <a:extLst>
                  <a:ext uri="{FF2B5EF4-FFF2-40B4-BE49-F238E27FC236}">
                    <a16:creationId xmlns:a16="http://schemas.microsoft.com/office/drawing/2014/main" id="{1DD210CF-696B-4171-A271-F8DC9EBDEE55}"/>
                  </a:ext>
                </a:extLst>
              </p:cNvPr>
              <p:cNvSpPr/>
              <p:nvPr/>
            </p:nvSpPr>
            <p:spPr>
              <a:xfrm>
                <a:off x="4058130" y="1493122"/>
                <a:ext cx="1684180" cy="1191468"/>
              </a:xfrm>
              <a:custGeom>
                <a:avLst/>
                <a:gdLst>
                  <a:gd name="connsiteX0" fmla="*/ 954889 w 2759978"/>
                  <a:gd name="connsiteY0" fmla="*/ 0 h 1952538"/>
                  <a:gd name="connsiteX1" fmla="*/ 2468093 w 2759978"/>
                  <a:gd name="connsiteY1" fmla="*/ 0 h 1952538"/>
                  <a:gd name="connsiteX2" fmla="*/ 2759978 w 2759978"/>
                  <a:gd name="connsiteY2" fmla="*/ 291885 h 1952538"/>
                  <a:gd name="connsiteX3" fmla="*/ 2759978 w 2759978"/>
                  <a:gd name="connsiteY3" fmla="*/ 1660653 h 1952538"/>
                  <a:gd name="connsiteX4" fmla="*/ 2468093 w 2759978"/>
                  <a:gd name="connsiteY4" fmla="*/ 1952538 h 1952538"/>
                  <a:gd name="connsiteX5" fmla="*/ 291885 w 2759978"/>
                  <a:gd name="connsiteY5" fmla="*/ 1952538 h 1952538"/>
                  <a:gd name="connsiteX6" fmla="*/ 0 w 2759978"/>
                  <a:gd name="connsiteY6" fmla="*/ 1660653 h 1952538"/>
                  <a:gd name="connsiteX7" fmla="*/ 0 w 2759978"/>
                  <a:gd name="connsiteY7" fmla="*/ 954889 h 1952538"/>
                  <a:gd name="connsiteX8" fmla="*/ 954889 w 2759978"/>
                  <a:gd name="connsiteY8" fmla="*/ 0 h 195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59978" h="1952538">
                    <a:moveTo>
                      <a:pt x="954889" y="0"/>
                    </a:moveTo>
                    <a:lnTo>
                      <a:pt x="2468093" y="0"/>
                    </a:lnTo>
                    <a:cubicBezTo>
                      <a:pt x="2629297" y="0"/>
                      <a:pt x="2759978" y="130681"/>
                      <a:pt x="2759978" y="291885"/>
                    </a:cubicBezTo>
                    <a:lnTo>
                      <a:pt x="2759978" y="1660653"/>
                    </a:lnTo>
                    <a:cubicBezTo>
                      <a:pt x="2759978" y="1821857"/>
                      <a:pt x="2629297" y="1952538"/>
                      <a:pt x="2468093" y="1952538"/>
                    </a:cubicBezTo>
                    <a:lnTo>
                      <a:pt x="291885" y="1952538"/>
                    </a:lnTo>
                    <a:cubicBezTo>
                      <a:pt x="130681" y="1952538"/>
                      <a:pt x="0" y="1821857"/>
                      <a:pt x="0" y="1660653"/>
                    </a:cubicBezTo>
                    <a:lnTo>
                      <a:pt x="0" y="954889"/>
                    </a:lnTo>
                    <a:lnTo>
                      <a:pt x="95488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C5C6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52" name="자유형: 도형 151">
                <a:extLst>
                  <a:ext uri="{FF2B5EF4-FFF2-40B4-BE49-F238E27FC236}">
                    <a16:creationId xmlns:a16="http://schemas.microsoft.com/office/drawing/2014/main" id="{8DE34FC1-1DA1-422D-9F6C-EC29B76D09DD}"/>
                  </a:ext>
                </a:extLst>
              </p:cNvPr>
              <p:cNvSpPr/>
              <p:nvPr/>
            </p:nvSpPr>
            <p:spPr>
              <a:xfrm>
                <a:off x="4032985" y="1484891"/>
                <a:ext cx="591454" cy="591454"/>
              </a:xfrm>
              <a:custGeom>
                <a:avLst/>
                <a:gdLst>
                  <a:gd name="connsiteX0" fmla="*/ 291885 w 954889"/>
                  <a:gd name="connsiteY0" fmla="*/ 0 h 954889"/>
                  <a:gd name="connsiteX1" fmla="*/ 954889 w 954889"/>
                  <a:gd name="connsiteY1" fmla="*/ 0 h 954889"/>
                  <a:gd name="connsiteX2" fmla="*/ 0 w 954889"/>
                  <a:gd name="connsiteY2" fmla="*/ 954889 h 954889"/>
                  <a:gd name="connsiteX3" fmla="*/ 0 w 954889"/>
                  <a:gd name="connsiteY3" fmla="*/ 291885 h 954889"/>
                  <a:gd name="connsiteX4" fmla="*/ 291885 w 954889"/>
                  <a:gd name="connsiteY4" fmla="*/ 0 h 954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4889" h="954889">
                    <a:moveTo>
                      <a:pt x="291885" y="0"/>
                    </a:moveTo>
                    <a:lnTo>
                      <a:pt x="954889" y="0"/>
                    </a:lnTo>
                    <a:lnTo>
                      <a:pt x="0" y="954889"/>
                    </a:lnTo>
                    <a:lnTo>
                      <a:pt x="0" y="291885"/>
                    </a:lnTo>
                    <a:cubicBezTo>
                      <a:pt x="0" y="130681"/>
                      <a:pt x="130681" y="0"/>
                      <a:pt x="291885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56A380F5-6499-4D13-85B6-3636373C9080}"/>
                  </a:ext>
                </a:extLst>
              </p:cNvPr>
              <p:cNvSpPr txBox="1"/>
              <p:nvPr/>
            </p:nvSpPr>
            <p:spPr>
              <a:xfrm>
                <a:off x="4003670" y="1451958"/>
                <a:ext cx="5506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+2</a:t>
                </a:r>
                <a:endParaRPr lang="ko-KR" alt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3B4D6430-8096-4247-82CC-8045DD4FDCE1}"/>
                  </a:ext>
                </a:extLst>
              </p:cNvPr>
              <p:cNvSpPr txBox="1"/>
              <p:nvPr/>
            </p:nvSpPr>
            <p:spPr>
              <a:xfrm>
                <a:off x="4266850" y="1820875"/>
                <a:ext cx="1252272" cy="466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000">
                    <a:latin typeface="KoPub돋움체 Light" panose="02020603020101020101" pitchFamily="18" charset="-127"/>
                    <a:ea typeface="KoPub돋움체 Light" panose="02020603020101020101" pitchFamily="18" charset="-127"/>
                  </a:defRPr>
                </a:lvl1pPr>
              </a:lstStyle>
              <a:p>
                <a:pPr algn="ctr">
                  <a:lnSpc>
                    <a:spcPct val="150000"/>
                  </a:lnSpc>
                </a:pPr>
                <a:r>
                  <a:rPr lang="ko-KR" altLang="en-US" sz="1800" dirty="0" err="1"/>
                  <a:t>구매평</a:t>
                </a:r>
                <a:endParaRPr lang="en-US" altLang="ko-KR" sz="1800" dirty="0"/>
              </a:p>
            </p:txBody>
          </p:sp>
        </p:grpSp>
      </p:grpSp>
      <p:sp>
        <p:nvSpPr>
          <p:cNvPr id="198" name="사각형: 둥근 모서리 197">
            <a:extLst>
              <a:ext uri="{FF2B5EF4-FFF2-40B4-BE49-F238E27FC236}">
                <a16:creationId xmlns:a16="http://schemas.microsoft.com/office/drawing/2014/main" id="{ABD9FF04-1CB5-437C-A26E-CCC2DB195845}"/>
              </a:ext>
            </a:extLst>
          </p:cNvPr>
          <p:cNvSpPr/>
          <p:nvPr/>
        </p:nvSpPr>
        <p:spPr>
          <a:xfrm>
            <a:off x="3105284" y="318018"/>
            <a:ext cx="3731161" cy="486562"/>
          </a:xfrm>
          <a:prstGeom prst="roundRect">
            <a:avLst>
              <a:gd name="adj" fmla="val 50000"/>
            </a:avLst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9" name="사각형: 둥근 모서리 198">
            <a:extLst>
              <a:ext uri="{FF2B5EF4-FFF2-40B4-BE49-F238E27FC236}">
                <a16:creationId xmlns:a16="http://schemas.microsoft.com/office/drawing/2014/main" id="{7824A59E-9C8B-4B53-8ADD-312B535C646B}"/>
              </a:ext>
            </a:extLst>
          </p:cNvPr>
          <p:cNvSpPr/>
          <p:nvPr/>
        </p:nvSpPr>
        <p:spPr>
          <a:xfrm>
            <a:off x="3024889" y="224341"/>
            <a:ext cx="3856222" cy="486562"/>
          </a:xfrm>
          <a:prstGeom prst="roundRect">
            <a:avLst>
              <a:gd name="adj" fmla="val 50000"/>
            </a:avLst>
          </a:prstGeom>
          <a:solidFill>
            <a:srgbClr val="3A3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00" name="그룹 199">
            <a:extLst>
              <a:ext uri="{FF2B5EF4-FFF2-40B4-BE49-F238E27FC236}">
                <a16:creationId xmlns:a16="http://schemas.microsoft.com/office/drawing/2014/main" id="{BC004468-5FC6-4FB2-8B96-418854D3F612}"/>
              </a:ext>
            </a:extLst>
          </p:cNvPr>
          <p:cNvGrpSpPr/>
          <p:nvPr/>
        </p:nvGrpSpPr>
        <p:grpSpPr>
          <a:xfrm>
            <a:off x="3155938" y="-405198"/>
            <a:ext cx="196690" cy="966031"/>
            <a:chOff x="557690" y="-257150"/>
            <a:chExt cx="196690" cy="966031"/>
          </a:xfrm>
        </p:grpSpPr>
        <p:sp>
          <p:nvSpPr>
            <p:cNvPr id="201" name="타원 200">
              <a:extLst>
                <a:ext uri="{FF2B5EF4-FFF2-40B4-BE49-F238E27FC236}">
                  <a16:creationId xmlns:a16="http://schemas.microsoft.com/office/drawing/2014/main" id="{A8019E9D-24FB-4978-8341-B14F06E30171}"/>
                </a:ext>
              </a:extLst>
            </p:cNvPr>
            <p:cNvSpPr/>
            <p:nvPr/>
          </p:nvSpPr>
          <p:spPr>
            <a:xfrm>
              <a:off x="557690" y="512191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2" name="사각형: 둥근 모서리 201">
              <a:extLst>
                <a:ext uri="{FF2B5EF4-FFF2-40B4-BE49-F238E27FC236}">
                  <a16:creationId xmlns:a16="http://schemas.microsoft.com/office/drawing/2014/main" id="{5EE8C7C8-0400-4EF4-A775-FEB3210DCCDC}"/>
                </a:ext>
              </a:extLst>
            </p:cNvPr>
            <p:cNvSpPr/>
            <p:nvPr/>
          </p:nvSpPr>
          <p:spPr>
            <a:xfrm>
              <a:off x="616763" y="-257150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203" name="그룹 202">
            <a:extLst>
              <a:ext uri="{FF2B5EF4-FFF2-40B4-BE49-F238E27FC236}">
                <a16:creationId xmlns:a16="http://schemas.microsoft.com/office/drawing/2014/main" id="{D4538508-2F4B-4275-BF39-76C022820DF9}"/>
              </a:ext>
            </a:extLst>
          </p:cNvPr>
          <p:cNvGrpSpPr/>
          <p:nvPr/>
        </p:nvGrpSpPr>
        <p:grpSpPr>
          <a:xfrm>
            <a:off x="6548842" y="-405198"/>
            <a:ext cx="196690" cy="966031"/>
            <a:chOff x="4907630" y="-200545"/>
            <a:chExt cx="196690" cy="966031"/>
          </a:xfrm>
        </p:grpSpPr>
        <p:sp>
          <p:nvSpPr>
            <p:cNvPr id="204" name="타원 203">
              <a:extLst>
                <a:ext uri="{FF2B5EF4-FFF2-40B4-BE49-F238E27FC236}">
                  <a16:creationId xmlns:a16="http://schemas.microsoft.com/office/drawing/2014/main" id="{101C1978-5D57-4553-9049-0706F51043E9}"/>
                </a:ext>
              </a:extLst>
            </p:cNvPr>
            <p:cNvSpPr/>
            <p:nvPr/>
          </p:nvSpPr>
          <p:spPr>
            <a:xfrm>
              <a:off x="4907630" y="568796"/>
              <a:ext cx="196690" cy="196690"/>
            </a:xfrm>
            <a:prstGeom prst="ellipse">
              <a:avLst/>
            </a:prstGeom>
            <a:solidFill>
              <a:srgbClr val="030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5" name="사각형: 둥근 모서리 204">
              <a:extLst>
                <a:ext uri="{FF2B5EF4-FFF2-40B4-BE49-F238E27FC236}">
                  <a16:creationId xmlns:a16="http://schemas.microsoft.com/office/drawing/2014/main" id="{8DD6EC29-255D-4D06-81AF-E5B6C2BD11D1}"/>
                </a:ext>
              </a:extLst>
            </p:cNvPr>
            <p:cNvSpPr/>
            <p:nvPr/>
          </p:nvSpPr>
          <p:spPr>
            <a:xfrm>
              <a:off x="4966703" y="-200545"/>
              <a:ext cx="78543" cy="90569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29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06" name="직사각형 205">
            <a:extLst>
              <a:ext uri="{FF2B5EF4-FFF2-40B4-BE49-F238E27FC236}">
                <a16:creationId xmlns:a16="http://schemas.microsoft.com/office/drawing/2014/main" id="{C03B66EE-25F0-46DB-AFB4-44EAE14F6FDA}"/>
              </a:ext>
            </a:extLst>
          </p:cNvPr>
          <p:cNvSpPr/>
          <p:nvPr/>
        </p:nvSpPr>
        <p:spPr>
          <a:xfrm>
            <a:off x="3940544" y="267567"/>
            <a:ext cx="20249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500"/>
              </a:spcBef>
            </a:pPr>
            <a:r>
              <a:rPr lang="ko-KR" altLang="en-US" sz="2000" spc="-15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오픈 마켓 </a:t>
            </a:r>
            <a:r>
              <a:rPr lang="ko-KR" altLang="en-US" sz="2000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판매</a:t>
            </a:r>
            <a:r>
              <a:rPr lang="en-US" altLang="ko-KR" sz="2000" dirty="0">
                <a:solidFill>
                  <a:srgbClr val="FFC000"/>
                </a:solidFill>
                <a:latin typeface="KBIZ한마음고딕 H" panose="02020503020101020101" pitchFamily="18" charset="-127"/>
                <a:ea typeface="KBIZ한마음고딕 H" panose="02020503020101020101" pitchFamily="18" charset="-127"/>
              </a:rPr>
              <a:t>TIP</a:t>
            </a:r>
            <a:endParaRPr lang="en-US" altLang="ko-KR" dirty="0">
              <a:solidFill>
                <a:srgbClr val="FFC000"/>
              </a:solidFill>
              <a:latin typeface="KBIZ한마음고딕 H" panose="02020503020101020101" pitchFamily="18" charset="-127"/>
              <a:ea typeface="KBIZ한마음고딕 H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06602915"/>
      </p:ext>
    </p:extLst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showMasterSp="0">
  <p:cSld name="AI motion 65">
    <p:bg>
      <p:bgPr>
        <a:solidFill>
          <a:srgbClr val="F5F7FB"/>
        </a:solidFill>
      </p:bgPr>
    </p:bg>
    <p:spTree>
      <p:nvGrpSpPr>
        <p:cNvPr id="1" name="Slide root"/>
        <p:cNvGrpSpPr/>
        <p:nvPr/>
      </p:nvGrpSpPr>
      <p:grpSpPr>
        <a:xfrm>
          <a:off x="0" y="0"/>
          <a:ext cx="9906000" cy="6858000"/>
          <a:chOff x="0" y="0"/>
          <a:chExt cx="9906000" cy="6858000"/>
        </a:xfrm>
      </p:grpSpPr>
      <p:sp>
        <p:nvSpPr>
          <p:cNvPr id="2" name="Shape 2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14243B"/>
          </a:solidFill>
          <a:ln w="9500">
            <a:noFill/>
          </a:ln>
        </p:spPr>
      </p:sp>
      <p:sp>
        <p:nvSpPr>
          <p:cNvPr id="3" name="Shape 3"/>
          <p:cNvSpPr/>
          <p:nvPr/>
        </p:nvSpPr>
        <p:spPr>
          <a:xfrm>
            <a:off x="0" y="0"/>
            <a:ext cx="127000" cy="6858000"/>
          </a:xfrm>
          <a:prstGeom prst="rect">
            <a:avLst/>
          </a:prstGeom>
          <a:solidFill>
            <a:srgbClr val="2459F5"/>
          </a:solidFill>
          <a:ln w="9500">
            <a:noFill/>
          </a:ln>
        </p:spPr>
      </p:sp>
      <p:sp>
        <p:nvSpPr>
          <p:cNvPr id="4" name="Text 4"/>
          <p:cNvSpPr txBox="1"/>
          <p:nvPr/>
        </p:nvSpPr>
        <p:spPr>
          <a:xfrm>
            <a:off x="762000" y="660400"/>
            <a:ext cx="8382000" cy="3175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300" b="1" dirty="0">
                <a:solidFill>
                  <a:srgbClr val="93B0FF"/>
                </a:solidFill>
                <a:latin typeface="Noto Sans KR"/>
                <a:ea typeface="Noto Sans KR"/>
                <a:cs typeface="Noto Sans KR"/>
              </a:rPr>
              <a:t>LEADERS ACADEMY  /  AI COMMERCE</a:t>
            </a:r>
            <a:endParaRPr lang="ko-KR" sz="1300"/>
          </a:p>
        </p:txBody>
      </p:sp>
      <p:grpSp>
        <p:nvGrpSpPr>
          <p:cNvPr id="5" name="Reveal 5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6" name="Text 6"/>
            <p:cNvSpPr txBox="1"/>
            <p:nvPr/>
          </p:nvSpPr>
          <p:spPr>
            <a:xfrm>
              <a:off x="762000" y="1612900"/>
              <a:ext cx="8382000" cy="203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4600" b="1" dirty="0">
                  <a:solidFill>
                    <a:srgbClr val="FFFFFF"/>
                  </a:solidFill>
                  <a:latin typeface="Noto Sans KR"/>
                  <a:ea typeface="Noto Sans KR"/>
                  <a:cs typeface="Noto Sans KR"/>
                </a:rPr>
                <a:t>AI로 시작하는</a:t>
              </a:r>
              <a:endParaRPr lang="ko-KR" sz="4600"/>
            </a:p>
            <a:p>
              <a:pPr algn="ctr">
                <a:lnSpc>
                  <a:spcPct val="118000"/>
                </a:lnSpc>
              </a:pPr>
              <a:r>
                <a:rPr lang="ko-KR" sz="4600" b="1" dirty="0">
                  <a:solidFill>
                    <a:srgbClr val="FFFFFF"/>
                  </a:solidFill>
                  <a:latin typeface="Noto Sans KR"/>
                  <a:ea typeface="Noto Sans KR"/>
                  <a:cs typeface="Noto Sans KR"/>
                </a:rPr>
                <a:t>온라인마켓</a:t>
              </a:r>
              <a:endParaRPr lang="ko-KR" sz="4600"/>
            </a:p>
          </p:txBody>
        </p:sp>
      </p:grpSp>
      <p:grpSp>
        <p:nvGrpSpPr>
          <p:cNvPr id="7" name="Reveal 7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8" name="Text 8"/>
            <p:cNvSpPr txBox="1"/>
            <p:nvPr/>
          </p:nvSpPr>
          <p:spPr>
            <a:xfrm>
              <a:off x="762000" y="4000500"/>
              <a:ext cx="8382000" cy="444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300" b="1" dirty="0">
                  <a:solidFill>
                    <a:srgbClr val="DFF594"/>
                  </a:solidFill>
                  <a:latin typeface="Noto Sans KR"/>
                  <a:ea typeface="Noto Sans KR"/>
                  <a:cs typeface="Noto Sans KR"/>
                </a:rPr>
                <a:t>사진에서 판매 준비까지</a:t>
              </a:r>
              <a:endParaRPr lang="ko-KR" sz="2300"/>
            </a:p>
          </p:txBody>
        </p:sp>
        <p:sp>
          <p:nvSpPr>
            <p:cNvPr id="9" name="Text 9"/>
            <p:cNvSpPr txBox="1"/>
            <p:nvPr/>
          </p:nvSpPr>
          <p:spPr>
            <a:xfrm>
              <a:off x="762000" y="4660900"/>
              <a:ext cx="8382000" cy="431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900" b="0" dirty="0">
                  <a:solidFill>
                    <a:srgbClr val="CDD7E8"/>
                  </a:solidFill>
                  <a:latin typeface="Noto Sans KR"/>
                  <a:ea typeface="Noto Sans KR"/>
                  <a:cs typeface="Noto Sans KR"/>
                </a:rPr>
                <a:t>찾고  ·  만들고  ·  올리고  ·  운영합니다</a:t>
              </a:r>
              <a:endParaRPr lang="ko-KR" sz="1900"/>
            </a:p>
          </p:txBody>
        </p:sp>
      </p:grpSp>
      <p:sp>
        <p:nvSpPr>
          <p:cNvPr id="10" name="Text 10"/>
          <p:cNvSpPr txBox="1"/>
          <p:nvPr/>
        </p:nvSpPr>
        <p:spPr>
          <a:xfrm>
            <a:off x="762000" y="6045200"/>
            <a:ext cx="8382000" cy="3556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300" b="0" dirty="0">
                <a:solidFill>
                  <a:srgbClr val="CDD7E8"/>
                </a:solidFill>
                <a:latin typeface="Noto Sans KR"/>
                <a:ea typeface="Noto Sans KR"/>
                <a:cs typeface="Noto Sans KR"/>
              </a:rPr>
              <a:t>중소기업중앙회 리더스아카데미  |  박제영 대표</a:t>
            </a:r>
            <a:endParaRPr lang="ko-KR" sz="1300"/>
          </a:p>
        </p:txBody>
      </p:sp>
      <p:sp>
        <p:nvSpPr>
          <p:cNvPr id="11" name="Text 11"/>
          <p:cNvSpPr txBox="1"/>
          <p:nvPr/>
        </p:nvSpPr>
        <p:spPr>
          <a:xfrm>
            <a:off x="9271000" y="6604000"/>
            <a:ext cx="317500" cy="1524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900" b="0" dirty="0">
                <a:solidFill>
                  <a:srgbClr val="CDD7E8"/>
                </a:solidFill>
                <a:latin typeface="Noto Sans KR"/>
                <a:ea typeface="Noto Sans KR"/>
                <a:cs typeface="Noto Sans KR"/>
              </a:rPr>
              <a:t>65</a:t>
            </a:r>
            <a:endParaRPr lang="ko-KR" sz="900"/>
          </a:p>
        </p:txBody>
      </p:sp>
    </p:spTree>
  </p:cSld>
  <p:clrMapOvr>
    <a:masterClrMapping/>
  </p:clrMapOvr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p="http://schemas.openxmlformats.org/presentationml/2006/main" showMasterSp="0">
  <p:cSld name="AI motion 66">
    <p:bg>
      <p:bgPr>
        <a:solidFill>
          <a:srgbClr val="F5F7FB"/>
        </a:solidFill>
      </p:bgPr>
    </p:bg>
    <p:spTree>
      <p:nvGrpSpPr>
        <p:cNvPr id="1" name="Slide root"/>
        <p:cNvGrpSpPr/>
        <p:nvPr/>
      </p:nvGrpSpPr>
      <p:grpSpPr>
        <a:xfrm>
          <a:off x="0" y="0"/>
          <a:ext cx="9906000" cy="6858000"/>
          <a:chOff x="0" y="0"/>
          <a:chExt cx="9906000" cy="6858000"/>
        </a:xfrm>
      </p:grpSpPr>
      <p:sp>
        <p:nvSpPr>
          <p:cNvPr id="2" name="Text 2"/>
          <p:cNvSpPr txBox="1"/>
          <p:nvPr/>
        </p:nvSpPr>
        <p:spPr>
          <a:xfrm>
            <a:off x="508000" y="254000"/>
            <a:ext cx="8890000" cy="2286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100" b="1" dirty="0">
                <a:solidFill>
                  <a:srgbClr val="2459F5"/>
                </a:solidFill>
                <a:latin typeface="Noto Sans KR"/>
                <a:ea typeface="Noto Sans KR"/>
                <a:cs typeface="Noto Sans KR"/>
              </a:rPr>
              <a:t>01  판매 과정</a:t>
            </a:r>
            <a:endParaRPr lang="ko-KR" sz="1100"/>
          </a:p>
        </p:txBody>
      </p:sp>
      <p:sp>
        <p:nvSpPr>
          <p:cNvPr id="3" name="Text 3"/>
          <p:cNvSpPr txBox="1"/>
          <p:nvPr/>
        </p:nvSpPr>
        <p:spPr>
          <a:xfrm>
            <a:off x="444500" y="609600"/>
            <a:ext cx="9017000" cy="5842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28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AI가 돕는 판매 과정</a:t>
            </a:r>
            <a:endParaRPr lang="ko-KR" sz="2800"/>
          </a:p>
        </p:txBody>
      </p:sp>
      <p:sp>
        <p:nvSpPr>
          <p:cNvPr id="4" name="Shape 4"/>
          <p:cNvSpPr/>
          <p:nvPr/>
        </p:nvSpPr>
        <p:spPr>
          <a:xfrm>
            <a:off x="4648200" y="1308100"/>
            <a:ext cx="609600" cy="38100"/>
          </a:xfrm>
          <a:prstGeom prst="rect">
            <a:avLst/>
          </a:prstGeom>
          <a:solidFill>
            <a:srgbClr val="2459F5"/>
          </a:solidFill>
          <a:ln w="9500">
            <a:noFill/>
          </a:ln>
        </p:spPr>
      </p:sp>
      <p:sp>
        <p:nvSpPr>
          <p:cNvPr id="5" name="Shape 5"/>
          <p:cNvSpPr/>
          <p:nvPr/>
        </p:nvSpPr>
        <p:spPr>
          <a:xfrm>
            <a:off x="508000" y="6007100"/>
            <a:ext cx="8890000" cy="12700"/>
          </a:xfrm>
          <a:prstGeom prst="rect">
            <a:avLst/>
          </a:prstGeom>
          <a:solidFill>
            <a:srgbClr val="DDE4EF"/>
          </a:solidFill>
          <a:ln w="9500"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33400" y="6134100"/>
            <a:ext cx="8839200" cy="3810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6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AI는 초안을 만들고, 사장님은 확인합니다</a:t>
            </a:r>
            <a:endParaRPr lang="ko-KR" sz="1600"/>
          </a:p>
        </p:txBody>
      </p:sp>
      <p:sp>
        <p:nvSpPr>
          <p:cNvPr id="7" name="Text 7"/>
          <p:cNvSpPr txBox="1"/>
          <p:nvPr/>
        </p:nvSpPr>
        <p:spPr>
          <a:xfrm>
            <a:off x="9271000" y="6604000"/>
            <a:ext cx="317500" cy="1524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900" b="0" dirty="0">
                <a:solidFill>
                  <a:srgbClr val="53647C"/>
                </a:solidFill>
                <a:latin typeface="Noto Sans KR"/>
                <a:ea typeface="Noto Sans KR"/>
                <a:cs typeface="Noto Sans KR"/>
              </a:rPr>
              <a:t>66</a:t>
            </a:r>
            <a:endParaRPr lang="ko-KR" sz="900"/>
          </a:p>
        </p:txBody>
      </p:sp>
      <p:grpSp>
        <p:nvGrpSpPr>
          <p:cNvPr id="8" name="Reveal 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9" name="Shape 9"/>
            <p:cNvSpPr/>
            <p:nvPr/>
          </p:nvSpPr>
          <p:spPr>
            <a:xfrm>
              <a:off x="635000" y="17399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0" name="Text 10"/>
            <p:cNvSpPr txBox="1"/>
            <p:nvPr/>
          </p:nvSpPr>
          <p:spPr>
            <a:xfrm>
              <a:off x="787400" y="18923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01</a:t>
              </a:r>
              <a:endParaRPr lang="ko-KR" sz="1400"/>
            </a:p>
          </p:txBody>
        </p:sp>
        <p:sp>
          <p:nvSpPr>
            <p:cNvPr id="11" name="Text 11"/>
            <p:cNvSpPr txBox="1"/>
            <p:nvPr/>
          </p:nvSpPr>
          <p:spPr>
            <a:xfrm>
              <a:off x="787400" y="22860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수요 확인</a:t>
              </a:r>
              <a:endParaRPr lang="ko-KR" sz="210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787400" y="28956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검색 추세</a:t>
              </a:r>
              <a:endParaRPr lang="ko-KR" sz="1500"/>
            </a:p>
          </p:txBody>
        </p:sp>
        <p:sp>
          <p:nvSpPr>
            <p:cNvPr id="13" name="Shape 13"/>
            <p:cNvSpPr/>
            <p:nvPr/>
          </p:nvSpPr>
          <p:spPr>
            <a:xfrm>
              <a:off x="3606800" y="17399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4" name="Text 14"/>
            <p:cNvSpPr txBox="1"/>
            <p:nvPr/>
          </p:nvSpPr>
          <p:spPr>
            <a:xfrm>
              <a:off x="3759200" y="18923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02</a:t>
              </a:r>
              <a:endParaRPr lang="ko-KR" sz="140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759200" y="22860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상세페이지</a:t>
              </a:r>
              <a:endParaRPr lang="ko-KR" sz="2100"/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759200" y="28956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사진·문구</a:t>
              </a:r>
              <a:endParaRPr lang="ko-KR" sz="1500"/>
            </a:p>
          </p:txBody>
        </p:sp>
        <p:sp>
          <p:nvSpPr>
            <p:cNvPr id="17" name="Shape 17"/>
            <p:cNvSpPr/>
            <p:nvPr/>
          </p:nvSpPr>
          <p:spPr>
            <a:xfrm>
              <a:off x="6578600" y="17399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8" name="Text 18"/>
            <p:cNvSpPr txBox="1"/>
            <p:nvPr/>
          </p:nvSpPr>
          <p:spPr>
            <a:xfrm>
              <a:off x="6731000" y="18923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03</a:t>
              </a:r>
              <a:endParaRPr lang="ko-KR" sz="1400"/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6731000" y="22860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상품명</a:t>
              </a:r>
              <a:endParaRPr lang="ko-KR" sz="2100"/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6731000" y="28956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검색어·특징</a:t>
              </a:r>
              <a:endParaRPr lang="ko-KR" sz="1500"/>
            </a:p>
          </p:txBody>
        </p:sp>
      </p:grpSp>
      <p:grpSp>
        <p:nvGrpSpPr>
          <p:cNvPr id="21" name="Reveal 21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22" name="Shape 22"/>
            <p:cNvSpPr/>
            <p:nvPr/>
          </p:nvSpPr>
          <p:spPr>
            <a:xfrm>
              <a:off x="635000" y="36576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23" name="Text 23"/>
            <p:cNvSpPr txBox="1"/>
            <p:nvPr/>
          </p:nvSpPr>
          <p:spPr>
            <a:xfrm>
              <a:off x="787400" y="38100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04</a:t>
              </a:r>
              <a:endParaRPr lang="ko-KR" sz="1400"/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787400" y="42037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상품등록</a:t>
              </a:r>
              <a:endParaRPr lang="ko-KR" sz="2100"/>
            </a:p>
          </p:txBody>
        </p:sp>
        <p:sp>
          <p:nvSpPr>
            <p:cNvPr id="25" name="Text 25"/>
            <p:cNvSpPr txBox="1"/>
            <p:nvPr/>
          </p:nvSpPr>
          <p:spPr>
            <a:xfrm>
              <a:off x="787400" y="48133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입력·확인</a:t>
              </a:r>
              <a:endParaRPr lang="ko-KR" sz="1500"/>
            </a:p>
          </p:txBody>
        </p:sp>
        <p:sp>
          <p:nvSpPr>
            <p:cNvPr id="26" name="Shape 26"/>
            <p:cNvSpPr/>
            <p:nvPr/>
          </p:nvSpPr>
          <p:spPr>
            <a:xfrm>
              <a:off x="3606800" y="36576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27" name="Text 27"/>
            <p:cNvSpPr txBox="1"/>
            <p:nvPr/>
          </p:nvSpPr>
          <p:spPr>
            <a:xfrm>
              <a:off x="3759200" y="38100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05</a:t>
              </a:r>
              <a:endParaRPr lang="ko-KR" sz="1400"/>
            </a:p>
          </p:txBody>
        </p:sp>
        <p:sp>
          <p:nvSpPr>
            <p:cNvPr id="28" name="Text 28"/>
            <p:cNvSpPr txBox="1"/>
            <p:nvPr/>
          </p:nvSpPr>
          <p:spPr>
            <a:xfrm>
              <a:off x="3759200" y="42037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고객응대</a:t>
              </a:r>
              <a:endParaRPr lang="ko-KR" sz="2100"/>
            </a:p>
          </p:txBody>
        </p:sp>
        <p:sp>
          <p:nvSpPr>
            <p:cNvPr id="29" name="Text 29"/>
            <p:cNvSpPr txBox="1"/>
            <p:nvPr/>
          </p:nvSpPr>
          <p:spPr>
            <a:xfrm>
              <a:off x="3759200" y="48133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답변 초안</a:t>
              </a:r>
              <a:endParaRPr lang="ko-KR" sz="1500"/>
            </a:p>
          </p:txBody>
        </p:sp>
        <p:sp>
          <p:nvSpPr>
            <p:cNvPr id="30" name="Shape 30"/>
            <p:cNvSpPr/>
            <p:nvPr/>
          </p:nvSpPr>
          <p:spPr>
            <a:xfrm>
              <a:off x="6578600" y="36576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31" name="Text 31"/>
            <p:cNvSpPr txBox="1"/>
            <p:nvPr/>
          </p:nvSpPr>
          <p:spPr>
            <a:xfrm>
              <a:off x="6731000" y="38100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06</a:t>
              </a:r>
              <a:endParaRPr lang="ko-KR" sz="1400"/>
            </a:p>
          </p:txBody>
        </p:sp>
        <p:sp>
          <p:nvSpPr>
            <p:cNvPr id="32" name="Text 32"/>
            <p:cNvSpPr txBox="1"/>
            <p:nvPr/>
          </p:nvSpPr>
          <p:spPr>
            <a:xfrm>
              <a:off x="6731000" y="42037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가격·광고</a:t>
              </a:r>
              <a:endParaRPr lang="ko-KR" sz="2100"/>
            </a:p>
          </p:txBody>
        </p:sp>
        <p:sp>
          <p:nvSpPr>
            <p:cNvPr id="33" name="Text 33"/>
            <p:cNvSpPr txBox="1"/>
            <p:nvPr/>
          </p:nvSpPr>
          <p:spPr>
            <a:xfrm>
              <a:off x="6731000" y="48133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이익 비교</a:t>
              </a:r>
              <a:endParaRPr lang="ko-KR" sz="1500"/>
            </a:p>
          </p:txBody>
        </p:sp>
      </p:grpSp>
    </p:spTree>
  </p:cSld>
  <p:clrMapOvr>
    <a:masterClrMapping/>
  </p:clrMapOvr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p="http://schemas.openxmlformats.org/presentationml/2006/main" showMasterSp="0">
  <p:cSld name="AI motion 67">
    <p:bg>
      <p:bgPr>
        <a:solidFill>
          <a:srgbClr val="F5F7FB"/>
        </a:solidFill>
      </p:bgPr>
    </p:bg>
    <p:spTree>
      <p:nvGrpSpPr>
        <p:cNvPr id="1" name="Slide root"/>
        <p:cNvGrpSpPr/>
        <p:nvPr/>
      </p:nvGrpSpPr>
      <p:grpSpPr>
        <a:xfrm>
          <a:off x="0" y="0"/>
          <a:ext cx="9906000" cy="6858000"/>
          <a:chOff x="0" y="0"/>
          <a:chExt cx="9906000" cy="6858000"/>
        </a:xfrm>
      </p:grpSpPr>
      <p:sp>
        <p:nvSpPr>
          <p:cNvPr id="2" name="Text 2"/>
          <p:cNvSpPr txBox="1"/>
          <p:nvPr/>
        </p:nvSpPr>
        <p:spPr>
          <a:xfrm>
            <a:off x="508000" y="254000"/>
            <a:ext cx="8890000" cy="2286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100" b="1" dirty="0">
                <a:solidFill>
                  <a:srgbClr val="2459F5"/>
                </a:solidFill>
                <a:latin typeface="Noto Sans KR"/>
                <a:ea typeface="Noto Sans KR"/>
                <a:cs typeface="Noto Sans KR"/>
              </a:rPr>
              <a:t>01  AI의 역할</a:t>
            </a:r>
            <a:endParaRPr lang="ko-KR" sz="1100"/>
          </a:p>
        </p:txBody>
      </p:sp>
      <p:sp>
        <p:nvSpPr>
          <p:cNvPr id="3" name="Text 3"/>
          <p:cNvSpPr txBox="1"/>
          <p:nvPr/>
        </p:nvSpPr>
        <p:spPr>
          <a:xfrm>
            <a:off x="444500" y="609600"/>
            <a:ext cx="9017000" cy="5842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28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반복하는 일곱 가지 일을 줄입니다</a:t>
            </a:r>
            <a:endParaRPr lang="ko-KR" sz="2800"/>
          </a:p>
        </p:txBody>
      </p:sp>
      <p:sp>
        <p:nvSpPr>
          <p:cNvPr id="4" name="Shape 4"/>
          <p:cNvSpPr/>
          <p:nvPr/>
        </p:nvSpPr>
        <p:spPr>
          <a:xfrm>
            <a:off x="4648200" y="1308100"/>
            <a:ext cx="609600" cy="38100"/>
          </a:xfrm>
          <a:prstGeom prst="rect">
            <a:avLst/>
          </a:prstGeom>
          <a:solidFill>
            <a:srgbClr val="2459F5"/>
          </a:solidFill>
          <a:ln w="9500">
            <a:noFill/>
          </a:ln>
        </p:spPr>
      </p:sp>
      <p:sp>
        <p:nvSpPr>
          <p:cNvPr id="5" name="Shape 5"/>
          <p:cNvSpPr/>
          <p:nvPr/>
        </p:nvSpPr>
        <p:spPr>
          <a:xfrm>
            <a:off x="508000" y="6007100"/>
            <a:ext cx="8890000" cy="12700"/>
          </a:xfrm>
          <a:prstGeom prst="rect">
            <a:avLst/>
          </a:prstGeom>
          <a:solidFill>
            <a:srgbClr val="DDE4EF"/>
          </a:solidFill>
          <a:ln w="9500"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33400" y="6134100"/>
            <a:ext cx="8839200" cy="3810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6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시간을 줄여도 사실 확인은 생략하지 않습니다</a:t>
            </a:r>
            <a:endParaRPr lang="ko-KR" sz="1600"/>
          </a:p>
        </p:txBody>
      </p:sp>
      <p:sp>
        <p:nvSpPr>
          <p:cNvPr id="7" name="Text 7"/>
          <p:cNvSpPr txBox="1"/>
          <p:nvPr/>
        </p:nvSpPr>
        <p:spPr>
          <a:xfrm>
            <a:off x="9271000" y="6604000"/>
            <a:ext cx="317500" cy="1524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900" b="0" dirty="0">
                <a:solidFill>
                  <a:srgbClr val="53647C"/>
                </a:solidFill>
                <a:latin typeface="Noto Sans KR"/>
                <a:ea typeface="Noto Sans KR"/>
                <a:cs typeface="Noto Sans KR"/>
              </a:rPr>
              <a:t>67</a:t>
            </a:r>
            <a:endParaRPr lang="ko-KR" sz="900"/>
          </a:p>
        </p:txBody>
      </p:sp>
      <p:grpSp>
        <p:nvGrpSpPr>
          <p:cNvPr id="8" name="Reveal 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9" name="Text 9"/>
            <p:cNvSpPr txBox="1"/>
            <p:nvPr/>
          </p:nvSpPr>
          <p:spPr>
            <a:xfrm>
              <a:off x="571500" y="1689100"/>
              <a:ext cx="914400" cy="406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20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수요</a:t>
              </a:r>
              <a:endParaRPr lang="ko-KR" sz="2000"/>
            </a:p>
          </p:txBody>
        </p:sp>
        <p:sp>
          <p:nvSpPr>
            <p:cNvPr id="10" name="Text 10"/>
            <p:cNvSpPr txBox="1"/>
            <p:nvPr/>
          </p:nvSpPr>
          <p:spPr>
            <a:xfrm>
              <a:off x="1549400" y="1676400"/>
              <a:ext cx="3492500" cy="508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6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검색 흐름으로 준비 시기 파악</a:t>
              </a:r>
              <a:endParaRPr lang="ko-KR" sz="1600"/>
            </a:p>
          </p:txBody>
        </p:sp>
        <p:sp>
          <p:nvSpPr>
            <p:cNvPr id="11" name="Shape 11"/>
            <p:cNvSpPr/>
            <p:nvPr/>
          </p:nvSpPr>
          <p:spPr>
            <a:xfrm>
              <a:off x="571500" y="2387600"/>
              <a:ext cx="4191000" cy="12700"/>
            </a:xfrm>
            <a:prstGeom prst="rect">
              <a:avLst/>
            </a:prstGeom>
            <a:solidFill>
              <a:srgbClr val="DDE4EF"/>
            </a:solidFill>
            <a:ln w="9500">
              <a:noFill/>
            </a:ln>
          </p:spPr>
        </p:sp>
        <p:sp>
          <p:nvSpPr>
            <p:cNvPr id="12" name="Text 12"/>
            <p:cNvSpPr txBox="1"/>
            <p:nvPr/>
          </p:nvSpPr>
          <p:spPr>
            <a:xfrm>
              <a:off x="571500" y="2679700"/>
              <a:ext cx="914400" cy="406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20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상세</a:t>
              </a:r>
              <a:endParaRPr lang="ko-KR" sz="2000"/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1549400" y="2667000"/>
              <a:ext cx="3492500" cy="508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6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실물 사진으로 문구·구성 초안</a:t>
              </a:r>
              <a:endParaRPr lang="ko-KR" sz="1600"/>
            </a:p>
          </p:txBody>
        </p:sp>
        <p:sp>
          <p:nvSpPr>
            <p:cNvPr id="14" name="Shape 14"/>
            <p:cNvSpPr/>
            <p:nvPr/>
          </p:nvSpPr>
          <p:spPr>
            <a:xfrm>
              <a:off x="571500" y="3378200"/>
              <a:ext cx="4191000" cy="12700"/>
            </a:xfrm>
            <a:prstGeom prst="rect">
              <a:avLst/>
            </a:prstGeom>
            <a:solidFill>
              <a:srgbClr val="DDE4EF"/>
            </a:solidFill>
            <a:ln w="9500">
              <a:noFill/>
            </a:ln>
          </p:spPr>
        </p:sp>
        <p:sp>
          <p:nvSpPr>
            <p:cNvPr id="15" name="Text 15"/>
            <p:cNvSpPr txBox="1"/>
            <p:nvPr/>
          </p:nvSpPr>
          <p:spPr>
            <a:xfrm>
              <a:off x="571500" y="3670300"/>
              <a:ext cx="914400" cy="406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20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리뷰</a:t>
              </a:r>
              <a:endParaRPr lang="ko-KR" sz="2000"/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1549400" y="3657600"/>
              <a:ext cx="3492500" cy="508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6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불만과 칭찬의 핵심 정리</a:t>
              </a:r>
              <a:endParaRPr lang="ko-KR" sz="1600"/>
            </a:p>
          </p:txBody>
        </p:sp>
        <p:sp>
          <p:nvSpPr>
            <p:cNvPr id="17" name="Shape 17"/>
            <p:cNvSpPr/>
            <p:nvPr/>
          </p:nvSpPr>
          <p:spPr>
            <a:xfrm>
              <a:off x="571500" y="4368800"/>
              <a:ext cx="4191000" cy="12700"/>
            </a:xfrm>
            <a:prstGeom prst="rect">
              <a:avLst/>
            </a:prstGeom>
            <a:solidFill>
              <a:srgbClr val="DDE4EF"/>
            </a:solidFill>
            <a:ln w="9500">
              <a:noFill/>
            </a:ln>
          </p:spPr>
        </p:sp>
        <p:sp>
          <p:nvSpPr>
            <p:cNvPr id="18" name="Text 18"/>
            <p:cNvSpPr txBox="1"/>
            <p:nvPr/>
          </p:nvSpPr>
          <p:spPr>
            <a:xfrm>
              <a:off x="571500" y="4660900"/>
              <a:ext cx="914400" cy="406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20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상품명</a:t>
              </a:r>
              <a:endParaRPr lang="ko-KR" sz="2000"/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1549400" y="4648200"/>
              <a:ext cx="3492500" cy="508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6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후보 작성과 표현 점검</a:t>
              </a:r>
              <a:endParaRPr lang="ko-KR" sz="1600"/>
            </a:p>
          </p:txBody>
        </p:sp>
        <p:sp>
          <p:nvSpPr>
            <p:cNvPr id="20" name="Shape 20"/>
            <p:cNvSpPr/>
            <p:nvPr/>
          </p:nvSpPr>
          <p:spPr>
            <a:xfrm>
              <a:off x="571500" y="5359400"/>
              <a:ext cx="4191000" cy="12700"/>
            </a:xfrm>
            <a:prstGeom prst="rect">
              <a:avLst/>
            </a:prstGeom>
            <a:solidFill>
              <a:srgbClr val="DDE4EF"/>
            </a:solidFill>
            <a:ln w="9500">
              <a:noFill/>
            </a:ln>
          </p:spPr>
        </p:sp>
      </p:grpSp>
      <p:grpSp>
        <p:nvGrpSpPr>
          <p:cNvPr id="21" name="Reveal 21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22" name="Text 22"/>
            <p:cNvSpPr txBox="1"/>
            <p:nvPr/>
          </p:nvSpPr>
          <p:spPr>
            <a:xfrm>
              <a:off x="5207000" y="1689100"/>
              <a:ext cx="914400" cy="406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20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등록</a:t>
              </a:r>
              <a:endParaRPr lang="ko-KR" sz="2000"/>
            </a:p>
          </p:txBody>
        </p:sp>
        <p:sp>
          <p:nvSpPr>
            <p:cNvPr id="23" name="Text 23"/>
            <p:cNvSpPr txBox="1"/>
            <p:nvPr/>
          </p:nvSpPr>
          <p:spPr>
            <a:xfrm>
              <a:off x="6184900" y="1676400"/>
              <a:ext cx="3492500" cy="508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6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엑셀·API로 반복 입력 감소</a:t>
              </a:r>
              <a:endParaRPr lang="ko-KR" sz="1600"/>
            </a:p>
          </p:txBody>
        </p:sp>
        <p:sp>
          <p:nvSpPr>
            <p:cNvPr id="24" name="Shape 24"/>
            <p:cNvSpPr/>
            <p:nvPr/>
          </p:nvSpPr>
          <p:spPr>
            <a:xfrm>
              <a:off x="5207000" y="2387600"/>
              <a:ext cx="4191000" cy="12700"/>
            </a:xfrm>
            <a:prstGeom prst="rect">
              <a:avLst/>
            </a:prstGeom>
            <a:solidFill>
              <a:srgbClr val="DDE4EF"/>
            </a:solidFill>
            <a:ln w="9500">
              <a:noFill/>
            </a:ln>
          </p:spPr>
        </p:sp>
        <p:sp>
          <p:nvSpPr>
            <p:cNvPr id="25" name="Text 25"/>
            <p:cNvSpPr txBox="1"/>
            <p:nvPr/>
          </p:nvSpPr>
          <p:spPr>
            <a:xfrm>
              <a:off x="5207000" y="2679700"/>
              <a:ext cx="914400" cy="406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20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응대</a:t>
              </a:r>
              <a:endParaRPr lang="ko-KR" sz="2000"/>
            </a:p>
          </p:txBody>
        </p:sp>
        <p:sp>
          <p:nvSpPr>
            <p:cNvPr id="26" name="Text 26"/>
            <p:cNvSpPr txBox="1"/>
            <p:nvPr/>
          </p:nvSpPr>
          <p:spPr>
            <a:xfrm>
              <a:off x="6184900" y="2667000"/>
              <a:ext cx="3492500" cy="508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6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유형별 답변 초안 작성</a:t>
              </a:r>
              <a:endParaRPr lang="ko-KR" sz="1600"/>
            </a:p>
          </p:txBody>
        </p:sp>
        <p:sp>
          <p:nvSpPr>
            <p:cNvPr id="27" name="Shape 27"/>
            <p:cNvSpPr/>
            <p:nvPr/>
          </p:nvSpPr>
          <p:spPr>
            <a:xfrm>
              <a:off x="5207000" y="3378200"/>
              <a:ext cx="4191000" cy="12700"/>
            </a:xfrm>
            <a:prstGeom prst="rect">
              <a:avLst/>
            </a:prstGeom>
            <a:solidFill>
              <a:srgbClr val="DDE4EF"/>
            </a:solidFill>
            <a:ln w="9500">
              <a:noFill/>
            </a:ln>
          </p:spPr>
        </p:sp>
        <p:sp>
          <p:nvSpPr>
            <p:cNvPr id="28" name="Text 28"/>
            <p:cNvSpPr txBox="1"/>
            <p:nvPr/>
          </p:nvSpPr>
          <p:spPr>
            <a:xfrm>
              <a:off x="5207000" y="3670300"/>
              <a:ext cx="914400" cy="406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20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가격</a:t>
              </a:r>
              <a:endParaRPr lang="ko-KR" sz="2000"/>
            </a:p>
          </p:txBody>
        </p:sp>
        <p:sp>
          <p:nvSpPr>
            <p:cNvPr id="29" name="Text 29"/>
            <p:cNvSpPr txBox="1"/>
            <p:nvPr/>
          </p:nvSpPr>
          <p:spPr>
            <a:xfrm>
              <a:off x="6184900" y="3657600"/>
              <a:ext cx="3492500" cy="508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6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비용을 반영한 이익표 작성</a:t>
              </a:r>
              <a:endParaRPr lang="ko-KR" sz="1600"/>
            </a:p>
          </p:txBody>
        </p:sp>
        <p:sp>
          <p:nvSpPr>
            <p:cNvPr id="30" name="Shape 30"/>
            <p:cNvSpPr/>
            <p:nvPr/>
          </p:nvSpPr>
          <p:spPr>
            <a:xfrm>
              <a:off x="5207000" y="4368800"/>
              <a:ext cx="4191000" cy="12700"/>
            </a:xfrm>
            <a:prstGeom prst="rect">
              <a:avLst/>
            </a:prstGeom>
            <a:solidFill>
              <a:srgbClr val="DDE4EF"/>
            </a:solidFill>
            <a:ln w="9500">
              <a:noFill/>
            </a:ln>
          </p:spPr>
        </p:sp>
      </p:grpSp>
    </p:spTree>
  </p:cSld>
  <p:clrMapOvr>
    <a:masterClrMapping/>
  </p:clrMapOvr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p="http://schemas.openxmlformats.org/presentationml/2006/main" showMasterSp="0">
  <p:cSld name="AI motion 68">
    <p:bg>
      <p:bgPr>
        <a:solidFill>
          <a:srgbClr val="F5F7FB"/>
        </a:solidFill>
      </p:bgPr>
    </p:bg>
    <p:spTree>
      <p:nvGrpSpPr>
        <p:cNvPr id="1" name="Slide root"/>
        <p:cNvGrpSpPr/>
        <p:nvPr/>
      </p:nvGrpSpPr>
      <p:grpSpPr>
        <a:xfrm>
          <a:off x="0" y="0"/>
          <a:ext cx="9906000" cy="6858000"/>
          <a:chOff x="0" y="0"/>
          <a:chExt cx="9906000" cy="6858000"/>
        </a:xfrm>
      </p:grpSpPr>
      <p:sp>
        <p:nvSpPr>
          <p:cNvPr id="2" name="Text 2"/>
          <p:cNvSpPr txBox="1"/>
          <p:nvPr/>
        </p:nvSpPr>
        <p:spPr>
          <a:xfrm>
            <a:off x="508000" y="254000"/>
            <a:ext cx="8890000" cy="2286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100" b="1" dirty="0">
                <a:solidFill>
                  <a:srgbClr val="2459F5"/>
                </a:solidFill>
                <a:latin typeface="Noto Sans KR"/>
                <a:ea typeface="Noto Sans KR"/>
                <a:cs typeface="Noto Sans KR"/>
              </a:rPr>
              <a:t>02  도구 선택</a:t>
            </a:r>
            <a:endParaRPr lang="ko-KR" sz="1100"/>
          </a:p>
        </p:txBody>
      </p:sp>
      <p:sp>
        <p:nvSpPr>
          <p:cNvPr id="3" name="Text 3"/>
          <p:cNvSpPr txBox="1"/>
          <p:nvPr/>
        </p:nvSpPr>
        <p:spPr>
          <a:xfrm>
            <a:off x="444500" y="609600"/>
            <a:ext cx="9017000" cy="5842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28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도구보다, 맡길 일을 먼저 정합니다</a:t>
            </a:r>
            <a:endParaRPr lang="ko-KR" sz="2800"/>
          </a:p>
        </p:txBody>
      </p:sp>
      <p:sp>
        <p:nvSpPr>
          <p:cNvPr id="4" name="Shape 4"/>
          <p:cNvSpPr/>
          <p:nvPr/>
        </p:nvSpPr>
        <p:spPr>
          <a:xfrm>
            <a:off x="4648200" y="1308100"/>
            <a:ext cx="609600" cy="38100"/>
          </a:xfrm>
          <a:prstGeom prst="rect">
            <a:avLst/>
          </a:prstGeom>
          <a:solidFill>
            <a:srgbClr val="2459F5"/>
          </a:solidFill>
          <a:ln w="9500">
            <a:noFill/>
          </a:ln>
        </p:spPr>
      </p:sp>
      <p:sp>
        <p:nvSpPr>
          <p:cNvPr id="5" name="Shape 5"/>
          <p:cNvSpPr/>
          <p:nvPr/>
        </p:nvSpPr>
        <p:spPr>
          <a:xfrm>
            <a:off x="508000" y="6007100"/>
            <a:ext cx="8890000" cy="12700"/>
          </a:xfrm>
          <a:prstGeom prst="rect">
            <a:avLst/>
          </a:prstGeom>
          <a:solidFill>
            <a:srgbClr val="DDE4EF"/>
          </a:solidFill>
          <a:ln w="9500"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33400" y="6134100"/>
            <a:ext cx="8839200" cy="3810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6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글쓰기·이미지·데이터·자동화를 목적에 맞게 조합합니다</a:t>
            </a:r>
            <a:endParaRPr lang="ko-KR" sz="1600"/>
          </a:p>
        </p:txBody>
      </p:sp>
      <p:sp>
        <p:nvSpPr>
          <p:cNvPr id="7" name="Text 7"/>
          <p:cNvSpPr txBox="1"/>
          <p:nvPr/>
        </p:nvSpPr>
        <p:spPr>
          <a:xfrm>
            <a:off x="9271000" y="6604000"/>
            <a:ext cx="317500" cy="1524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900" b="0" dirty="0">
                <a:solidFill>
                  <a:srgbClr val="53647C"/>
                </a:solidFill>
                <a:latin typeface="Noto Sans KR"/>
                <a:ea typeface="Noto Sans KR"/>
                <a:cs typeface="Noto Sans KR"/>
              </a:rPr>
              <a:t>68</a:t>
            </a:r>
            <a:endParaRPr lang="ko-KR" sz="900"/>
          </a:p>
        </p:txBody>
      </p:sp>
      <p:grpSp>
        <p:nvGrpSpPr>
          <p:cNvPr id="8" name="Reveal 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9" name="Shape 9"/>
            <p:cNvSpPr/>
            <p:nvPr/>
          </p:nvSpPr>
          <p:spPr>
            <a:xfrm>
              <a:off x="558800" y="1676400"/>
              <a:ext cx="2794000" cy="17907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0" name="Text 10"/>
            <p:cNvSpPr txBox="1"/>
            <p:nvPr/>
          </p:nvSpPr>
          <p:spPr>
            <a:xfrm>
              <a:off x="685800" y="1854200"/>
              <a:ext cx="2540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0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대화형 AI</a:t>
              </a:r>
              <a:endParaRPr lang="ko-KR" sz="2000"/>
            </a:p>
          </p:txBody>
        </p:sp>
        <p:sp>
          <p:nvSpPr>
            <p:cNvPr id="11" name="Text 11"/>
            <p:cNvSpPr txBox="1"/>
            <p:nvPr/>
          </p:nvSpPr>
          <p:spPr>
            <a:xfrm>
              <a:off x="685800" y="2413000"/>
              <a:ext cx="2540000" cy="825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ChatGPT · Claude · Gemini</a:t>
              </a:r>
              <a:endParaRPr lang="ko-KR" sz="1500"/>
            </a:p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뤼튼 · 클로바X</a:t>
              </a:r>
              <a:endParaRPr lang="ko-KR" sz="1500"/>
            </a:p>
          </p:txBody>
        </p:sp>
        <p:sp>
          <p:nvSpPr>
            <p:cNvPr id="12" name="Shape 12"/>
            <p:cNvSpPr/>
            <p:nvPr/>
          </p:nvSpPr>
          <p:spPr>
            <a:xfrm>
              <a:off x="3556000" y="1676400"/>
              <a:ext cx="2794000" cy="17907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3" name="Text 13"/>
            <p:cNvSpPr txBox="1"/>
            <p:nvPr/>
          </p:nvSpPr>
          <p:spPr>
            <a:xfrm>
              <a:off x="3683000" y="1854200"/>
              <a:ext cx="2540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0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이미지 작업</a:t>
              </a:r>
              <a:endParaRPr lang="ko-KR" sz="2000"/>
            </a:p>
          </p:txBody>
        </p:sp>
        <p:sp>
          <p:nvSpPr>
            <p:cNvPr id="14" name="Text 14"/>
            <p:cNvSpPr txBox="1"/>
            <p:nvPr/>
          </p:nvSpPr>
          <p:spPr>
            <a:xfrm>
              <a:off x="3683000" y="2413000"/>
              <a:ext cx="2540000" cy="825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배경 정리 · 사진 보정</a:t>
              </a:r>
              <a:endParaRPr lang="ko-KR" sz="1500"/>
            </a:p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제품 형태와 색 유지</a:t>
              </a:r>
              <a:endParaRPr lang="ko-KR" sz="1500"/>
            </a:p>
          </p:txBody>
        </p:sp>
        <p:sp>
          <p:nvSpPr>
            <p:cNvPr id="15" name="Shape 15"/>
            <p:cNvSpPr/>
            <p:nvPr/>
          </p:nvSpPr>
          <p:spPr>
            <a:xfrm>
              <a:off x="6553200" y="1676400"/>
              <a:ext cx="2794000" cy="17907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6" name="Text 16"/>
            <p:cNvSpPr txBox="1"/>
            <p:nvPr/>
          </p:nvSpPr>
          <p:spPr>
            <a:xfrm>
              <a:off x="6680200" y="1854200"/>
              <a:ext cx="2540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0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데이터 확인</a:t>
              </a:r>
              <a:endParaRPr lang="ko-KR" sz="2000"/>
            </a:p>
          </p:txBody>
        </p:sp>
        <p:sp>
          <p:nvSpPr>
            <p:cNvPr id="17" name="Text 17"/>
            <p:cNvSpPr txBox="1"/>
            <p:nvPr/>
          </p:nvSpPr>
          <p:spPr>
            <a:xfrm>
              <a:off x="6680200" y="2413000"/>
              <a:ext cx="2540000" cy="825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네이버 데이터랩</a:t>
              </a:r>
              <a:endParaRPr lang="ko-KR" sz="1500"/>
            </a:p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쇼핑인사이트 · 리뷰 요약</a:t>
              </a:r>
              <a:endParaRPr lang="ko-KR" sz="1500"/>
            </a:p>
          </p:txBody>
        </p:sp>
      </p:grpSp>
      <p:grpSp>
        <p:nvGrpSpPr>
          <p:cNvPr id="18" name="Reveal 1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19" name="Shape 19"/>
            <p:cNvSpPr/>
            <p:nvPr/>
          </p:nvSpPr>
          <p:spPr>
            <a:xfrm>
              <a:off x="558800" y="3708400"/>
              <a:ext cx="2794000" cy="17907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20" name="Text 20"/>
            <p:cNvSpPr txBox="1"/>
            <p:nvPr/>
          </p:nvSpPr>
          <p:spPr>
            <a:xfrm>
              <a:off x="685800" y="3886200"/>
              <a:ext cx="2540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0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글쓰기</a:t>
              </a:r>
              <a:endParaRPr lang="ko-KR" sz="2000"/>
            </a:p>
          </p:txBody>
        </p:sp>
        <p:sp>
          <p:nvSpPr>
            <p:cNvPr id="21" name="Text 21"/>
            <p:cNvSpPr txBox="1"/>
            <p:nvPr/>
          </p:nvSpPr>
          <p:spPr>
            <a:xfrm>
              <a:off x="685800" y="4445000"/>
              <a:ext cx="2540000" cy="825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상세 문구 · 상품명 · 검색어</a:t>
              </a:r>
              <a:endParaRPr lang="ko-KR" sz="1500"/>
            </a:p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고객 답변 · 블로그·SNS</a:t>
              </a:r>
              <a:endParaRPr lang="ko-KR" sz="1500"/>
            </a:p>
          </p:txBody>
        </p:sp>
        <p:sp>
          <p:nvSpPr>
            <p:cNvPr id="22" name="Shape 22"/>
            <p:cNvSpPr/>
            <p:nvPr/>
          </p:nvSpPr>
          <p:spPr>
            <a:xfrm>
              <a:off x="3556000" y="3708400"/>
              <a:ext cx="2794000" cy="17907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23" name="Text 23"/>
            <p:cNvSpPr txBox="1"/>
            <p:nvPr/>
          </p:nvSpPr>
          <p:spPr>
            <a:xfrm>
              <a:off x="3683000" y="3886200"/>
              <a:ext cx="2540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0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등록 자동화</a:t>
              </a:r>
              <a:endParaRPr lang="ko-KR" sz="2000"/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3683000" y="4445000"/>
              <a:ext cx="2540000" cy="825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엑셀 일괄등록</a:t>
              </a:r>
              <a:endParaRPr lang="ko-KR" sz="1500"/>
            </a:p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커머스 API</a:t>
              </a:r>
              <a:endParaRPr lang="ko-KR" sz="1500"/>
            </a:p>
          </p:txBody>
        </p:sp>
        <p:sp>
          <p:nvSpPr>
            <p:cNvPr id="25" name="Shape 25"/>
            <p:cNvSpPr/>
            <p:nvPr/>
          </p:nvSpPr>
          <p:spPr>
            <a:xfrm>
              <a:off x="6553200" y="3708400"/>
              <a:ext cx="2794000" cy="17907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26" name="Text 26"/>
            <p:cNvSpPr txBox="1"/>
            <p:nvPr/>
          </p:nvSpPr>
          <p:spPr>
            <a:xfrm>
              <a:off x="6680200" y="3886200"/>
              <a:ext cx="2540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0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운영 자동화</a:t>
              </a:r>
              <a:endParaRPr lang="ko-KR" sz="2000"/>
            </a:p>
          </p:txBody>
        </p:sp>
        <p:sp>
          <p:nvSpPr>
            <p:cNvPr id="27" name="Text 27"/>
            <p:cNvSpPr txBox="1"/>
            <p:nvPr/>
          </p:nvSpPr>
          <p:spPr>
            <a:xfrm>
              <a:off x="6680200" y="4445000"/>
              <a:ext cx="2540000" cy="825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주문 수집 · 재고 알림</a:t>
              </a:r>
              <a:endParaRPr lang="ko-KR" sz="1500"/>
            </a:p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가격 점검 · 매출 정리</a:t>
              </a:r>
              <a:endParaRPr lang="ko-KR" sz="1500"/>
            </a:p>
          </p:txBody>
        </p:sp>
      </p:grpSp>
    </p:spTree>
  </p:cSld>
  <p:clrMapOvr>
    <a:masterClrMapping/>
  </p:clrMapOvr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c="http://schemas.openxmlformats.org/drawingml/2006/chart" xmlns:p="http://schemas.openxmlformats.org/presentationml/2006/main" xmlns:r="http://schemas.openxmlformats.org/officeDocument/2006/relationships" showMasterSp="0">
  <p:cSld name="AI motion 69">
    <p:bg>
      <p:bgPr>
        <a:solidFill>
          <a:srgbClr val="F5F7FB"/>
        </a:solidFill>
      </p:bgPr>
    </p:bg>
    <p:spTree>
      <p:nvGrpSpPr>
        <p:cNvPr id="1" name="Slide root"/>
        <p:cNvGrpSpPr/>
        <p:nvPr/>
      </p:nvGrpSpPr>
      <p:grpSpPr>
        <a:xfrm>
          <a:off x="0" y="0"/>
          <a:ext cx="9906000" cy="6858000"/>
          <a:chOff x="0" y="0"/>
          <a:chExt cx="9906000" cy="6858000"/>
        </a:xfrm>
      </p:grpSpPr>
      <p:sp>
        <p:nvSpPr>
          <p:cNvPr id="2" name="Text 2"/>
          <p:cNvSpPr txBox="1"/>
          <p:nvPr/>
        </p:nvSpPr>
        <p:spPr>
          <a:xfrm>
            <a:off x="508000" y="254000"/>
            <a:ext cx="8890000" cy="2286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100" b="1" dirty="0">
                <a:solidFill>
                  <a:srgbClr val="2459F5"/>
                </a:solidFill>
                <a:latin typeface="Noto Sans KR"/>
                <a:ea typeface="Noto Sans KR"/>
                <a:cs typeface="Noto Sans KR"/>
              </a:rPr>
              <a:t>02  수요 확인</a:t>
            </a:r>
            <a:endParaRPr lang="ko-KR" sz="1100"/>
          </a:p>
        </p:txBody>
      </p:sp>
      <p:sp>
        <p:nvSpPr>
          <p:cNvPr id="3" name="Text 3"/>
          <p:cNvSpPr txBox="1"/>
          <p:nvPr/>
        </p:nvSpPr>
        <p:spPr>
          <a:xfrm>
            <a:off x="444500" y="609600"/>
            <a:ext cx="9017000" cy="5842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28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검색 흐름으로 준비 시기를 찾습니다</a:t>
            </a:r>
            <a:endParaRPr lang="ko-KR" sz="2800"/>
          </a:p>
        </p:txBody>
      </p:sp>
      <p:sp>
        <p:nvSpPr>
          <p:cNvPr id="4" name="Shape 4"/>
          <p:cNvSpPr/>
          <p:nvPr/>
        </p:nvSpPr>
        <p:spPr>
          <a:xfrm>
            <a:off x="4648200" y="1308100"/>
            <a:ext cx="609600" cy="38100"/>
          </a:xfrm>
          <a:prstGeom prst="rect">
            <a:avLst/>
          </a:prstGeom>
          <a:solidFill>
            <a:srgbClr val="2459F5"/>
          </a:solidFill>
          <a:ln w="9500">
            <a:noFill/>
          </a:ln>
        </p:spPr>
      </p:sp>
      <p:sp>
        <p:nvSpPr>
          <p:cNvPr id="5" name="Shape 5"/>
          <p:cNvSpPr/>
          <p:nvPr/>
        </p:nvSpPr>
        <p:spPr>
          <a:xfrm>
            <a:off x="508000" y="6007100"/>
            <a:ext cx="8890000" cy="12700"/>
          </a:xfrm>
          <a:prstGeom prst="rect">
            <a:avLst/>
          </a:prstGeom>
          <a:solidFill>
            <a:srgbClr val="DDE4EF"/>
          </a:solidFill>
          <a:ln w="9500"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33400" y="6134100"/>
            <a:ext cx="8839200" cy="3810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6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검색 상대지수는 판매량이나 매출을 뜻하지 않습니다</a:t>
            </a:r>
            <a:endParaRPr lang="ko-KR" sz="1600"/>
          </a:p>
        </p:txBody>
      </p:sp>
      <p:sp>
        <p:nvSpPr>
          <p:cNvPr id="7" name="Text 7"/>
          <p:cNvSpPr txBox="1"/>
          <p:nvPr/>
        </p:nvSpPr>
        <p:spPr>
          <a:xfrm>
            <a:off x="9271000" y="6604000"/>
            <a:ext cx="317500" cy="1524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900" b="0" dirty="0">
                <a:solidFill>
                  <a:srgbClr val="53647C"/>
                </a:solidFill>
                <a:latin typeface="Noto Sans KR"/>
                <a:ea typeface="Noto Sans KR"/>
                <a:cs typeface="Noto Sans KR"/>
              </a:rPr>
              <a:t>69</a:t>
            </a:r>
            <a:endParaRPr lang="ko-KR" sz="900"/>
          </a:p>
        </p:txBody>
      </p:sp>
      <p:grpSp>
        <p:nvGrpSpPr>
          <p:cNvPr id="8" name="Reveal 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graphicFrame>
          <p:nvGraphicFramePr>
            <p:cNvPr id="9" name="Chart 15"/>
            <p:cNvGraphicFramePr>
              <a:graphicFrameLocks noGrp="1"/>
            </p:cNvGraphicFramePr>
            <p:nvPr/>
          </p:nvGraphicFramePr>
          <p:xfrm>
            <a:off x="457200" y="1612900"/>
            <a:ext cx="6070600" cy="3733800"/>
          </p:xfrm>
          <a:graphic>
            <a:graphicData uri="http://schemas.openxmlformats.org/drawingml/2006/chart">
              <c:chart r:id="rId2"/>
            </a:graphicData>
          </a:graphic>
        </p:graphicFrame>
      </p:grpSp>
      <p:grpSp>
        <p:nvGrpSpPr>
          <p:cNvPr id="10" name="Reveal 10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11" name="Text 11"/>
            <p:cNvSpPr txBox="1"/>
            <p:nvPr/>
          </p:nvSpPr>
          <p:spPr>
            <a:xfrm>
              <a:off x="6769100" y="1879600"/>
              <a:ext cx="2603500" cy="406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2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김장매트</a:t>
              </a:r>
              <a:endParaRPr lang="ko-KR" sz="220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6692900" y="2425700"/>
              <a:ext cx="2755900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8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두 해 모두 11월에</a:t>
              </a:r>
              <a:endParaRPr lang="ko-KR" sz="1800"/>
            </a:p>
            <a:p>
              <a:pPr algn="ctr">
                <a:lnSpc>
                  <a:spcPct val="118000"/>
                </a:lnSpc>
              </a:pPr>
              <a:r>
                <a:rPr lang="ko-KR" sz="18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검색이 크게 늘었습니다</a:t>
              </a:r>
              <a:endParaRPr lang="ko-KR" sz="1800"/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6769100" y="3479800"/>
              <a:ext cx="2603500" cy="406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200" b="1" dirty="0">
                  <a:solidFill>
                    <a:srgbClr val="087F80"/>
                  </a:solidFill>
                  <a:latin typeface="Noto Sans KR"/>
                  <a:ea typeface="Noto Sans KR"/>
                  <a:cs typeface="Noto Sans KR"/>
                </a:rPr>
                <a:t>고무장갑</a:t>
              </a:r>
              <a:endParaRPr lang="ko-KR" sz="2200"/>
            </a:p>
          </p:txBody>
        </p:sp>
        <p:sp>
          <p:nvSpPr>
            <p:cNvPr id="14" name="Text 14"/>
            <p:cNvSpPr txBox="1"/>
            <p:nvPr/>
          </p:nvSpPr>
          <p:spPr>
            <a:xfrm>
              <a:off x="6692900" y="4025900"/>
              <a:ext cx="2755900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8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연중 검색이 이어지는</a:t>
              </a:r>
              <a:endParaRPr lang="ko-KR" sz="1800"/>
            </a:p>
            <a:p>
              <a:pPr algn="ctr">
                <a:lnSpc>
                  <a:spcPct val="118000"/>
                </a:lnSpc>
              </a:pPr>
              <a:r>
                <a:rPr lang="ko-KR" sz="18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상품입니다</a:t>
              </a:r>
              <a:endParaRPr lang="ko-KR" sz="1800"/>
            </a:p>
          </p:txBody>
        </p:sp>
      </p:grpSp>
      <p:sp>
        <p:nvSpPr>
          <p:cNvPr id="15" name="Text 15"/>
          <p:cNvSpPr txBox="1"/>
          <p:nvPr/>
        </p:nvSpPr>
        <p:spPr>
          <a:xfrm>
            <a:off x="533400" y="5537200"/>
            <a:ext cx="8839200" cy="2540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100" b="0" dirty="0">
                <a:solidFill>
                  <a:srgbClr val="53647C"/>
                </a:solidFill>
                <a:latin typeface="Noto Sans KR"/>
                <a:ea typeface="Noto Sans KR"/>
                <a:cs typeface="Noto Sans KR"/>
              </a:rPr>
              <a:t>네이버 데이터랩 · 2024.1~2026.9 월별 상대지수 · 기간 내 최댓값=100</a:t>
            </a:r>
            <a:endParaRPr lang="ko-KR" sz="1100"/>
          </a:p>
        </p:txBody>
      </p:sp>
    </p:spTree>
  </p:cSld>
  <p:clrMapOvr>
    <a:masterClrMapping/>
  </p:clrMapOvr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p="http://schemas.openxmlformats.org/presentationml/2006/main" showMasterSp="0">
  <p:cSld name="AI motion 70">
    <p:bg>
      <p:bgPr>
        <a:solidFill>
          <a:srgbClr val="F5F7FB"/>
        </a:solidFill>
      </p:bgPr>
    </p:bg>
    <p:spTree>
      <p:nvGrpSpPr>
        <p:cNvPr id="1" name="Slide root"/>
        <p:cNvGrpSpPr/>
        <p:nvPr/>
      </p:nvGrpSpPr>
      <p:grpSpPr>
        <a:xfrm>
          <a:off x="0" y="0"/>
          <a:ext cx="9906000" cy="6858000"/>
          <a:chOff x="0" y="0"/>
          <a:chExt cx="9906000" cy="6858000"/>
        </a:xfrm>
      </p:grpSpPr>
      <p:sp>
        <p:nvSpPr>
          <p:cNvPr id="2" name="Text 2"/>
          <p:cNvSpPr txBox="1"/>
          <p:nvPr/>
        </p:nvSpPr>
        <p:spPr>
          <a:xfrm>
            <a:off x="508000" y="254000"/>
            <a:ext cx="8890000" cy="2286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100" b="1" dirty="0">
                <a:solidFill>
                  <a:srgbClr val="2459F5"/>
                </a:solidFill>
                <a:latin typeface="Noto Sans KR"/>
                <a:ea typeface="Noto Sans KR"/>
                <a:cs typeface="Noto Sans KR"/>
              </a:rPr>
              <a:t>02  요청문</a:t>
            </a:r>
            <a:endParaRPr lang="ko-KR" sz="1100"/>
          </a:p>
        </p:txBody>
      </p:sp>
      <p:sp>
        <p:nvSpPr>
          <p:cNvPr id="3" name="Text 3"/>
          <p:cNvSpPr txBox="1"/>
          <p:nvPr/>
        </p:nvSpPr>
        <p:spPr>
          <a:xfrm>
            <a:off x="444500" y="609600"/>
            <a:ext cx="9017000" cy="5842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28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역할 + 정보 + 목적 + 형식</a:t>
            </a:r>
            <a:endParaRPr lang="ko-KR" sz="2800"/>
          </a:p>
        </p:txBody>
      </p:sp>
      <p:sp>
        <p:nvSpPr>
          <p:cNvPr id="4" name="Shape 4"/>
          <p:cNvSpPr/>
          <p:nvPr/>
        </p:nvSpPr>
        <p:spPr>
          <a:xfrm>
            <a:off x="4648200" y="1308100"/>
            <a:ext cx="609600" cy="38100"/>
          </a:xfrm>
          <a:prstGeom prst="rect">
            <a:avLst/>
          </a:prstGeom>
          <a:solidFill>
            <a:srgbClr val="2459F5"/>
          </a:solidFill>
          <a:ln w="9500">
            <a:noFill/>
          </a:ln>
        </p:spPr>
      </p:sp>
      <p:sp>
        <p:nvSpPr>
          <p:cNvPr id="5" name="Shape 5"/>
          <p:cNvSpPr/>
          <p:nvPr/>
        </p:nvSpPr>
        <p:spPr>
          <a:xfrm>
            <a:off x="508000" y="6007100"/>
            <a:ext cx="8890000" cy="12700"/>
          </a:xfrm>
          <a:prstGeom prst="rect">
            <a:avLst/>
          </a:prstGeom>
          <a:solidFill>
            <a:srgbClr val="DDE4EF"/>
          </a:solidFill>
          <a:ln w="9500"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33400" y="6134100"/>
            <a:ext cx="8839200" cy="3810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6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상품 정보는 확인된 사실만 넣습니다</a:t>
            </a:r>
            <a:endParaRPr lang="ko-KR" sz="1600"/>
          </a:p>
        </p:txBody>
      </p:sp>
      <p:sp>
        <p:nvSpPr>
          <p:cNvPr id="7" name="Text 7"/>
          <p:cNvSpPr txBox="1"/>
          <p:nvPr/>
        </p:nvSpPr>
        <p:spPr>
          <a:xfrm>
            <a:off x="9271000" y="6604000"/>
            <a:ext cx="317500" cy="1524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900" b="0" dirty="0">
                <a:solidFill>
                  <a:srgbClr val="53647C"/>
                </a:solidFill>
                <a:latin typeface="Noto Sans KR"/>
                <a:ea typeface="Noto Sans KR"/>
                <a:cs typeface="Noto Sans KR"/>
              </a:rPr>
              <a:t>70</a:t>
            </a:r>
            <a:endParaRPr lang="ko-KR" sz="900"/>
          </a:p>
        </p:txBody>
      </p:sp>
      <p:grpSp>
        <p:nvGrpSpPr>
          <p:cNvPr id="8" name="Reveal 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9" name="Shape 9"/>
            <p:cNvSpPr/>
            <p:nvPr/>
          </p:nvSpPr>
          <p:spPr>
            <a:xfrm>
              <a:off x="787400" y="1739900"/>
              <a:ext cx="4038600" cy="16764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0" name="Text 10"/>
            <p:cNvSpPr txBox="1"/>
            <p:nvPr/>
          </p:nvSpPr>
          <p:spPr>
            <a:xfrm>
              <a:off x="939800" y="18923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01</a:t>
              </a:r>
              <a:endParaRPr lang="ko-KR" sz="1400"/>
            </a:p>
          </p:txBody>
        </p:sp>
        <p:sp>
          <p:nvSpPr>
            <p:cNvPr id="11" name="Text 11"/>
            <p:cNvSpPr txBox="1"/>
            <p:nvPr/>
          </p:nvSpPr>
          <p:spPr>
            <a:xfrm>
              <a:off x="939800" y="2286000"/>
              <a:ext cx="37338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역할</a:t>
              </a:r>
              <a:endParaRPr lang="ko-KR" sz="210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939800" y="2895600"/>
              <a:ext cx="3733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무슨 일을 돕나요?</a:t>
              </a:r>
              <a:endParaRPr lang="ko-KR" sz="1500"/>
            </a:p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온라인 상품기획자</a:t>
              </a:r>
              <a:endParaRPr lang="ko-KR" sz="1500"/>
            </a:p>
          </p:txBody>
        </p:sp>
        <p:sp>
          <p:nvSpPr>
            <p:cNvPr id="13" name="Shape 13"/>
            <p:cNvSpPr/>
            <p:nvPr/>
          </p:nvSpPr>
          <p:spPr>
            <a:xfrm>
              <a:off x="5080000" y="1739900"/>
              <a:ext cx="4038600" cy="16764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4" name="Text 14"/>
            <p:cNvSpPr txBox="1"/>
            <p:nvPr/>
          </p:nvSpPr>
          <p:spPr>
            <a:xfrm>
              <a:off x="5232400" y="18923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02</a:t>
              </a:r>
              <a:endParaRPr lang="ko-KR" sz="140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5232400" y="2286000"/>
              <a:ext cx="37338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정보</a:t>
              </a:r>
              <a:endParaRPr lang="ko-KR" sz="2100"/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5232400" y="2895600"/>
              <a:ext cx="3733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어떤 상품인가요?</a:t>
              </a:r>
              <a:endParaRPr lang="ko-KR" sz="1500"/>
            </a:p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소재·크기·용도</a:t>
              </a:r>
              <a:endParaRPr lang="ko-KR" sz="1500"/>
            </a:p>
          </p:txBody>
        </p:sp>
      </p:grpSp>
      <p:grpSp>
        <p:nvGrpSpPr>
          <p:cNvPr id="17" name="Reveal 17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18" name="Shape 18"/>
            <p:cNvSpPr/>
            <p:nvPr/>
          </p:nvSpPr>
          <p:spPr>
            <a:xfrm>
              <a:off x="787400" y="3695700"/>
              <a:ext cx="4038600" cy="16764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9" name="Text 19"/>
            <p:cNvSpPr txBox="1"/>
            <p:nvPr/>
          </p:nvSpPr>
          <p:spPr>
            <a:xfrm>
              <a:off x="939800" y="38481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03</a:t>
              </a:r>
              <a:endParaRPr lang="ko-KR" sz="1400"/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939800" y="4241800"/>
              <a:ext cx="37338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목적</a:t>
              </a:r>
              <a:endParaRPr lang="ko-KR" sz="2100"/>
            </a:p>
          </p:txBody>
        </p:sp>
        <p:sp>
          <p:nvSpPr>
            <p:cNvPr id="21" name="Text 21"/>
            <p:cNvSpPr txBox="1"/>
            <p:nvPr/>
          </p:nvSpPr>
          <p:spPr>
            <a:xfrm>
              <a:off x="939800" y="4851400"/>
              <a:ext cx="3733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누구에게 왜 필요한가요?</a:t>
              </a:r>
              <a:endParaRPr lang="ko-KR" sz="1500"/>
            </a:p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고객·상황·목표</a:t>
              </a:r>
              <a:endParaRPr lang="ko-KR" sz="1500"/>
            </a:p>
          </p:txBody>
        </p:sp>
        <p:sp>
          <p:nvSpPr>
            <p:cNvPr id="22" name="Shape 22"/>
            <p:cNvSpPr/>
            <p:nvPr/>
          </p:nvSpPr>
          <p:spPr>
            <a:xfrm>
              <a:off x="5080000" y="3695700"/>
              <a:ext cx="4038600" cy="16764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23" name="Text 23"/>
            <p:cNvSpPr txBox="1"/>
            <p:nvPr/>
          </p:nvSpPr>
          <p:spPr>
            <a:xfrm>
              <a:off x="5232400" y="38481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04</a:t>
              </a:r>
              <a:endParaRPr lang="ko-KR" sz="1400"/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5232400" y="4241800"/>
              <a:ext cx="37338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형식</a:t>
              </a:r>
              <a:endParaRPr lang="ko-KR" sz="2100"/>
            </a:p>
          </p:txBody>
        </p:sp>
        <p:sp>
          <p:nvSpPr>
            <p:cNvPr id="25" name="Text 25"/>
            <p:cNvSpPr txBox="1"/>
            <p:nvPr/>
          </p:nvSpPr>
          <p:spPr>
            <a:xfrm>
              <a:off x="5232400" y="4851400"/>
              <a:ext cx="3733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어떻게 받을까요?</a:t>
              </a:r>
              <a:endParaRPr lang="ko-KR" sz="1500"/>
            </a:p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표·목록·후보 3개</a:t>
              </a:r>
              <a:endParaRPr lang="ko-KR" sz="1500"/>
            </a:p>
          </p:txBody>
        </p:sp>
      </p:grpSp>
    </p:spTree>
  </p:cSld>
  <p:clrMapOvr>
    <a:masterClrMapping/>
  </p:clrMapOvr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p="http://schemas.openxmlformats.org/presentationml/2006/main" showMasterSp="0">
  <p:cSld name="AI motion 71">
    <p:bg>
      <p:bgPr>
        <a:solidFill>
          <a:srgbClr val="F5F7FB"/>
        </a:solidFill>
      </p:bgPr>
    </p:bg>
    <p:spTree>
      <p:nvGrpSpPr>
        <p:cNvPr id="1" name="Slide root"/>
        <p:cNvGrpSpPr/>
        <p:nvPr/>
      </p:nvGrpSpPr>
      <p:grpSpPr>
        <a:xfrm>
          <a:off x="0" y="0"/>
          <a:ext cx="9906000" cy="6858000"/>
          <a:chOff x="0" y="0"/>
          <a:chExt cx="9906000" cy="6858000"/>
        </a:xfrm>
      </p:grpSpPr>
      <p:sp>
        <p:nvSpPr>
          <p:cNvPr id="2" name="Text 2"/>
          <p:cNvSpPr txBox="1"/>
          <p:nvPr/>
        </p:nvSpPr>
        <p:spPr>
          <a:xfrm>
            <a:off x="508000" y="254000"/>
            <a:ext cx="8890000" cy="2286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100" b="1" dirty="0">
                <a:solidFill>
                  <a:srgbClr val="2459F5"/>
                </a:solidFill>
                <a:latin typeface="Noto Sans KR"/>
                <a:ea typeface="Noto Sans KR"/>
                <a:cs typeface="Noto Sans KR"/>
              </a:rPr>
              <a:t>02  요청 예시</a:t>
            </a:r>
            <a:endParaRPr lang="ko-KR" sz="1100"/>
          </a:p>
        </p:txBody>
      </p:sp>
      <p:sp>
        <p:nvSpPr>
          <p:cNvPr id="3" name="Text 3"/>
          <p:cNvSpPr txBox="1"/>
          <p:nvPr/>
        </p:nvSpPr>
        <p:spPr>
          <a:xfrm>
            <a:off x="444500" y="609600"/>
            <a:ext cx="9017000" cy="5842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28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구체적으로 요청하고, 결과를 확인합니다</a:t>
            </a:r>
            <a:endParaRPr lang="ko-KR" sz="2800"/>
          </a:p>
        </p:txBody>
      </p:sp>
      <p:sp>
        <p:nvSpPr>
          <p:cNvPr id="4" name="Shape 4"/>
          <p:cNvSpPr/>
          <p:nvPr/>
        </p:nvSpPr>
        <p:spPr>
          <a:xfrm>
            <a:off x="4648200" y="1308100"/>
            <a:ext cx="609600" cy="38100"/>
          </a:xfrm>
          <a:prstGeom prst="rect">
            <a:avLst/>
          </a:prstGeom>
          <a:solidFill>
            <a:srgbClr val="2459F5"/>
          </a:solidFill>
          <a:ln w="9500">
            <a:noFill/>
          </a:ln>
        </p:spPr>
      </p:sp>
      <p:sp>
        <p:nvSpPr>
          <p:cNvPr id="5" name="Shape 5"/>
          <p:cNvSpPr/>
          <p:nvPr/>
        </p:nvSpPr>
        <p:spPr>
          <a:xfrm>
            <a:off x="508000" y="6007100"/>
            <a:ext cx="8890000" cy="12700"/>
          </a:xfrm>
          <a:prstGeom prst="rect">
            <a:avLst/>
          </a:prstGeom>
          <a:solidFill>
            <a:srgbClr val="DDE4EF"/>
          </a:solidFill>
          <a:ln w="9500"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33400" y="6134100"/>
            <a:ext cx="8839200" cy="3810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6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AI의 답을 그대로 쓰지 않고 사실과 맞는지 고릅니다</a:t>
            </a:r>
            <a:endParaRPr lang="ko-KR" sz="1600"/>
          </a:p>
        </p:txBody>
      </p:sp>
      <p:sp>
        <p:nvSpPr>
          <p:cNvPr id="7" name="Text 7"/>
          <p:cNvSpPr txBox="1"/>
          <p:nvPr/>
        </p:nvSpPr>
        <p:spPr>
          <a:xfrm>
            <a:off x="9271000" y="6604000"/>
            <a:ext cx="317500" cy="1524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900" b="0" dirty="0">
                <a:solidFill>
                  <a:srgbClr val="53647C"/>
                </a:solidFill>
                <a:latin typeface="Noto Sans KR"/>
                <a:ea typeface="Noto Sans KR"/>
                <a:cs typeface="Noto Sans KR"/>
              </a:rPr>
              <a:t>71</a:t>
            </a:r>
            <a:endParaRPr lang="ko-KR" sz="900"/>
          </a:p>
        </p:txBody>
      </p:sp>
      <p:grpSp>
        <p:nvGrpSpPr>
          <p:cNvPr id="8" name="Reveal 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9" name="Shape 9"/>
            <p:cNvSpPr/>
            <p:nvPr/>
          </p:nvSpPr>
          <p:spPr>
            <a:xfrm>
              <a:off x="508000" y="1676400"/>
              <a:ext cx="4330700" cy="39751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0" name="Text 10"/>
            <p:cNvSpPr txBox="1"/>
            <p:nvPr/>
          </p:nvSpPr>
          <p:spPr>
            <a:xfrm>
              <a:off x="711200" y="1866900"/>
              <a:ext cx="3924300" cy="406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사장님의 요청</a:t>
              </a:r>
              <a:endParaRPr lang="ko-KR" sz="2100"/>
            </a:p>
          </p:txBody>
        </p:sp>
        <p:sp>
          <p:nvSpPr>
            <p:cNvPr id="11" name="Text 11"/>
            <p:cNvSpPr txBox="1"/>
            <p:nvPr/>
          </p:nvSpPr>
          <p:spPr>
            <a:xfrm>
              <a:off x="774700" y="2489200"/>
              <a:ext cx="3771900" cy="276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7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역할  온라인 상품기획자</a:t>
              </a:r>
              <a:endParaRPr lang="ko-KR" sz="1700"/>
            </a:p>
            <a:p>
              <a:pPr algn="l">
                <a:lnSpc>
                  <a:spcPct val="118000"/>
                </a:lnSpc>
              </a:pPr>
              <a:r>
                <a:rPr lang="ko-KR" sz="17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정보  국내 제작·핑크색·긴 소매</a:t>
              </a:r>
              <a:endParaRPr lang="ko-KR" sz="1700"/>
            </a:p>
            <a:p>
              <a:pPr algn="l">
                <a:lnSpc>
                  <a:spcPct val="118000"/>
                </a:lnSpc>
              </a:pPr>
              <a:r>
                <a:rPr lang="ko-KR" sz="17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       주방·청소용 고무장갑</a:t>
              </a:r>
              <a:endParaRPr lang="ko-KR" sz="1700"/>
            </a:p>
            <a:p>
              <a:pPr algn="l">
                <a:lnSpc>
                  <a:spcPct val="118000"/>
                </a:lnSpc>
              </a:pPr>
              <a:r>
                <a:rPr lang="ko-KR" sz="17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목적  30~50대 주부용 상품명</a:t>
              </a:r>
              <a:endParaRPr lang="ko-KR" sz="1700"/>
            </a:p>
            <a:p>
              <a:pPr algn="l">
                <a:lnSpc>
                  <a:spcPct val="118000"/>
                </a:lnSpc>
              </a:pPr>
              <a:r>
                <a:rPr lang="ko-KR" sz="17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형식  후보 3개를 목록으로</a:t>
              </a:r>
              <a:endParaRPr lang="ko-KR" sz="1700"/>
            </a:p>
            <a:p>
              <a:pPr algn="l">
                <a:lnSpc>
                  <a:spcPct val="118000"/>
                </a:lnSpc>
              </a:pPr>
              <a:r>
                <a:rPr lang="ko-KR" sz="1700" b="0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       과장 표현 없이</a:t>
              </a:r>
              <a:endParaRPr lang="ko-KR" sz="1700"/>
            </a:p>
          </p:txBody>
        </p:sp>
      </p:grpSp>
      <p:grpSp>
        <p:nvGrpSpPr>
          <p:cNvPr id="12" name="Reveal 12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13" name="Shape 13"/>
            <p:cNvSpPr/>
            <p:nvPr/>
          </p:nvSpPr>
          <p:spPr>
            <a:xfrm>
              <a:off x="5067300" y="1676400"/>
              <a:ext cx="4330700" cy="3975100"/>
            </a:xfrm>
            <a:prstGeom prst="rect">
              <a:avLst/>
            </a:prstGeom>
            <a:solidFill>
              <a:srgbClr val="14243B"/>
            </a:solidFill>
            <a:ln w="9500">
              <a:noFill/>
            </a:ln>
          </p:spPr>
        </p:sp>
        <p:sp>
          <p:nvSpPr>
            <p:cNvPr id="14" name="Text 14"/>
            <p:cNvSpPr txBox="1"/>
            <p:nvPr/>
          </p:nvSpPr>
          <p:spPr>
            <a:xfrm>
              <a:off x="5270500" y="1866900"/>
              <a:ext cx="3924300" cy="406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DFF594"/>
                  </a:solidFill>
                  <a:latin typeface="Noto Sans KR"/>
                  <a:ea typeface="Noto Sans KR"/>
                  <a:cs typeface="Noto Sans KR"/>
                </a:rPr>
                <a:t>AI의 결과 예시</a:t>
              </a:r>
              <a:endParaRPr lang="ko-KR" sz="210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5346700" y="2463800"/>
              <a:ext cx="3771900" cy="2933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600" b="0" dirty="0">
                  <a:solidFill>
                    <a:srgbClr val="FFFFFF"/>
                  </a:solidFill>
                  <a:latin typeface="Noto Sans KR"/>
                  <a:ea typeface="Noto Sans KR"/>
                  <a:cs typeface="Noto Sans KR"/>
                </a:rPr>
                <a:t>01  국내제작 핑크 고무장갑</a:t>
              </a:r>
              <a:endParaRPr lang="ko-KR" sz="1600"/>
            </a:p>
            <a:p>
              <a:pPr algn="l">
                <a:lnSpc>
                  <a:spcPct val="118000"/>
                </a:lnSpc>
              </a:pPr>
              <a:r>
                <a:rPr lang="ko-KR" sz="1600" b="0" dirty="0">
                  <a:solidFill>
                    <a:srgbClr val="FFFFFF"/>
                  </a:solidFill>
                  <a:latin typeface="Noto Sans KR"/>
                  <a:ea typeface="Noto Sans KR"/>
                  <a:cs typeface="Noto Sans KR"/>
                </a:rPr>
                <a:t>     긴소매 주방 설거지용</a:t>
              </a:r>
              <a:endParaRPr lang="ko-KR" sz="1600"/>
            </a:p>
            <a:p>
              <a:pPr algn="l">
                <a:lnSpc>
                  <a:spcPct val="118000"/>
                </a:lnSpc>
              </a:pPr>
              <a:r>
                <a:rPr lang="ko-KR" sz="1600" b="0" dirty="0">
                  <a:solidFill>
                    <a:srgbClr val="FFFFFF"/>
                  </a:solidFill>
                  <a:latin typeface="Noto Sans KR"/>
                  <a:ea typeface="Noto Sans KR"/>
                  <a:cs typeface="Noto Sans KR"/>
                </a:rPr>
                <a:t/>
              </a:r>
              <a:endParaRPr lang="ko-KR" sz="1600"/>
            </a:p>
            <a:p>
              <a:pPr algn="l">
                <a:lnSpc>
                  <a:spcPct val="118000"/>
                </a:lnSpc>
              </a:pPr>
              <a:r>
                <a:rPr lang="ko-KR" sz="1600" b="0" dirty="0">
                  <a:solidFill>
                    <a:srgbClr val="FFFFFF"/>
                  </a:solidFill>
                  <a:latin typeface="Noto Sans KR"/>
                  <a:ea typeface="Noto Sans KR"/>
                  <a:cs typeface="Noto Sans KR"/>
                </a:rPr>
                <a:t>02  긴소매 고무장갑 국내산</a:t>
              </a:r>
              <a:endParaRPr lang="ko-KR" sz="1600"/>
            </a:p>
            <a:p>
              <a:pPr algn="l">
                <a:lnSpc>
                  <a:spcPct val="118000"/>
                </a:lnSpc>
              </a:pPr>
              <a:r>
                <a:rPr lang="ko-KR" sz="1600" b="0" dirty="0">
                  <a:solidFill>
                    <a:srgbClr val="FFFFFF"/>
                  </a:solidFill>
                  <a:latin typeface="Noto Sans KR"/>
                  <a:ea typeface="Noto Sans KR"/>
                  <a:cs typeface="Noto Sans KR"/>
                </a:rPr>
                <a:t>     핑크 청소·설거지 겸용</a:t>
              </a:r>
              <a:endParaRPr lang="ko-KR" sz="1600"/>
            </a:p>
            <a:p>
              <a:pPr algn="l">
                <a:lnSpc>
                  <a:spcPct val="118000"/>
                </a:lnSpc>
              </a:pPr>
              <a:r>
                <a:rPr lang="ko-KR" sz="1600" b="0" dirty="0">
                  <a:solidFill>
                    <a:srgbClr val="FFFFFF"/>
                  </a:solidFill>
                  <a:latin typeface="Noto Sans KR"/>
                  <a:ea typeface="Noto Sans KR"/>
                  <a:cs typeface="Noto Sans KR"/>
                </a:rPr>
                <a:t/>
              </a:r>
              <a:endParaRPr lang="ko-KR" sz="1600"/>
            </a:p>
            <a:p>
              <a:pPr algn="l">
                <a:lnSpc>
                  <a:spcPct val="118000"/>
                </a:lnSpc>
              </a:pPr>
              <a:r>
                <a:rPr lang="ko-KR" sz="1600" b="0" dirty="0">
                  <a:solidFill>
                    <a:srgbClr val="FFFFFF"/>
                  </a:solidFill>
                  <a:latin typeface="Noto Sans KR"/>
                  <a:ea typeface="Noto Sans KR"/>
                  <a:cs typeface="Noto Sans KR"/>
                </a:rPr>
                <a:t>03  핑크 주방 고무장갑</a:t>
              </a:r>
              <a:endParaRPr lang="ko-KR" sz="1600"/>
            </a:p>
            <a:p>
              <a:pPr algn="l">
                <a:lnSpc>
                  <a:spcPct val="118000"/>
                </a:lnSpc>
              </a:pPr>
              <a:r>
                <a:rPr lang="ko-KR" sz="1600" b="0" dirty="0">
                  <a:solidFill>
                    <a:srgbClr val="FFFFFF"/>
                  </a:solidFill>
                  <a:latin typeface="Noto Sans KR"/>
                  <a:ea typeface="Noto Sans KR"/>
                  <a:cs typeface="Noto Sans KR"/>
                </a:rPr>
                <a:t>     국내 제작 긴 커프형</a:t>
              </a:r>
              <a:endParaRPr lang="ko-KR" sz="1600"/>
            </a:p>
          </p:txBody>
        </p:sp>
      </p:grpSp>
    </p:spTree>
  </p:cSld>
  <p:clrMapOvr>
    <a:masterClrMapping/>
  </p:clrMapOvr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p="http://schemas.openxmlformats.org/presentationml/2006/main" showMasterSp="0">
  <p:cSld name="AI motion 72">
    <p:bg>
      <p:bgPr>
        <a:solidFill>
          <a:srgbClr val="F5F7FB"/>
        </a:solidFill>
      </p:bgPr>
    </p:bg>
    <p:spTree>
      <p:nvGrpSpPr>
        <p:cNvPr id="1" name="Slide root"/>
        <p:cNvGrpSpPr/>
        <p:nvPr/>
      </p:nvGrpSpPr>
      <p:grpSpPr>
        <a:xfrm>
          <a:off x="0" y="0"/>
          <a:ext cx="9906000" cy="6858000"/>
          <a:chOff x="0" y="0"/>
          <a:chExt cx="9906000" cy="6858000"/>
        </a:xfrm>
      </p:grpSpPr>
      <p:sp>
        <p:nvSpPr>
          <p:cNvPr id="2" name="Text 2"/>
          <p:cNvSpPr txBox="1"/>
          <p:nvPr/>
        </p:nvSpPr>
        <p:spPr>
          <a:xfrm>
            <a:off x="508000" y="254000"/>
            <a:ext cx="8890000" cy="2286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100" b="1" dirty="0">
                <a:solidFill>
                  <a:srgbClr val="2459F5"/>
                </a:solidFill>
                <a:latin typeface="Noto Sans KR"/>
                <a:ea typeface="Noto Sans KR"/>
                <a:cs typeface="Noto Sans KR"/>
              </a:rPr>
              <a:t>03  리뷰 분석</a:t>
            </a:r>
            <a:endParaRPr lang="ko-KR" sz="1100"/>
          </a:p>
        </p:txBody>
      </p:sp>
      <p:sp>
        <p:nvSpPr>
          <p:cNvPr id="3" name="Text 3"/>
          <p:cNvSpPr txBox="1"/>
          <p:nvPr/>
        </p:nvSpPr>
        <p:spPr>
          <a:xfrm>
            <a:off x="444500" y="609600"/>
            <a:ext cx="9017000" cy="5842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28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고객의 불만을 개선 포인트로 바꿉니다</a:t>
            </a:r>
            <a:endParaRPr lang="ko-KR" sz="2800"/>
          </a:p>
        </p:txBody>
      </p:sp>
      <p:sp>
        <p:nvSpPr>
          <p:cNvPr id="4" name="Shape 4"/>
          <p:cNvSpPr/>
          <p:nvPr/>
        </p:nvSpPr>
        <p:spPr>
          <a:xfrm>
            <a:off x="4648200" y="1308100"/>
            <a:ext cx="609600" cy="38100"/>
          </a:xfrm>
          <a:prstGeom prst="rect">
            <a:avLst/>
          </a:prstGeom>
          <a:solidFill>
            <a:srgbClr val="2459F5"/>
          </a:solidFill>
          <a:ln w="9500">
            <a:noFill/>
          </a:ln>
        </p:spPr>
      </p:sp>
      <p:sp>
        <p:nvSpPr>
          <p:cNvPr id="5" name="Shape 5"/>
          <p:cNvSpPr/>
          <p:nvPr/>
        </p:nvSpPr>
        <p:spPr>
          <a:xfrm>
            <a:off x="508000" y="6007100"/>
            <a:ext cx="8890000" cy="12700"/>
          </a:xfrm>
          <a:prstGeom prst="rect">
            <a:avLst/>
          </a:prstGeom>
          <a:solidFill>
            <a:srgbClr val="DDE4EF"/>
          </a:solidFill>
          <a:ln w="9500"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33400" y="6134100"/>
            <a:ext cx="8839200" cy="3810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6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내 상품이 실제로 해결하는 점만 문구에 반영합니다</a:t>
            </a:r>
            <a:endParaRPr lang="ko-KR" sz="1600"/>
          </a:p>
        </p:txBody>
      </p:sp>
      <p:sp>
        <p:nvSpPr>
          <p:cNvPr id="7" name="Text 7"/>
          <p:cNvSpPr txBox="1"/>
          <p:nvPr/>
        </p:nvSpPr>
        <p:spPr>
          <a:xfrm>
            <a:off x="9271000" y="6604000"/>
            <a:ext cx="317500" cy="1524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900" b="0" dirty="0">
                <a:solidFill>
                  <a:srgbClr val="53647C"/>
                </a:solidFill>
                <a:latin typeface="Noto Sans KR"/>
                <a:ea typeface="Noto Sans KR"/>
                <a:cs typeface="Noto Sans KR"/>
              </a:rPr>
              <a:t>72</a:t>
            </a:r>
            <a:endParaRPr lang="ko-KR" sz="900"/>
          </a:p>
        </p:txBody>
      </p:sp>
      <p:grpSp>
        <p:nvGrpSpPr>
          <p:cNvPr id="8" name="Reveal 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9" name="Shape 9"/>
            <p:cNvSpPr/>
            <p:nvPr/>
          </p:nvSpPr>
          <p:spPr>
            <a:xfrm>
              <a:off x="635000" y="17399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0" name="Text 10"/>
            <p:cNvSpPr txBox="1"/>
            <p:nvPr/>
          </p:nvSpPr>
          <p:spPr>
            <a:xfrm>
              <a:off x="787400" y="18923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01</a:t>
              </a:r>
              <a:endParaRPr lang="ko-KR" sz="1400"/>
            </a:p>
          </p:txBody>
        </p:sp>
        <p:sp>
          <p:nvSpPr>
            <p:cNvPr id="11" name="Text 11"/>
            <p:cNvSpPr txBox="1"/>
            <p:nvPr/>
          </p:nvSpPr>
          <p:spPr>
            <a:xfrm>
              <a:off x="787400" y="22860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리뷰 수집</a:t>
              </a:r>
              <a:endParaRPr lang="ko-KR" sz="210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787400" y="28956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경쟁 상품 살펴보기</a:t>
              </a:r>
              <a:endParaRPr lang="ko-KR" sz="1500"/>
            </a:p>
          </p:txBody>
        </p:sp>
        <p:sp>
          <p:nvSpPr>
            <p:cNvPr id="13" name="Shape 13"/>
            <p:cNvSpPr/>
            <p:nvPr/>
          </p:nvSpPr>
          <p:spPr>
            <a:xfrm>
              <a:off x="3606800" y="17399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4" name="Text 14"/>
            <p:cNvSpPr txBox="1"/>
            <p:nvPr/>
          </p:nvSpPr>
          <p:spPr>
            <a:xfrm>
              <a:off x="3759200" y="18923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02</a:t>
              </a:r>
              <a:endParaRPr lang="ko-KR" sz="140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759200" y="22860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분류</a:t>
              </a:r>
              <a:endParaRPr lang="ko-KR" sz="2100"/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759200" y="28956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불만·칭찬 나누기</a:t>
              </a:r>
              <a:endParaRPr lang="ko-KR" sz="1500"/>
            </a:p>
          </p:txBody>
        </p:sp>
        <p:sp>
          <p:nvSpPr>
            <p:cNvPr id="17" name="Shape 17"/>
            <p:cNvSpPr/>
            <p:nvPr/>
          </p:nvSpPr>
          <p:spPr>
            <a:xfrm>
              <a:off x="6578600" y="17399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8" name="Text 18"/>
            <p:cNvSpPr txBox="1"/>
            <p:nvPr/>
          </p:nvSpPr>
          <p:spPr>
            <a:xfrm>
              <a:off x="6731000" y="18923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03</a:t>
              </a:r>
              <a:endParaRPr lang="ko-KR" sz="1400"/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6731000" y="22860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핵심 3개</a:t>
              </a:r>
              <a:endParaRPr lang="ko-KR" sz="2100"/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6731000" y="28956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반복되는 문제 찾기</a:t>
              </a:r>
              <a:endParaRPr lang="ko-KR" sz="1500"/>
            </a:p>
          </p:txBody>
        </p:sp>
      </p:grpSp>
      <p:grpSp>
        <p:nvGrpSpPr>
          <p:cNvPr id="21" name="Reveal 21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22" name="Shape 22"/>
            <p:cNvSpPr/>
            <p:nvPr/>
          </p:nvSpPr>
          <p:spPr>
            <a:xfrm>
              <a:off x="635000" y="36576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23" name="Text 23"/>
            <p:cNvSpPr txBox="1"/>
            <p:nvPr/>
          </p:nvSpPr>
          <p:spPr>
            <a:xfrm>
              <a:off x="787400" y="38100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04</a:t>
              </a:r>
              <a:endParaRPr lang="ko-KR" sz="1400"/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787400" y="42037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제품 대조</a:t>
              </a:r>
              <a:endParaRPr lang="ko-KR" sz="2100"/>
            </a:p>
          </p:txBody>
        </p:sp>
        <p:sp>
          <p:nvSpPr>
            <p:cNvPr id="25" name="Text 25"/>
            <p:cNvSpPr txBox="1"/>
            <p:nvPr/>
          </p:nvSpPr>
          <p:spPr>
            <a:xfrm>
              <a:off x="787400" y="48133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해결 가능한 점 확인</a:t>
              </a:r>
              <a:endParaRPr lang="ko-KR" sz="1500"/>
            </a:p>
          </p:txBody>
        </p:sp>
        <p:sp>
          <p:nvSpPr>
            <p:cNvPr id="26" name="Shape 26"/>
            <p:cNvSpPr/>
            <p:nvPr/>
          </p:nvSpPr>
          <p:spPr>
            <a:xfrm>
              <a:off x="3606800" y="36576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27" name="Text 27"/>
            <p:cNvSpPr txBox="1"/>
            <p:nvPr/>
          </p:nvSpPr>
          <p:spPr>
            <a:xfrm>
              <a:off x="3759200" y="38100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05</a:t>
              </a:r>
              <a:endParaRPr lang="ko-KR" sz="1400"/>
            </a:p>
          </p:txBody>
        </p:sp>
        <p:sp>
          <p:nvSpPr>
            <p:cNvPr id="28" name="Text 28"/>
            <p:cNvSpPr txBox="1"/>
            <p:nvPr/>
          </p:nvSpPr>
          <p:spPr>
            <a:xfrm>
              <a:off x="3759200" y="42037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상세 문구</a:t>
              </a:r>
              <a:endParaRPr lang="ko-KR" sz="2100"/>
            </a:p>
          </p:txBody>
        </p:sp>
        <p:sp>
          <p:nvSpPr>
            <p:cNvPr id="29" name="Text 29"/>
            <p:cNvSpPr txBox="1"/>
            <p:nvPr/>
          </p:nvSpPr>
          <p:spPr>
            <a:xfrm>
              <a:off x="3759200" y="48133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확인된 장점 반영</a:t>
              </a:r>
              <a:endParaRPr lang="ko-KR" sz="1500"/>
            </a:p>
          </p:txBody>
        </p:sp>
        <p:sp>
          <p:nvSpPr>
            <p:cNvPr id="30" name="Shape 30"/>
            <p:cNvSpPr/>
            <p:nvPr/>
          </p:nvSpPr>
          <p:spPr>
            <a:xfrm>
              <a:off x="6578600" y="36576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31" name="Text 31"/>
            <p:cNvSpPr txBox="1"/>
            <p:nvPr/>
          </p:nvSpPr>
          <p:spPr>
            <a:xfrm>
              <a:off x="6731000" y="38100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06</a:t>
              </a:r>
              <a:endParaRPr lang="ko-KR" sz="1400"/>
            </a:p>
          </p:txBody>
        </p:sp>
        <p:sp>
          <p:nvSpPr>
            <p:cNvPr id="32" name="Text 32"/>
            <p:cNvSpPr txBox="1"/>
            <p:nvPr/>
          </p:nvSpPr>
          <p:spPr>
            <a:xfrm>
              <a:off x="6731000" y="42037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상품명·FAQ</a:t>
              </a:r>
              <a:endParaRPr lang="ko-KR" sz="2100"/>
            </a:p>
          </p:txBody>
        </p:sp>
        <p:sp>
          <p:nvSpPr>
            <p:cNvPr id="33" name="Text 33"/>
            <p:cNvSpPr txBox="1"/>
            <p:nvPr/>
          </p:nvSpPr>
          <p:spPr>
            <a:xfrm>
              <a:off x="6731000" y="48133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고객 언어로 설명</a:t>
              </a:r>
              <a:endParaRPr lang="ko-KR" sz="1500"/>
            </a:p>
          </p:txBody>
        </p:sp>
      </p:grpSp>
    </p:spTree>
  </p:cSld>
  <p:clrMapOvr>
    <a:masterClrMapping/>
  </p:clrMapOvr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p="http://schemas.openxmlformats.org/presentationml/2006/main" showMasterSp="0">
  <p:cSld name="AI motion 73">
    <p:bg>
      <p:bgPr>
        <a:solidFill>
          <a:srgbClr val="F5F7FB"/>
        </a:solidFill>
      </p:bgPr>
    </p:bg>
    <p:spTree>
      <p:nvGrpSpPr>
        <p:cNvPr id="1" name="Slide root"/>
        <p:cNvGrpSpPr/>
        <p:nvPr/>
      </p:nvGrpSpPr>
      <p:grpSpPr>
        <a:xfrm>
          <a:off x="0" y="0"/>
          <a:ext cx="9906000" cy="6858000"/>
          <a:chOff x="0" y="0"/>
          <a:chExt cx="9906000" cy="6858000"/>
        </a:xfrm>
      </p:grpSpPr>
      <p:sp>
        <p:nvSpPr>
          <p:cNvPr id="2" name="Text 2"/>
          <p:cNvSpPr txBox="1"/>
          <p:nvPr/>
        </p:nvSpPr>
        <p:spPr>
          <a:xfrm>
            <a:off x="508000" y="254000"/>
            <a:ext cx="8890000" cy="2286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100" b="1" dirty="0">
                <a:solidFill>
                  <a:srgbClr val="2459F5"/>
                </a:solidFill>
                <a:latin typeface="Noto Sans KR"/>
                <a:ea typeface="Noto Sans KR"/>
                <a:cs typeface="Noto Sans KR"/>
              </a:rPr>
              <a:t>03  상세페이지</a:t>
            </a:r>
            <a:endParaRPr lang="ko-KR" sz="1100"/>
          </a:p>
        </p:txBody>
      </p:sp>
      <p:sp>
        <p:nvSpPr>
          <p:cNvPr id="3" name="Text 3"/>
          <p:cNvSpPr txBox="1"/>
          <p:nvPr/>
        </p:nvSpPr>
        <p:spPr>
          <a:xfrm>
            <a:off x="444500" y="609600"/>
            <a:ext cx="9017000" cy="5842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28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사진 3장이 상세페이지가 되는 과정</a:t>
            </a:r>
            <a:endParaRPr lang="ko-KR" sz="2800"/>
          </a:p>
        </p:txBody>
      </p:sp>
      <p:sp>
        <p:nvSpPr>
          <p:cNvPr id="4" name="Shape 4"/>
          <p:cNvSpPr/>
          <p:nvPr/>
        </p:nvSpPr>
        <p:spPr>
          <a:xfrm>
            <a:off x="4648200" y="1308100"/>
            <a:ext cx="609600" cy="38100"/>
          </a:xfrm>
          <a:prstGeom prst="rect">
            <a:avLst/>
          </a:prstGeom>
          <a:solidFill>
            <a:srgbClr val="2459F5"/>
          </a:solidFill>
          <a:ln w="9500">
            <a:noFill/>
          </a:ln>
        </p:spPr>
      </p:sp>
      <p:sp>
        <p:nvSpPr>
          <p:cNvPr id="5" name="Shape 5"/>
          <p:cNvSpPr/>
          <p:nvPr/>
        </p:nvSpPr>
        <p:spPr>
          <a:xfrm>
            <a:off x="508000" y="6007100"/>
            <a:ext cx="8890000" cy="12700"/>
          </a:xfrm>
          <a:prstGeom prst="rect">
            <a:avLst/>
          </a:prstGeom>
          <a:solidFill>
            <a:srgbClr val="DDE4EF"/>
          </a:solidFill>
          <a:ln w="9500"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33400" y="6134100"/>
            <a:ext cx="8839200" cy="3810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6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실물 사진은 그대로, AI는 분석·문구·구성을 돕습니다</a:t>
            </a:r>
            <a:endParaRPr lang="ko-KR" sz="1600"/>
          </a:p>
        </p:txBody>
      </p:sp>
      <p:sp>
        <p:nvSpPr>
          <p:cNvPr id="7" name="Text 7"/>
          <p:cNvSpPr txBox="1"/>
          <p:nvPr/>
        </p:nvSpPr>
        <p:spPr>
          <a:xfrm>
            <a:off x="9271000" y="6604000"/>
            <a:ext cx="317500" cy="1524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900" b="0" dirty="0">
                <a:solidFill>
                  <a:srgbClr val="53647C"/>
                </a:solidFill>
                <a:latin typeface="Noto Sans KR"/>
                <a:ea typeface="Noto Sans KR"/>
                <a:cs typeface="Noto Sans KR"/>
              </a:rPr>
              <a:t>73</a:t>
            </a:r>
            <a:endParaRPr lang="ko-KR" sz="900"/>
          </a:p>
        </p:txBody>
      </p:sp>
      <p:grpSp>
        <p:nvGrpSpPr>
          <p:cNvPr id="8" name="Reveal 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9" name="Text 9"/>
            <p:cNvSpPr txBox="1"/>
            <p:nvPr/>
          </p:nvSpPr>
          <p:spPr>
            <a:xfrm>
              <a:off x="787400" y="1917700"/>
              <a:ext cx="2159000" cy="1485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86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3</a:t>
              </a:r>
              <a:endParaRPr lang="ko-KR" sz="8600"/>
            </a:p>
          </p:txBody>
        </p:sp>
        <p:sp>
          <p:nvSpPr>
            <p:cNvPr id="10" name="Text 10"/>
            <p:cNvSpPr txBox="1"/>
            <p:nvPr/>
          </p:nvSpPr>
          <p:spPr>
            <a:xfrm>
              <a:off x="787400" y="3492500"/>
              <a:ext cx="2159000" cy="469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5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실물 사진</a:t>
              </a:r>
              <a:endParaRPr lang="ko-KR" sz="2500"/>
            </a:p>
          </p:txBody>
        </p:sp>
        <p:sp>
          <p:nvSpPr>
            <p:cNvPr id="11" name="Text 11"/>
            <p:cNvSpPr txBox="1"/>
            <p:nvPr/>
          </p:nvSpPr>
          <p:spPr>
            <a:xfrm>
              <a:off x="508000" y="4127500"/>
              <a:ext cx="27178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6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정면 · 디테일 · 사용 장면</a:t>
              </a:r>
              <a:endParaRPr lang="ko-KR" sz="1600"/>
            </a:p>
          </p:txBody>
        </p:sp>
      </p:grpSp>
      <p:grpSp>
        <p:nvGrpSpPr>
          <p:cNvPr id="12" name="Reveal 12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13" name="Shape 13"/>
            <p:cNvSpPr/>
            <p:nvPr/>
          </p:nvSpPr>
          <p:spPr>
            <a:xfrm>
              <a:off x="3492500" y="1739900"/>
              <a:ext cx="25400" cy="3721100"/>
            </a:xfrm>
            <a:prstGeom prst="rect">
              <a:avLst/>
            </a:prstGeom>
            <a:solidFill>
              <a:srgbClr val="DDE4EF"/>
            </a:solidFill>
            <a:ln w="9500">
              <a:noFill/>
            </a:ln>
          </p:spPr>
        </p:sp>
        <p:sp>
          <p:nvSpPr>
            <p:cNvPr id="14" name="Text 14"/>
            <p:cNvSpPr txBox="1"/>
            <p:nvPr/>
          </p:nvSpPr>
          <p:spPr>
            <a:xfrm>
              <a:off x="3937000" y="1765300"/>
              <a:ext cx="571500" cy="546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01</a:t>
              </a:r>
              <a:endParaRPr lang="ko-KR" sz="150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4648200" y="1765300"/>
              <a:ext cx="927100" cy="546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22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분석</a:t>
              </a:r>
              <a:endParaRPr lang="ko-KR" sz="2200"/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5715000" y="1765300"/>
              <a:ext cx="3467100" cy="546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7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형태·용도·색</a:t>
              </a:r>
              <a:endParaRPr lang="ko-KR" sz="1700"/>
            </a:p>
          </p:txBody>
        </p:sp>
        <p:sp>
          <p:nvSpPr>
            <p:cNvPr id="17" name="Text 17"/>
            <p:cNvSpPr txBox="1"/>
            <p:nvPr/>
          </p:nvSpPr>
          <p:spPr>
            <a:xfrm>
              <a:off x="3937000" y="2679700"/>
              <a:ext cx="571500" cy="546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02</a:t>
              </a:r>
              <a:endParaRPr lang="ko-KR" sz="1500"/>
            </a:p>
          </p:txBody>
        </p:sp>
        <p:sp>
          <p:nvSpPr>
            <p:cNvPr id="18" name="Text 18"/>
            <p:cNvSpPr txBox="1"/>
            <p:nvPr/>
          </p:nvSpPr>
          <p:spPr>
            <a:xfrm>
              <a:off x="4648200" y="2679700"/>
              <a:ext cx="927100" cy="546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22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문구</a:t>
              </a:r>
              <a:endParaRPr lang="ko-KR" sz="2200"/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5715000" y="2679700"/>
              <a:ext cx="3467100" cy="546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7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확인된 사실만</a:t>
              </a:r>
              <a:endParaRPr lang="ko-KR" sz="1700"/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3937000" y="3594100"/>
              <a:ext cx="571500" cy="546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03</a:t>
              </a:r>
              <a:endParaRPr lang="ko-KR" sz="1500"/>
            </a:p>
          </p:txBody>
        </p:sp>
        <p:sp>
          <p:nvSpPr>
            <p:cNvPr id="21" name="Text 21"/>
            <p:cNvSpPr txBox="1"/>
            <p:nvPr/>
          </p:nvSpPr>
          <p:spPr>
            <a:xfrm>
              <a:off x="4648200" y="3594100"/>
              <a:ext cx="927100" cy="546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22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배치</a:t>
              </a:r>
              <a:endParaRPr lang="ko-KR" sz="2200"/>
            </a:p>
          </p:txBody>
        </p:sp>
        <p:sp>
          <p:nvSpPr>
            <p:cNvPr id="22" name="Text 22"/>
            <p:cNvSpPr txBox="1"/>
            <p:nvPr/>
          </p:nvSpPr>
          <p:spPr>
            <a:xfrm>
              <a:off x="5715000" y="3594100"/>
              <a:ext cx="3467100" cy="546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7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첫 화면·사용법·주의사항</a:t>
              </a:r>
              <a:endParaRPr lang="ko-KR" sz="1700"/>
            </a:p>
          </p:txBody>
        </p:sp>
        <p:sp>
          <p:nvSpPr>
            <p:cNvPr id="23" name="Text 23"/>
            <p:cNvSpPr txBox="1"/>
            <p:nvPr/>
          </p:nvSpPr>
          <p:spPr>
            <a:xfrm>
              <a:off x="3937000" y="4508500"/>
              <a:ext cx="571500" cy="546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04</a:t>
              </a:r>
              <a:endParaRPr lang="ko-KR" sz="1500"/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4648200" y="4508500"/>
              <a:ext cx="927100" cy="546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22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검수</a:t>
              </a:r>
              <a:endParaRPr lang="ko-KR" sz="2200"/>
            </a:p>
          </p:txBody>
        </p:sp>
        <p:sp>
          <p:nvSpPr>
            <p:cNvPr id="25" name="Text 25"/>
            <p:cNvSpPr txBox="1"/>
            <p:nvPr/>
          </p:nvSpPr>
          <p:spPr>
            <a:xfrm>
              <a:off x="5715000" y="4508500"/>
              <a:ext cx="3467100" cy="546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7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사실·과장·누락 확인</a:t>
              </a:r>
              <a:endParaRPr lang="ko-KR" sz="1700"/>
            </a:p>
          </p:txBody>
        </p:sp>
      </p:grpSp>
    </p:spTree>
  </p:cSld>
  <p:clrMapOvr>
    <a:masterClrMapping/>
  </p:clrMapOvr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 name="AI motion 74">
    <p:bg>
      <p:bgPr>
        <a:solidFill>
          <a:srgbClr val="F5F7FB"/>
        </a:solidFill>
      </p:bgPr>
    </p:bg>
    <p:spTree>
      <p:nvGrpSpPr>
        <p:cNvPr id="1" name="Slide root"/>
        <p:cNvGrpSpPr/>
        <p:nvPr/>
      </p:nvGrpSpPr>
      <p:grpSpPr>
        <a:xfrm>
          <a:off x="0" y="0"/>
          <a:ext cx="9906000" cy="6858000"/>
          <a:chOff x="0" y="0"/>
          <a:chExt cx="9906000" cy="6858000"/>
        </a:xfrm>
      </p:grpSpPr>
      <p:sp>
        <p:nvSpPr>
          <p:cNvPr id="2" name="Text 2"/>
          <p:cNvSpPr txBox="1"/>
          <p:nvPr/>
        </p:nvSpPr>
        <p:spPr>
          <a:xfrm>
            <a:off x="508000" y="254000"/>
            <a:ext cx="8890000" cy="2286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100" b="1" dirty="0">
                <a:solidFill>
                  <a:srgbClr val="2459F5"/>
                </a:solidFill>
                <a:latin typeface="Noto Sans KR"/>
                <a:ea typeface="Noto Sans KR"/>
                <a:cs typeface="Noto Sans KR"/>
              </a:rPr>
              <a:t>03  실제 결과</a:t>
            </a:r>
            <a:endParaRPr lang="ko-KR" sz="1100"/>
          </a:p>
        </p:txBody>
      </p:sp>
      <p:sp>
        <p:nvSpPr>
          <p:cNvPr id="3" name="Text 3"/>
          <p:cNvSpPr txBox="1"/>
          <p:nvPr/>
        </p:nvSpPr>
        <p:spPr>
          <a:xfrm>
            <a:off x="444500" y="609600"/>
            <a:ext cx="9017000" cy="5842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28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실물 사진에서 모바일 상세페이지로</a:t>
            </a:r>
            <a:endParaRPr lang="ko-KR" sz="2800"/>
          </a:p>
        </p:txBody>
      </p:sp>
      <p:sp>
        <p:nvSpPr>
          <p:cNvPr id="4" name="Shape 4"/>
          <p:cNvSpPr/>
          <p:nvPr/>
        </p:nvSpPr>
        <p:spPr>
          <a:xfrm>
            <a:off x="4648200" y="1308100"/>
            <a:ext cx="609600" cy="38100"/>
          </a:xfrm>
          <a:prstGeom prst="rect">
            <a:avLst/>
          </a:prstGeom>
          <a:solidFill>
            <a:srgbClr val="2459F5"/>
          </a:solidFill>
          <a:ln w="9500">
            <a:noFill/>
          </a:ln>
        </p:spPr>
      </p:sp>
      <p:sp>
        <p:nvSpPr>
          <p:cNvPr id="5" name="Shape 5"/>
          <p:cNvSpPr/>
          <p:nvPr/>
        </p:nvSpPr>
        <p:spPr>
          <a:xfrm>
            <a:off x="508000" y="6007100"/>
            <a:ext cx="8890000" cy="12700"/>
          </a:xfrm>
          <a:prstGeom prst="rect">
            <a:avLst/>
          </a:prstGeom>
          <a:solidFill>
            <a:srgbClr val="DDE4EF"/>
          </a:solidFill>
          <a:ln w="9500"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33400" y="6134100"/>
            <a:ext cx="8839200" cy="3810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6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고무장갑 사례 · 실물 사진 3장 · AI 생성 이미지 0장</a:t>
            </a:r>
            <a:endParaRPr lang="ko-KR" sz="1600"/>
          </a:p>
        </p:txBody>
      </p:sp>
      <p:sp>
        <p:nvSpPr>
          <p:cNvPr id="7" name="Text 7"/>
          <p:cNvSpPr txBox="1"/>
          <p:nvPr/>
        </p:nvSpPr>
        <p:spPr>
          <a:xfrm>
            <a:off x="9271000" y="6604000"/>
            <a:ext cx="317500" cy="1524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900" b="0" dirty="0">
                <a:solidFill>
                  <a:srgbClr val="53647C"/>
                </a:solidFill>
                <a:latin typeface="Noto Sans KR"/>
                <a:ea typeface="Noto Sans KR"/>
                <a:cs typeface="Noto Sans KR"/>
              </a:rPr>
              <a:t>74</a:t>
            </a:r>
            <a:endParaRPr lang="ko-KR" sz="900"/>
          </a:p>
        </p:txBody>
      </p:sp>
      <p:grpSp>
        <p:nvGrpSpPr>
          <p:cNvPr id="8" name="Reveal 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9" name="Text 9"/>
            <p:cNvSpPr txBox="1"/>
            <p:nvPr/>
          </p:nvSpPr>
          <p:spPr>
            <a:xfrm>
              <a:off x="571500" y="1587500"/>
              <a:ext cx="3619500" cy="355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6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입력</a:t>
              </a:r>
              <a:endParaRPr lang="ko-KR" sz="1600"/>
            </a:p>
          </p:txBody>
        </p:sp>
        <p:pic>
          <p:nvPicPr>
            <p:cNvPr id="10" name="Photo 10" descr="photo_01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0400" y="2387600"/>
              <a:ext cx="1066800" cy="1066800"/>
            </a:xfrm>
            <a:prstGeom prst="rect">
              <a:avLst/>
            </a:prstGeom>
          </p:spPr>
        </p:pic>
        <p:pic>
          <p:nvPicPr>
            <p:cNvPr id="11" name="Photo 11" descr="photo_0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4200" y="2387600"/>
              <a:ext cx="1066800" cy="1066800"/>
            </a:xfrm>
            <a:prstGeom prst="rect">
              <a:avLst/>
            </a:prstGeom>
          </p:spPr>
        </p:pic>
        <p:pic>
          <p:nvPicPr>
            <p:cNvPr id="12" name="Photo 12" descr="photo_03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48000" y="2387600"/>
              <a:ext cx="1066800" cy="1066800"/>
            </a:xfrm>
            <a:prstGeom prst="rect">
              <a:avLst/>
            </a:prstGeom>
          </p:spPr>
        </p:pic>
        <p:sp>
          <p:nvSpPr>
            <p:cNvPr id="13" name="Text 13"/>
            <p:cNvSpPr txBox="1"/>
            <p:nvPr/>
          </p:nvSpPr>
          <p:spPr>
            <a:xfrm>
              <a:off x="571500" y="3886200"/>
              <a:ext cx="3619500" cy="393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사용 장면 2장 + 제품·포장</a:t>
              </a:r>
              <a:endParaRPr lang="ko-KR" sz="1500"/>
            </a:p>
          </p:txBody>
        </p:sp>
      </p:grpSp>
      <p:grpSp>
        <p:nvGrpSpPr>
          <p:cNvPr id="14" name="Reveal 14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15" name="Shape 15"/>
            <p:cNvSpPr/>
            <p:nvPr/>
          </p:nvSpPr>
          <p:spPr>
            <a:xfrm>
              <a:off x="4533900" y="2679700"/>
              <a:ext cx="787400" cy="635000"/>
            </a:xfrm>
            <a:prstGeom prst="rightArrow">
              <a:avLst/>
            </a:prstGeom>
            <a:solidFill>
              <a:srgbClr val="2459F5"/>
            </a:solidFill>
            <a:ln w="9500">
              <a:noFill/>
            </a:ln>
          </p:spPr>
        </p:sp>
        <p:sp>
          <p:nvSpPr>
            <p:cNvPr id="16" name="Text 16"/>
            <p:cNvSpPr txBox="1"/>
            <p:nvPr/>
          </p:nvSpPr>
          <p:spPr>
            <a:xfrm>
              <a:off x="4318000" y="3556000"/>
              <a:ext cx="1219200" cy="812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AI 분석</a:t>
              </a:r>
              <a:endParaRPr lang="ko-KR" sz="1500"/>
            </a:p>
            <a:p>
              <a:pPr algn="ctr">
                <a:lnSpc>
                  <a:spcPct val="118000"/>
                </a:lnSpc>
              </a:pPr>
              <a:r>
                <a:rPr lang="ko-KR" sz="15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문구·구성</a:t>
              </a:r>
              <a:endParaRPr lang="ko-KR" sz="1500"/>
            </a:p>
          </p:txBody>
        </p:sp>
      </p:grpSp>
      <p:grpSp>
        <p:nvGrpSpPr>
          <p:cNvPr id="17" name="Reveal 17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18" name="Text 18"/>
            <p:cNvSpPr txBox="1"/>
            <p:nvPr/>
          </p:nvSpPr>
          <p:spPr>
            <a:xfrm>
              <a:off x="5778500" y="1587500"/>
              <a:ext cx="3556000" cy="355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6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결과</a:t>
              </a:r>
              <a:endParaRPr lang="ko-KR" sz="1600"/>
            </a:p>
          </p:txBody>
        </p:sp>
        <p:pic>
          <p:nvPicPr>
            <p:cNvPr id="19" name="Photo 19" descr="crop_gomu_top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29300" y="2263775"/>
              <a:ext cx="1651000" cy="3054350"/>
            </a:xfrm>
            <a:prstGeom prst="rect">
              <a:avLst/>
            </a:prstGeom>
          </p:spPr>
        </p:pic>
        <p:pic>
          <p:nvPicPr>
            <p:cNvPr id="20" name="Photo 20" descr="crop_gomu_mid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32700" y="2263775"/>
              <a:ext cx="1651000" cy="305435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4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4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 name="AI motion 75">
    <p:bg>
      <p:bgPr>
        <a:solidFill>
          <a:srgbClr val="F5F7FB"/>
        </a:solidFill>
      </p:bgPr>
    </p:bg>
    <p:spTree>
      <p:nvGrpSpPr>
        <p:cNvPr id="1" name="Slide root"/>
        <p:cNvGrpSpPr/>
        <p:nvPr/>
      </p:nvGrpSpPr>
      <p:grpSpPr>
        <a:xfrm>
          <a:off x="0" y="0"/>
          <a:ext cx="9906000" cy="6858000"/>
          <a:chOff x="0" y="0"/>
          <a:chExt cx="9906000" cy="6858000"/>
        </a:xfrm>
      </p:grpSpPr>
      <p:sp>
        <p:nvSpPr>
          <p:cNvPr id="2" name="Text 2"/>
          <p:cNvSpPr txBox="1"/>
          <p:nvPr/>
        </p:nvSpPr>
        <p:spPr>
          <a:xfrm>
            <a:off x="508000" y="254000"/>
            <a:ext cx="8890000" cy="2286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100" b="1" dirty="0">
                <a:solidFill>
                  <a:srgbClr val="2459F5"/>
                </a:solidFill>
                <a:latin typeface="Noto Sans KR"/>
                <a:ea typeface="Noto Sans KR"/>
                <a:cs typeface="Noto Sans KR"/>
              </a:rPr>
              <a:t>03  업종별 사례</a:t>
            </a:r>
            <a:endParaRPr lang="ko-KR" sz="1100"/>
          </a:p>
        </p:txBody>
      </p:sp>
      <p:sp>
        <p:nvSpPr>
          <p:cNvPr id="3" name="Text 3"/>
          <p:cNvSpPr txBox="1"/>
          <p:nvPr/>
        </p:nvSpPr>
        <p:spPr>
          <a:xfrm>
            <a:off x="444500" y="609600"/>
            <a:ext cx="9017000" cy="5842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28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상품이 달라도, 만드는 과정은 같습니다</a:t>
            </a:r>
            <a:endParaRPr lang="ko-KR" sz="2800"/>
          </a:p>
        </p:txBody>
      </p:sp>
      <p:sp>
        <p:nvSpPr>
          <p:cNvPr id="4" name="Shape 4"/>
          <p:cNvSpPr/>
          <p:nvPr/>
        </p:nvSpPr>
        <p:spPr>
          <a:xfrm>
            <a:off x="4648200" y="1308100"/>
            <a:ext cx="609600" cy="38100"/>
          </a:xfrm>
          <a:prstGeom prst="rect">
            <a:avLst/>
          </a:prstGeom>
          <a:solidFill>
            <a:srgbClr val="2459F5"/>
          </a:solidFill>
          <a:ln w="9500">
            <a:noFill/>
          </a:ln>
        </p:spPr>
      </p:sp>
      <p:sp>
        <p:nvSpPr>
          <p:cNvPr id="5" name="Shape 5"/>
          <p:cNvSpPr/>
          <p:nvPr/>
        </p:nvSpPr>
        <p:spPr>
          <a:xfrm>
            <a:off x="508000" y="6007100"/>
            <a:ext cx="8890000" cy="12700"/>
          </a:xfrm>
          <a:prstGeom prst="rect">
            <a:avLst/>
          </a:prstGeom>
          <a:solidFill>
            <a:srgbClr val="DDE4EF"/>
          </a:solidFill>
          <a:ln w="9500"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33400" y="6134100"/>
            <a:ext cx="8839200" cy="3810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6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화장품 · 주방 앞치마 · 고무장갑 · 의류</a:t>
            </a:r>
            <a:endParaRPr lang="ko-KR" sz="1600"/>
          </a:p>
        </p:txBody>
      </p:sp>
      <p:sp>
        <p:nvSpPr>
          <p:cNvPr id="7" name="Text 7"/>
          <p:cNvSpPr txBox="1"/>
          <p:nvPr/>
        </p:nvSpPr>
        <p:spPr>
          <a:xfrm>
            <a:off x="9271000" y="6604000"/>
            <a:ext cx="317500" cy="1524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900" b="0" dirty="0">
                <a:solidFill>
                  <a:srgbClr val="53647C"/>
                </a:solidFill>
                <a:latin typeface="Noto Sans KR"/>
                <a:ea typeface="Noto Sans KR"/>
                <a:cs typeface="Noto Sans KR"/>
              </a:rPr>
              <a:t>75</a:t>
            </a:r>
            <a:endParaRPr lang="ko-KR" sz="900"/>
          </a:p>
        </p:txBody>
      </p:sp>
      <p:grpSp>
        <p:nvGrpSpPr>
          <p:cNvPr id="8" name="Reveal 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9" name="Shape 9"/>
            <p:cNvSpPr/>
            <p:nvPr/>
          </p:nvSpPr>
          <p:spPr>
            <a:xfrm>
              <a:off x="495300" y="1638300"/>
              <a:ext cx="2133600" cy="39497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pic>
          <p:nvPicPr>
            <p:cNvPr id="10" name="Photo 10" descr="crop_g0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329" y="1752600"/>
              <a:ext cx="1821543" cy="3187700"/>
            </a:xfrm>
            <a:prstGeom prst="rect">
              <a:avLst/>
            </a:prstGeom>
          </p:spPr>
        </p:pic>
        <p:sp>
          <p:nvSpPr>
            <p:cNvPr id="11" name="Text 11"/>
            <p:cNvSpPr txBox="1"/>
            <p:nvPr/>
          </p:nvSpPr>
          <p:spPr>
            <a:xfrm>
              <a:off x="546100" y="5067300"/>
              <a:ext cx="2032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7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화장품</a:t>
              </a:r>
              <a:endParaRPr lang="ko-KR" sz="1700"/>
            </a:p>
          </p:txBody>
        </p:sp>
      </p:grpSp>
      <p:grpSp>
        <p:nvGrpSpPr>
          <p:cNvPr id="12" name="Reveal 12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13" name="Shape 13"/>
            <p:cNvSpPr/>
            <p:nvPr/>
          </p:nvSpPr>
          <p:spPr>
            <a:xfrm>
              <a:off x="2755900" y="1638300"/>
              <a:ext cx="2133600" cy="39497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pic>
          <p:nvPicPr>
            <p:cNvPr id="14" name="Photo 14" descr="crop_g1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11929" y="1752600"/>
              <a:ext cx="1821543" cy="3187700"/>
            </a:xfrm>
            <a:prstGeom prst="rect">
              <a:avLst/>
            </a:prstGeom>
          </p:spPr>
        </p:pic>
        <p:sp>
          <p:nvSpPr>
            <p:cNvPr id="15" name="Text 15"/>
            <p:cNvSpPr txBox="1"/>
            <p:nvPr/>
          </p:nvSpPr>
          <p:spPr>
            <a:xfrm>
              <a:off x="2806700" y="5067300"/>
              <a:ext cx="2032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7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주방 앞치마</a:t>
              </a:r>
              <a:endParaRPr lang="ko-KR" sz="1700"/>
            </a:p>
          </p:txBody>
        </p:sp>
      </p:grpSp>
      <p:grpSp>
        <p:nvGrpSpPr>
          <p:cNvPr id="16" name="Reveal 16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17" name="Shape 17"/>
            <p:cNvSpPr/>
            <p:nvPr/>
          </p:nvSpPr>
          <p:spPr>
            <a:xfrm>
              <a:off x="5016500" y="1638300"/>
              <a:ext cx="2133600" cy="39497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pic>
          <p:nvPicPr>
            <p:cNvPr id="18" name="Photo 18" descr="crop_g2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2529" y="1752600"/>
              <a:ext cx="1821543" cy="3187700"/>
            </a:xfrm>
            <a:prstGeom prst="rect">
              <a:avLst/>
            </a:prstGeom>
          </p:spPr>
        </p:pic>
        <p:sp>
          <p:nvSpPr>
            <p:cNvPr id="19" name="Text 19"/>
            <p:cNvSpPr txBox="1"/>
            <p:nvPr/>
          </p:nvSpPr>
          <p:spPr>
            <a:xfrm>
              <a:off x="5067300" y="5067300"/>
              <a:ext cx="2032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7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고무장갑</a:t>
              </a:r>
              <a:endParaRPr lang="ko-KR" sz="1700"/>
            </a:p>
          </p:txBody>
        </p:sp>
      </p:grpSp>
      <p:grpSp>
        <p:nvGrpSpPr>
          <p:cNvPr id="20" name="Reveal 20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21" name="Shape 21"/>
            <p:cNvSpPr/>
            <p:nvPr/>
          </p:nvSpPr>
          <p:spPr>
            <a:xfrm>
              <a:off x="7277100" y="1638300"/>
              <a:ext cx="2133600" cy="39497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pic>
          <p:nvPicPr>
            <p:cNvPr id="22" name="Photo 22" descr="crop_g3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33129" y="1752600"/>
              <a:ext cx="1821543" cy="3187700"/>
            </a:xfrm>
            <a:prstGeom prst="rect">
              <a:avLst/>
            </a:prstGeom>
          </p:spPr>
        </p:pic>
        <p:sp>
          <p:nvSpPr>
            <p:cNvPr id="23" name="Text 23"/>
            <p:cNvSpPr txBox="1"/>
            <p:nvPr/>
          </p:nvSpPr>
          <p:spPr>
            <a:xfrm>
              <a:off x="7327900" y="5067300"/>
              <a:ext cx="2032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7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의류</a:t>
              </a:r>
              <a:endParaRPr lang="ko-KR" sz="1700"/>
            </a:p>
          </p:txBody>
        </p:sp>
      </p:grpSp>
    </p:spTree>
  </p:cSld>
  <p:clrMapOvr>
    <a:masterClrMapping/>
  </p:clrMapOvr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4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80"/>
                            </p:stCondLst>
                            <p:childTnLst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2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p="http://schemas.openxmlformats.org/presentationml/2006/main" showMasterSp="0">
  <p:cSld name="AI motion 76">
    <p:bg>
      <p:bgPr>
        <a:solidFill>
          <a:srgbClr val="F5F7FB"/>
        </a:solidFill>
      </p:bgPr>
    </p:bg>
    <p:spTree>
      <p:nvGrpSpPr>
        <p:cNvPr id="1" name="Slide root"/>
        <p:cNvGrpSpPr/>
        <p:nvPr/>
      </p:nvGrpSpPr>
      <p:grpSpPr>
        <a:xfrm>
          <a:off x="0" y="0"/>
          <a:ext cx="9906000" cy="6858000"/>
          <a:chOff x="0" y="0"/>
          <a:chExt cx="9906000" cy="6858000"/>
        </a:xfrm>
      </p:grpSpPr>
      <p:sp>
        <p:nvSpPr>
          <p:cNvPr id="2" name="Text 2"/>
          <p:cNvSpPr txBox="1"/>
          <p:nvPr/>
        </p:nvSpPr>
        <p:spPr>
          <a:xfrm>
            <a:off x="508000" y="254000"/>
            <a:ext cx="8890000" cy="2286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100" b="1" dirty="0">
                <a:solidFill>
                  <a:srgbClr val="2459F5"/>
                </a:solidFill>
                <a:latin typeface="Noto Sans KR"/>
                <a:ea typeface="Noto Sans KR"/>
                <a:cs typeface="Noto Sans KR"/>
              </a:rPr>
              <a:t>03  상품명</a:t>
            </a:r>
            <a:endParaRPr lang="ko-KR" sz="1100"/>
          </a:p>
        </p:txBody>
      </p:sp>
      <p:sp>
        <p:nvSpPr>
          <p:cNvPr id="3" name="Text 3"/>
          <p:cNvSpPr txBox="1"/>
          <p:nvPr/>
        </p:nvSpPr>
        <p:spPr>
          <a:xfrm>
            <a:off x="444500" y="609600"/>
            <a:ext cx="9017000" cy="5842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28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상품의 정체성과 차이를 한 줄에 담습니다</a:t>
            </a:r>
            <a:endParaRPr lang="ko-KR" sz="2800"/>
          </a:p>
        </p:txBody>
      </p:sp>
      <p:sp>
        <p:nvSpPr>
          <p:cNvPr id="4" name="Shape 4"/>
          <p:cNvSpPr/>
          <p:nvPr/>
        </p:nvSpPr>
        <p:spPr>
          <a:xfrm>
            <a:off x="4648200" y="1308100"/>
            <a:ext cx="609600" cy="38100"/>
          </a:xfrm>
          <a:prstGeom prst="rect">
            <a:avLst/>
          </a:prstGeom>
          <a:solidFill>
            <a:srgbClr val="2459F5"/>
          </a:solidFill>
          <a:ln w="9500">
            <a:noFill/>
          </a:ln>
        </p:spPr>
      </p:sp>
      <p:sp>
        <p:nvSpPr>
          <p:cNvPr id="5" name="Shape 5"/>
          <p:cNvSpPr/>
          <p:nvPr/>
        </p:nvSpPr>
        <p:spPr>
          <a:xfrm>
            <a:off x="508000" y="6007100"/>
            <a:ext cx="8890000" cy="12700"/>
          </a:xfrm>
          <a:prstGeom prst="rect">
            <a:avLst/>
          </a:prstGeom>
          <a:solidFill>
            <a:srgbClr val="DDE4EF"/>
          </a:solidFill>
          <a:ln w="9500"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33400" y="6134100"/>
            <a:ext cx="8839200" cy="3810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6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과장어·불필요한 특수문자를 빼고 사실대로 씁니다</a:t>
            </a:r>
            <a:endParaRPr lang="ko-KR" sz="1600"/>
          </a:p>
        </p:txBody>
      </p:sp>
      <p:sp>
        <p:nvSpPr>
          <p:cNvPr id="7" name="Text 7"/>
          <p:cNvSpPr txBox="1"/>
          <p:nvPr/>
        </p:nvSpPr>
        <p:spPr>
          <a:xfrm>
            <a:off x="9271000" y="6604000"/>
            <a:ext cx="317500" cy="1524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900" b="0" dirty="0">
                <a:solidFill>
                  <a:srgbClr val="53647C"/>
                </a:solidFill>
                <a:latin typeface="Noto Sans KR"/>
                <a:ea typeface="Noto Sans KR"/>
                <a:cs typeface="Noto Sans KR"/>
              </a:rPr>
              <a:t>76</a:t>
            </a:r>
            <a:endParaRPr lang="ko-KR" sz="900"/>
          </a:p>
        </p:txBody>
      </p:sp>
      <p:grpSp>
        <p:nvGrpSpPr>
          <p:cNvPr id="8" name="Reveal 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9" name="Text 9"/>
            <p:cNvSpPr txBox="1"/>
            <p:nvPr/>
          </p:nvSpPr>
          <p:spPr>
            <a:xfrm>
              <a:off x="571500" y="2006600"/>
              <a:ext cx="18288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01</a:t>
              </a:r>
              <a:endParaRPr lang="ko-KR" sz="1500"/>
            </a:p>
          </p:txBody>
        </p:sp>
        <p:sp>
          <p:nvSpPr>
            <p:cNvPr id="10" name="Text 10"/>
            <p:cNvSpPr txBox="1"/>
            <p:nvPr/>
          </p:nvSpPr>
          <p:spPr>
            <a:xfrm>
              <a:off x="571500" y="2590800"/>
              <a:ext cx="18288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3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브랜드</a:t>
              </a:r>
              <a:endParaRPr lang="ko-KR" sz="2300"/>
            </a:p>
          </p:txBody>
        </p:sp>
        <p:sp>
          <p:nvSpPr>
            <p:cNvPr id="11" name="Text 11"/>
            <p:cNvSpPr txBox="1"/>
            <p:nvPr/>
          </p:nvSpPr>
          <p:spPr>
            <a:xfrm>
              <a:off x="2413000" y="2603500"/>
              <a:ext cx="381000" cy="635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8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+</a:t>
              </a:r>
              <a:endParaRPr lang="ko-KR" sz="280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2882900" y="2006600"/>
              <a:ext cx="18288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02</a:t>
              </a:r>
              <a:endParaRPr lang="ko-KR" sz="1500"/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2882900" y="2590800"/>
              <a:ext cx="18288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3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제품명</a:t>
              </a:r>
              <a:endParaRPr lang="ko-KR" sz="2300"/>
            </a:p>
          </p:txBody>
        </p:sp>
        <p:sp>
          <p:nvSpPr>
            <p:cNvPr id="14" name="Text 14"/>
            <p:cNvSpPr txBox="1"/>
            <p:nvPr/>
          </p:nvSpPr>
          <p:spPr>
            <a:xfrm>
              <a:off x="4724400" y="2603500"/>
              <a:ext cx="381000" cy="635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8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+</a:t>
              </a:r>
              <a:endParaRPr lang="ko-KR" sz="280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5194300" y="2006600"/>
              <a:ext cx="18288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03</a:t>
              </a:r>
              <a:endParaRPr lang="ko-KR" sz="1500"/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5194300" y="2590800"/>
              <a:ext cx="18288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3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핵심 특징</a:t>
              </a:r>
              <a:endParaRPr lang="ko-KR" sz="2300"/>
            </a:p>
          </p:txBody>
        </p:sp>
        <p:sp>
          <p:nvSpPr>
            <p:cNvPr id="17" name="Text 17"/>
            <p:cNvSpPr txBox="1"/>
            <p:nvPr/>
          </p:nvSpPr>
          <p:spPr>
            <a:xfrm>
              <a:off x="7035800" y="2603500"/>
              <a:ext cx="381000" cy="635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8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+</a:t>
              </a:r>
              <a:endParaRPr lang="ko-KR" sz="2800"/>
            </a:p>
          </p:txBody>
        </p:sp>
        <p:sp>
          <p:nvSpPr>
            <p:cNvPr id="18" name="Text 18"/>
            <p:cNvSpPr txBox="1"/>
            <p:nvPr/>
          </p:nvSpPr>
          <p:spPr>
            <a:xfrm>
              <a:off x="7505700" y="2006600"/>
              <a:ext cx="18288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04</a:t>
              </a:r>
              <a:endParaRPr lang="ko-KR" sz="1500"/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7505700" y="2590800"/>
              <a:ext cx="18288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3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규격·수량</a:t>
              </a:r>
              <a:endParaRPr lang="ko-KR" sz="2300"/>
            </a:p>
          </p:txBody>
        </p:sp>
      </p:grpSp>
      <p:grpSp>
        <p:nvGrpSpPr>
          <p:cNvPr id="20" name="Reveal 20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21" name="Shape 21"/>
            <p:cNvSpPr/>
            <p:nvPr/>
          </p:nvSpPr>
          <p:spPr>
            <a:xfrm>
              <a:off x="635000" y="4038600"/>
              <a:ext cx="8636000" cy="1219200"/>
            </a:xfrm>
            <a:prstGeom prst="rect">
              <a:avLst/>
            </a:prstGeom>
            <a:solidFill>
              <a:srgbClr val="14243B"/>
            </a:solidFill>
            <a:ln w="9500">
              <a:noFill/>
            </a:ln>
          </p:spPr>
        </p:sp>
        <p:sp>
          <p:nvSpPr>
            <p:cNvPr id="22" name="Text 22"/>
            <p:cNvSpPr txBox="1"/>
            <p:nvPr/>
          </p:nvSpPr>
          <p:spPr>
            <a:xfrm>
              <a:off x="825500" y="4279900"/>
              <a:ext cx="8255000" cy="660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300" b="1" dirty="0">
                  <a:solidFill>
                    <a:srgbClr val="FFFFFF"/>
                  </a:solidFill>
                  <a:latin typeface="Noto Sans KR"/>
                  <a:ea typeface="Noto Sans KR"/>
                  <a:cs typeface="Noto Sans KR"/>
                </a:rPr>
                <a:t>국내제작  핑크 고무장갑  긴소매  1켤레</a:t>
              </a:r>
              <a:endParaRPr lang="ko-KR" sz="2300"/>
            </a:p>
          </p:txBody>
        </p:sp>
      </p:grpSp>
    </p:spTree>
  </p:cSld>
  <p:clrMapOvr>
    <a:masterClrMapping/>
  </p:clrMapOvr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p="http://schemas.openxmlformats.org/presentationml/2006/main" showMasterSp="0">
  <p:cSld name="AI motion 77">
    <p:bg>
      <p:bgPr>
        <a:solidFill>
          <a:srgbClr val="F5F7FB"/>
        </a:solidFill>
      </p:bgPr>
    </p:bg>
    <p:spTree>
      <p:nvGrpSpPr>
        <p:cNvPr id="1" name="Slide root"/>
        <p:cNvGrpSpPr/>
        <p:nvPr/>
      </p:nvGrpSpPr>
      <p:grpSpPr>
        <a:xfrm>
          <a:off x="0" y="0"/>
          <a:ext cx="9906000" cy="6858000"/>
          <a:chOff x="0" y="0"/>
          <a:chExt cx="9906000" cy="6858000"/>
        </a:xfrm>
      </p:grpSpPr>
      <p:sp>
        <p:nvSpPr>
          <p:cNvPr id="2" name="Text 2"/>
          <p:cNvSpPr txBox="1"/>
          <p:nvPr/>
        </p:nvSpPr>
        <p:spPr>
          <a:xfrm>
            <a:off x="508000" y="254000"/>
            <a:ext cx="8890000" cy="2286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100" b="1" dirty="0">
                <a:solidFill>
                  <a:srgbClr val="2459F5"/>
                </a:solidFill>
                <a:latin typeface="Noto Sans KR"/>
                <a:ea typeface="Noto Sans KR"/>
                <a:cs typeface="Noto Sans KR"/>
              </a:rPr>
              <a:t>04  자동등록</a:t>
            </a:r>
            <a:endParaRPr lang="ko-KR" sz="1100"/>
          </a:p>
        </p:txBody>
      </p:sp>
      <p:sp>
        <p:nvSpPr>
          <p:cNvPr id="3" name="Text 3"/>
          <p:cNvSpPr txBox="1"/>
          <p:nvPr/>
        </p:nvSpPr>
        <p:spPr>
          <a:xfrm>
            <a:off x="444500" y="609600"/>
            <a:ext cx="9017000" cy="5842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28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만들고, 올리고, 다시 확인합니다</a:t>
            </a:r>
            <a:endParaRPr lang="ko-KR" sz="2800"/>
          </a:p>
        </p:txBody>
      </p:sp>
      <p:sp>
        <p:nvSpPr>
          <p:cNvPr id="4" name="Shape 4"/>
          <p:cNvSpPr/>
          <p:nvPr/>
        </p:nvSpPr>
        <p:spPr>
          <a:xfrm>
            <a:off x="4648200" y="1308100"/>
            <a:ext cx="609600" cy="38100"/>
          </a:xfrm>
          <a:prstGeom prst="rect">
            <a:avLst/>
          </a:prstGeom>
          <a:solidFill>
            <a:srgbClr val="2459F5"/>
          </a:solidFill>
          <a:ln w="9500">
            <a:noFill/>
          </a:ln>
        </p:spPr>
      </p:sp>
      <p:sp>
        <p:nvSpPr>
          <p:cNvPr id="5" name="Shape 5"/>
          <p:cNvSpPr/>
          <p:nvPr/>
        </p:nvSpPr>
        <p:spPr>
          <a:xfrm>
            <a:off x="508000" y="6007100"/>
            <a:ext cx="8890000" cy="12700"/>
          </a:xfrm>
          <a:prstGeom prst="rect">
            <a:avLst/>
          </a:prstGeom>
          <a:solidFill>
            <a:srgbClr val="DDE4EF"/>
          </a:solidFill>
          <a:ln w="9500"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33400" y="6134100"/>
            <a:ext cx="8839200" cy="3810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6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가격·재고·상태·카테고리·배송비·노출·이미지를 확인합니다</a:t>
            </a:r>
            <a:endParaRPr lang="ko-KR" sz="1600"/>
          </a:p>
        </p:txBody>
      </p:sp>
      <p:sp>
        <p:nvSpPr>
          <p:cNvPr id="7" name="Text 7"/>
          <p:cNvSpPr txBox="1"/>
          <p:nvPr/>
        </p:nvSpPr>
        <p:spPr>
          <a:xfrm>
            <a:off x="9271000" y="6604000"/>
            <a:ext cx="317500" cy="1524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900" b="0" dirty="0">
                <a:solidFill>
                  <a:srgbClr val="53647C"/>
                </a:solidFill>
                <a:latin typeface="Noto Sans KR"/>
                <a:ea typeface="Noto Sans KR"/>
                <a:cs typeface="Noto Sans KR"/>
              </a:rPr>
              <a:t>77</a:t>
            </a:r>
            <a:endParaRPr lang="ko-KR" sz="900"/>
          </a:p>
        </p:txBody>
      </p:sp>
      <p:grpSp>
        <p:nvGrpSpPr>
          <p:cNvPr id="8" name="Reveal 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9" name="Shape 9"/>
            <p:cNvSpPr/>
            <p:nvPr/>
          </p:nvSpPr>
          <p:spPr>
            <a:xfrm>
              <a:off x="635000" y="17399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0" name="Text 10"/>
            <p:cNvSpPr txBox="1"/>
            <p:nvPr/>
          </p:nvSpPr>
          <p:spPr>
            <a:xfrm>
              <a:off x="787400" y="18923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01</a:t>
              </a:r>
              <a:endParaRPr lang="ko-KR" sz="1400"/>
            </a:p>
          </p:txBody>
        </p:sp>
        <p:sp>
          <p:nvSpPr>
            <p:cNvPr id="11" name="Text 11"/>
            <p:cNvSpPr txBox="1"/>
            <p:nvPr/>
          </p:nvSpPr>
          <p:spPr>
            <a:xfrm>
              <a:off x="787400" y="22860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생성</a:t>
              </a:r>
              <a:endParaRPr lang="ko-KR" sz="210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787400" y="28956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상세페이지 준비</a:t>
              </a:r>
              <a:endParaRPr lang="ko-KR" sz="1500"/>
            </a:p>
          </p:txBody>
        </p:sp>
        <p:sp>
          <p:nvSpPr>
            <p:cNvPr id="13" name="Shape 13"/>
            <p:cNvSpPr/>
            <p:nvPr/>
          </p:nvSpPr>
          <p:spPr>
            <a:xfrm>
              <a:off x="3606800" y="17399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4" name="Text 14"/>
            <p:cNvSpPr txBox="1"/>
            <p:nvPr/>
          </p:nvSpPr>
          <p:spPr>
            <a:xfrm>
              <a:off x="3759200" y="18923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02</a:t>
              </a:r>
              <a:endParaRPr lang="ko-KR" sz="140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759200" y="22860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분할·업로드</a:t>
              </a:r>
              <a:endParaRPr lang="ko-KR" sz="2100"/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759200" y="28956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이미지 나눠 올리기</a:t>
              </a:r>
              <a:endParaRPr lang="ko-KR" sz="1500"/>
            </a:p>
          </p:txBody>
        </p:sp>
        <p:sp>
          <p:nvSpPr>
            <p:cNvPr id="17" name="Shape 17"/>
            <p:cNvSpPr/>
            <p:nvPr/>
          </p:nvSpPr>
          <p:spPr>
            <a:xfrm>
              <a:off x="6578600" y="17399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8" name="Text 18"/>
            <p:cNvSpPr txBox="1"/>
            <p:nvPr/>
          </p:nvSpPr>
          <p:spPr>
            <a:xfrm>
              <a:off x="6731000" y="18923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03</a:t>
              </a:r>
              <a:endParaRPr lang="ko-KR" sz="1400"/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6731000" y="22860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정보 입력</a:t>
              </a:r>
              <a:endParaRPr lang="ko-KR" sz="2100"/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6731000" y="28956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상품·고시·배송</a:t>
              </a:r>
              <a:endParaRPr lang="ko-KR" sz="1500"/>
            </a:p>
          </p:txBody>
        </p:sp>
      </p:grpSp>
      <p:grpSp>
        <p:nvGrpSpPr>
          <p:cNvPr id="21" name="Reveal 21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22" name="Shape 22"/>
            <p:cNvSpPr/>
            <p:nvPr/>
          </p:nvSpPr>
          <p:spPr>
            <a:xfrm>
              <a:off x="635000" y="36576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23" name="Text 23"/>
            <p:cNvSpPr txBox="1"/>
            <p:nvPr/>
          </p:nvSpPr>
          <p:spPr>
            <a:xfrm>
              <a:off x="787400" y="38100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04</a:t>
              </a:r>
              <a:endParaRPr lang="ko-KR" sz="1400"/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787400" y="42037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스토어 등록</a:t>
              </a:r>
              <a:endParaRPr lang="ko-KR" sz="2100"/>
            </a:p>
          </p:txBody>
        </p:sp>
        <p:sp>
          <p:nvSpPr>
            <p:cNvPr id="25" name="Text 25"/>
            <p:cNvSpPr txBox="1"/>
            <p:nvPr/>
          </p:nvSpPr>
          <p:spPr>
            <a:xfrm>
              <a:off x="787400" y="48133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API로 전송</a:t>
              </a:r>
              <a:endParaRPr lang="ko-KR" sz="1500"/>
            </a:p>
          </p:txBody>
        </p:sp>
        <p:sp>
          <p:nvSpPr>
            <p:cNvPr id="26" name="Shape 26"/>
            <p:cNvSpPr/>
            <p:nvPr/>
          </p:nvSpPr>
          <p:spPr>
            <a:xfrm>
              <a:off x="3606800" y="36576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27" name="Text 27"/>
            <p:cNvSpPr txBox="1"/>
            <p:nvPr/>
          </p:nvSpPr>
          <p:spPr>
            <a:xfrm>
              <a:off x="3759200" y="38100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05</a:t>
              </a:r>
              <a:endParaRPr lang="ko-KR" sz="1400"/>
            </a:p>
          </p:txBody>
        </p:sp>
        <p:sp>
          <p:nvSpPr>
            <p:cNvPr id="28" name="Text 28"/>
            <p:cNvSpPr txBox="1"/>
            <p:nvPr/>
          </p:nvSpPr>
          <p:spPr>
            <a:xfrm>
              <a:off x="3759200" y="42037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되읽기</a:t>
              </a:r>
              <a:endParaRPr lang="ko-KR" sz="2100"/>
            </a:p>
          </p:txBody>
        </p:sp>
        <p:sp>
          <p:nvSpPr>
            <p:cNvPr id="29" name="Text 29"/>
            <p:cNvSpPr txBox="1"/>
            <p:nvPr/>
          </p:nvSpPr>
          <p:spPr>
            <a:xfrm>
              <a:off x="3759200" y="48133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등록값 대조</a:t>
              </a:r>
              <a:endParaRPr lang="ko-KR" sz="1500"/>
            </a:p>
          </p:txBody>
        </p:sp>
        <p:sp>
          <p:nvSpPr>
            <p:cNvPr id="30" name="Shape 30"/>
            <p:cNvSpPr/>
            <p:nvPr/>
          </p:nvSpPr>
          <p:spPr>
            <a:xfrm>
              <a:off x="6578600" y="36576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31" name="Text 31"/>
            <p:cNvSpPr txBox="1"/>
            <p:nvPr/>
          </p:nvSpPr>
          <p:spPr>
            <a:xfrm>
              <a:off x="6731000" y="38100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06</a:t>
              </a:r>
              <a:endParaRPr lang="ko-KR" sz="1400"/>
            </a:p>
          </p:txBody>
        </p:sp>
        <p:sp>
          <p:nvSpPr>
            <p:cNvPr id="32" name="Text 32"/>
            <p:cNvSpPr txBox="1"/>
            <p:nvPr/>
          </p:nvSpPr>
          <p:spPr>
            <a:xfrm>
              <a:off x="6731000" y="42037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보관</a:t>
              </a:r>
              <a:endParaRPr lang="ko-KR" sz="2100"/>
            </a:p>
          </p:txBody>
        </p:sp>
        <p:sp>
          <p:nvSpPr>
            <p:cNvPr id="33" name="Text 33"/>
            <p:cNvSpPr txBox="1"/>
            <p:nvPr/>
          </p:nvSpPr>
          <p:spPr>
            <a:xfrm>
              <a:off x="6731000" y="48133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최종본·결과 기록</a:t>
              </a:r>
              <a:endParaRPr lang="ko-KR" sz="1500"/>
            </a:p>
          </p:txBody>
        </p:sp>
      </p:grpSp>
    </p:spTree>
  </p:cSld>
  <p:clrMapOvr>
    <a:masterClrMapping/>
  </p:clrMapOvr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p="http://schemas.openxmlformats.org/presentationml/2006/main" showMasterSp="0">
  <p:cSld name="AI motion 78">
    <p:bg>
      <p:bgPr>
        <a:solidFill>
          <a:srgbClr val="F5F7FB"/>
        </a:solidFill>
      </p:bgPr>
    </p:bg>
    <p:spTree>
      <p:nvGrpSpPr>
        <p:cNvPr id="1" name="Slide root"/>
        <p:cNvGrpSpPr/>
        <p:nvPr/>
      </p:nvGrpSpPr>
      <p:grpSpPr>
        <a:xfrm>
          <a:off x="0" y="0"/>
          <a:ext cx="9906000" cy="6858000"/>
          <a:chOff x="0" y="0"/>
          <a:chExt cx="9906000" cy="6858000"/>
        </a:xfrm>
      </p:grpSpPr>
      <p:sp>
        <p:nvSpPr>
          <p:cNvPr id="2" name="Text 2"/>
          <p:cNvSpPr txBox="1"/>
          <p:nvPr/>
        </p:nvSpPr>
        <p:spPr>
          <a:xfrm>
            <a:off x="508000" y="254000"/>
            <a:ext cx="8890000" cy="2286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100" b="1" dirty="0">
                <a:solidFill>
                  <a:srgbClr val="2459F5"/>
                </a:solidFill>
                <a:latin typeface="Noto Sans KR"/>
                <a:ea typeface="Noto Sans KR"/>
                <a:cs typeface="Noto Sans KR"/>
              </a:rPr>
              <a:t>04  등록 방법</a:t>
            </a:r>
            <a:endParaRPr lang="ko-KR" sz="1100"/>
          </a:p>
        </p:txBody>
      </p:sp>
      <p:sp>
        <p:nvSpPr>
          <p:cNvPr id="3" name="Text 3"/>
          <p:cNvSpPr txBox="1"/>
          <p:nvPr/>
        </p:nvSpPr>
        <p:spPr>
          <a:xfrm>
            <a:off x="444500" y="609600"/>
            <a:ext cx="9017000" cy="5842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28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상품 수와 반복 업무에 맞춰 고릅니다</a:t>
            </a:r>
            <a:endParaRPr lang="ko-KR" sz="2800"/>
          </a:p>
        </p:txBody>
      </p:sp>
      <p:sp>
        <p:nvSpPr>
          <p:cNvPr id="4" name="Shape 4"/>
          <p:cNvSpPr/>
          <p:nvPr/>
        </p:nvSpPr>
        <p:spPr>
          <a:xfrm>
            <a:off x="4648200" y="1308100"/>
            <a:ext cx="609600" cy="38100"/>
          </a:xfrm>
          <a:prstGeom prst="rect">
            <a:avLst/>
          </a:prstGeom>
          <a:solidFill>
            <a:srgbClr val="2459F5"/>
          </a:solidFill>
          <a:ln w="9500">
            <a:noFill/>
          </a:ln>
        </p:spPr>
      </p:sp>
      <p:sp>
        <p:nvSpPr>
          <p:cNvPr id="5" name="Shape 5"/>
          <p:cNvSpPr/>
          <p:nvPr/>
        </p:nvSpPr>
        <p:spPr>
          <a:xfrm>
            <a:off x="508000" y="6007100"/>
            <a:ext cx="8890000" cy="12700"/>
          </a:xfrm>
          <a:prstGeom prst="rect">
            <a:avLst/>
          </a:prstGeom>
          <a:solidFill>
            <a:srgbClr val="DDE4EF"/>
          </a:solidFill>
          <a:ln w="9500"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33400" y="6134100"/>
            <a:ext cx="8839200" cy="3810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6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직접 등록으로 시작하고, 필요한 만큼 자동화합니다</a:t>
            </a:r>
            <a:endParaRPr lang="ko-KR" sz="1600"/>
          </a:p>
        </p:txBody>
      </p:sp>
      <p:sp>
        <p:nvSpPr>
          <p:cNvPr id="7" name="Text 7"/>
          <p:cNvSpPr txBox="1"/>
          <p:nvPr/>
        </p:nvSpPr>
        <p:spPr>
          <a:xfrm>
            <a:off x="9271000" y="6604000"/>
            <a:ext cx="317500" cy="1524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900" b="0" dirty="0">
                <a:solidFill>
                  <a:srgbClr val="53647C"/>
                </a:solidFill>
                <a:latin typeface="Noto Sans KR"/>
                <a:ea typeface="Noto Sans KR"/>
                <a:cs typeface="Noto Sans KR"/>
              </a:rPr>
              <a:t>78</a:t>
            </a:r>
            <a:endParaRPr lang="ko-KR" sz="900"/>
          </a:p>
        </p:txBody>
      </p:sp>
      <p:grpSp>
        <p:nvGrpSpPr>
          <p:cNvPr id="8" name="Reveal 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graphicFrame>
          <p:nvGraphicFramePr>
            <p:cNvPr id="9" name="Editable table 9"/>
            <p:cNvGraphicFramePr/>
            <p:nvPr/>
          </p:nvGraphicFramePr>
          <p:xfrm>
            <a:off x="508000" y="1816100"/>
            <a:ext cx="8890000" cy="3581400"/>
          </p:xfrm>
          <a:graphic>
            <a:graphicData uri="http://schemas.openxmlformats.org/drawingml/2006/table">
              <a:tbl>
                <a:tblPr firstRow="1" bandRow="0"/>
                <a:tblGrid>
                  <a:gridCol w="1308100"/>
                  <a:gridCol w="2260600"/>
                  <a:gridCol w="2260600"/>
                  <a:gridCol w="3060700"/>
                </a:tblGrid>
                <a:tr h="596900"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1">
                            <a:solidFill>
                              <a:srgbClr val="FFFFFF"/>
                            </a:solidFill>
                            <a:latin typeface="Noto Sans KR"/>
                            <a:ea typeface="Noto Sans KR"/>
                          </a:rPr>
                          <a:t>구분</a:t>
                        </a:r>
                      </a:p>
                    </a:txBody>
                    <a:tcPr marL="101600" marR="101600" marT="63500" marB="63500" anchor="ctr">
                      <a:solidFill>
                        <a:srgbClr val="14243B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1">
                            <a:solidFill>
                              <a:srgbClr val="FFFFFF"/>
                            </a:solidFill>
                            <a:latin typeface="Noto Sans KR"/>
                            <a:ea typeface="Noto Sans KR"/>
                          </a:rPr>
                          <a:t>직접 등록</a:t>
                        </a:r>
                      </a:p>
                    </a:txBody>
                    <a:tcPr marL="101600" marR="101600" marT="63500" marB="63500" anchor="ctr">
                      <a:solidFill>
                        <a:srgbClr val="14243B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1">
                            <a:solidFill>
                              <a:srgbClr val="FFFFFF"/>
                            </a:solidFill>
                            <a:latin typeface="Noto Sans KR"/>
                            <a:ea typeface="Noto Sans KR"/>
                          </a:rPr>
                          <a:t>엑셀 일괄등록</a:t>
                        </a:r>
                      </a:p>
                    </a:txBody>
                    <a:tcPr marL="101600" marR="101600" marT="63500" marB="63500" anchor="ctr">
                      <a:solidFill>
                        <a:srgbClr val="14243B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1">
                            <a:solidFill>
                              <a:srgbClr val="FFFFFF"/>
                            </a:solidFill>
                            <a:latin typeface="Noto Sans KR"/>
                            <a:ea typeface="Noto Sans KR"/>
                          </a:rPr>
                          <a:t>API 자동등록</a:t>
                        </a:r>
                      </a:p>
                    </a:txBody>
                    <a:tcPr marL="101600" marR="101600" marT="63500" marB="63500" anchor="ctr">
                      <a:solidFill>
                        <a:srgbClr val="14243B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</a:tr>
                <a:tr h="596900"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1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알맞은 규모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상품 몇 개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상품 수십 개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많고 자주 변경</a:t>
                        </a:r>
                      </a:p>
                    </a:txBody>
                    <a:tcPr marL="101600" marR="101600" marT="63500" marB="63500" anchor="ctr">
                      <a:solidFill>
                        <a:srgbClr val="E9EFFE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</a:tr>
                <a:tr h="596900"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1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준비물</a:t>
                        </a:r>
                      </a:p>
                    </a:txBody>
                    <a:tcPr marL="101600" marR="101600" marT="63500" marB="63500" anchor="ctr">
                      <a:solidFill>
                        <a:srgbClr val="F0F3F8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판매자 계정</a:t>
                        </a:r>
                      </a:p>
                    </a:txBody>
                    <a:tcPr marL="101600" marR="101600" marT="63500" marB="63500" anchor="ctr">
                      <a:solidFill>
                        <a:srgbClr val="F0F3F8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채널 양식</a:t>
                        </a:r>
                      </a:p>
                    </a:txBody>
                    <a:tcPr marL="101600" marR="101600" marT="63500" marB="63500" anchor="ctr">
                      <a:solidFill>
                        <a:srgbClr val="F0F3F8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API·연동 솔루션</a:t>
                        </a:r>
                      </a:p>
                    </a:txBody>
                    <a:tcPr marL="101600" marR="101600" marT="63500" marB="63500" anchor="ctr">
                      <a:solidFill>
                        <a:srgbClr val="E9EFFE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</a:tr>
                <a:tr h="596900"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1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난이도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쉬움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보통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높음</a:t>
                        </a:r>
                      </a:p>
                    </a:txBody>
                    <a:tcPr marL="101600" marR="101600" marT="63500" marB="63500" anchor="ctr">
                      <a:solidFill>
                        <a:srgbClr val="E9EFFE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</a:tr>
                <a:tr h="596900"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1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장점</a:t>
                        </a:r>
                      </a:p>
                    </a:txBody>
                    <a:tcPr marL="101600" marR="101600" marT="63500" marB="63500" anchor="ctr">
                      <a:solidFill>
                        <a:srgbClr val="F0F3F8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바로 시작</a:t>
                        </a:r>
                      </a:p>
                    </a:txBody>
                    <a:tcPr marL="101600" marR="101600" marT="63500" marB="63500" anchor="ctr">
                      <a:solidFill>
                        <a:srgbClr val="F0F3F8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여러 개 한 번에</a:t>
                        </a:r>
                      </a:p>
                    </a:txBody>
                    <a:tcPr marL="101600" marR="101600" marT="63500" marB="63500" anchor="ctr">
                      <a:solidFill>
                        <a:srgbClr val="F0F3F8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반복 작업 자동화</a:t>
                        </a:r>
                      </a:p>
                    </a:txBody>
                    <a:tcPr marL="101600" marR="101600" marT="63500" marB="63500" anchor="ctr">
                      <a:solidFill>
                        <a:srgbClr val="E9EFFE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</a:tr>
                <a:tr h="596900"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1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주의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반복 입력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양식 오류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인증키·IP 관리</a:t>
                        </a:r>
                      </a:p>
                    </a:txBody>
                    <a:tcPr marL="101600" marR="101600" marT="63500" marB="63500" anchor="ctr">
                      <a:solidFill>
                        <a:srgbClr val="E9EFFE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</a:tr>
              </a:tbl>
            </a:graphicData>
          </a:graphic>
        </p:graphicFrame>
      </p:grpSp>
    </p:spTree>
  </p:cSld>
  <p:clrMapOvr>
    <a:masterClrMapping/>
  </p:clrMapOvr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p="http://schemas.openxmlformats.org/presentationml/2006/main" showMasterSp="0">
  <p:cSld name="AI motion 79">
    <p:bg>
      <p:bgPr>
        <a:solidFill>
          <a:srgbClr val="F5F7FB"/>
        </a:solidFill>
      </p:bgPr>
    </p:bg>
    <p:spTree>
      <p:nvGrpSpPr>
        <p:cNvPr id="1" name="Slide root"/>
        <p:cNvGrpSpPr/>
        <p:nvPr/>
      </p:nvGrpSpPr>
      <p:grpSpPr>
        <a:xfrm>
          <a:off x="0" y="0"/>
          <a:ext cx="9906000" cy="6858000"/>
          <a:chOff x="0" y="0"/>
          <a:chExt cx="9906000" cy="6858000"/>
        </a:xfrm>
      </p:grpSpPr>
      <p:sp>
        <p:nvSpPr>
          <p:cNvPr id="2" name="Text 2"/>
          <p:cNvSpPr txBox="1"/>
          <p:nvPr/>
        </p:nvSpPr>
        <p:spPr>
          <a:xfrm>
            <a:off x="508000" y="254000"/>
            <a:ext cx="8890000" cy="2286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100" b="1" dirty="0">
                <a:solidFill>
                  <a:srgbClr val="2459F5"/>
                </a:solidFill>
                <a:latin typeface="Noto Sans KR"/>
                <a:ea typeface="Noto Sans KR"/>
                <a:cs typeface="Noto Sans KR"/>
              </a:rPr>
              <a:t>05  고객응대</a:t>
            </a:r>
            <a:endParaRPr lang="ko-KR" sz="1100"/>
          </a:p>
        </p:txBody>
      </p:sp>
      <p:sp>
        <p:nvSpPr>
          <p:cNvPr id="3" name="Text 3"/>
          <p:cNvSpPr txBox="1"/>
          <p:nvPr/>
        </p:nvSpPr>
        <p:spPr>
          <a:xfrm>
            <a:off x="444500" y="609600"/>
            <a:ext cx="9017000" cy="5842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28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답변은 AI가 쓰고, 발송은 사람이 합니다</a:t>
            </a:r>
            <a:endParaRPr lang="ko-KR" sz="2800"/>
          </a:p>
        </p:txBody>
      </p:sp>
      <p:sp>
        <p:nvSpPr>
          <p:cNvPr id="4" name="Shape 4"/>
          <p:cNvSpPr/>
          <p:nvPr/>
        </p:nvSpPr>
        <p:spPr>
          <a:xfrm>
            <a:off x="4648200" y="1308100"/>
            <a:ext cx="609600" cy="38100"/>
          </a:xfrm>
          <a:prstGeom prst="rect">
            <a:avLst/>
          </a:prstGeom>
          <a:solidFill>
            <a:srgbClr val="2459F5"/>
          </a:solidFill>
          <a:ln w="9500">
            <a:noFill/>
          </a:ln>
        </p:spPr>
      </p:sp>
      <p:sp>
        <p:nvSpPr>
          <p:cNvPr id="5" name="Shape 5"/>
          <p:cNvSpPr/>
          <p:nvPr/>
        </p:nvSpPr>
        <p:spPr>
          <a:xfrm>
            <a:off x="508000" y="6007100"/>
            <a:ext cx="8890000" cy="12700"/>
          </a:xfrm>
          <a:prstGeom prst="rect">
            <a:avLst/>
          </a:prstGeom>
          <a:solidFill>
            <a:srgbClr val="DDE4EF"/>
          </a:solidFill>
          <a:ln w="9500"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33400" y="6134100"/>
            <a:ext cx="8839200" cy="3810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6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이름·연락처·주소를 지운 뒤 상황만 AI에 전달합니다</a:t>
            </a:r>
            <a:endParaRPr lang="ko-KR" sz="1600"/>
          </a:p>
        </p:txBody>
      </p:sp>
      <p:sp>
        <p:nvSpPr>
          <p:cNvPr id="7" name="Text 7"/>
          <p:cNvSpPr txBox="1"/>
          <p:nvPr/>
        </p:nvSpPr>
        <p:spPr>
          <a:xfrm>
            <a:off x="9271000" y="6604000"/>
            <a:ext cx="317500" cy="1524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900" b="0" dirty="0">
                <a:solidFill>
                  <a:srgbClr val="53647C"/>
                </a:solidFill>
                <a:latin typeface="Noto Sans KR"/>
                <a:ea typeface="Noto Sans KR"/>
                <a:cs typeface="Noto Sans KR"/>
              </a:rPr>
              <a:t>79</a:t>
            </a:r>
            <a:endParaRPr lang="ko-KR" sz="900"/>
          </a:p>
        </p:txBody>
      </p:sp>
      <p:grpSp>
        <p:nvGrpSpPr>
          <p:cNvPr id="8" name="Reveal 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9" name="Shape 9"/>
            <p:cNvSpPr/>
            <p:nvPr/>
          </p:nvSpPr>
          <p:spPr>
            <a:xfrm>
              <a:off x="736600" y="1765300"/>
              <a:ext cx="4114800" cy="16764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0" name="Text 10"/>
            <p:cNvSpPr txBox="1"/>
            <p:nvPr/>
          </p:nvSpPr>
          <p:spPr>
            <a:xfrm>
              <a:off x="889000" y="19177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01</a:t>
              </a:r>
              <a:endParaRPr lang="ko-KR" sz="1400"/>
            </a:p>
          </p:txBody>
        </p:sp>
        <p:sp>
          <p:nvSpPr>
            <p:cNvPr id="11" name="Text 11"/>
            <p:cNvSpPr txBox="1"/>
            <p:nvPr/>
          </p:nvSpPr>
          <p:spPr>
            <a:xfrm>
              <a:off x="889000" y="2311400"/>
              <a:ext cx="38100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문의 정리</a:t>
              </a:r>
              <a:endParaRPr lang="ko-KR" sz="210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889000" y="2921000"/>
              <a:ext cx="38100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상황과 필요한 정보만</a:t>
              </a:r>
              <a:endParaRPr lang="ko-KR" sz="1500"/>
            </a:p>
          </p:txBody>
        </p:sp>
      </p:grpSp>
      <p:grpSp>
        <p:nvGrpSpPr>
          <p:cNvPr id="13" name="Reveal 13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14" name="Shape 14"/>
            <p:cNvSpPr/>
            <p:nvPr/>
          </p:nvSpPr>
          <p:spPr>
            <a:xfrm>
              <a:off x="5054600" y="1765300"/>
              <a:ext cx="4114800" cy="16764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5" name="Text 15"/>
            <p:cNvSpPr txBox="1"/>
            <p:nvPr/>
          </p:nvSpPr>
          <p:spPr>
            <a:xfrm>
              <a:off x="5207000" y="19177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02</a:t>
              </a:r>
              <a:endParaRPr lang="ko-KR" sz="1400"/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5207000" y="2311400"/>
              <a:ext cx="38100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유형 분류</a:t>
              </a:r>
              <a:endParaRPr lang="ko-KR" sz="2100"/>
            </a:p>
          </p:txBody>
        </p:sp>
        <p:sp>
          <p:nvSpPr>
            <p:cNvPr id="17" name="Text 17"/>
            <p:cNvSpPr txBox="1"/>
            <p:nvPr/>
          </p:nvSpPr>
          <p:spPr>
            <a:xfrm>
              <a:off x="5207000" y="2921000"/>
              <a:ext cx="38100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배송·반품·사용법</a:t>
              </a:r>
              <a:endParaRPr lang="ko-KR" sz="1500"/>
            </a:p>
          </p:txBody>
        </p:sp>
      </p:grpSp>
      <p:grpSp>
        <p:nvGrpSpPr>
          <p:cNvPr id="18" name="Reveal 1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19" name="Shape 19"/>
            <p:cNvSpPr/>
            <p:nvPr/>
          </p:nvSpPr>
          <p:spPr>
            <a:xfrm>
              <a:off x="736600" y="3733800"/>
              <a:ext cx="4114800" cy="16764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20" name="Text 20"/>
            <p:cNvSpPr txBox="1"/>
            <p:nvPr/>
          </p:nvSpPr>
          <p:spPr>
            <a:xfrm>
              <a:off x="889000" y="38862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03</a:t>
              </a:r>
              <a:endParaRPr lang="ko-KR" sz="1400"/>
            </a:p>
          </p:txBody>
        </p:sp>
        <p:sp>
          <p:nvSpPr>
            <p:cNvPr id="21" name="Text 21"/>
            <p:cNvSpPr txBox="1"/>
            <p:nvPr/>
          </p:nvSpPr>
          <p:spPr>
            <a:xfrm>
              <a:off x="889000" y="4279900"/>
              <a:ext cx="38100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답변 초안</a:t>
              </a:r>
              <a:endParaRPr lang="ko-KR" sz="2100"/>
            </a:p>
          </p:txBody>
        </p:sp>
        <p:sp>
          <p:nvSpPr>
            <p:cNvPr id="22" name="Text 22"/>
            <p:cNvSpPr txBox="1"/>
            <p:nvPr/>
          </p:nvSpPr>
          <p:spPr>
            <a:xfrm>
              <a:off x="889000" y="4889500"/>
              <a:ext cx="38100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정중하고 명료하게</a:t>
              </a:r>
              <a:endParaRPr lang="ko-KR" sz="1500"/>
            </a:p>
          </p:txBody>
        </p:sp>
      </p:grpSp>
      <p:grpSp>
        <p:nvGrpSpPr>
          <p:cNvPr id="23" name="Reveal 23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24" name="Shape 24"/>
            <p:cNvSpPr/>
            <p:nvPr/>
          </p:nvSpPr>
          <p:spPr>
            <a:xfrm>
              <a:off x="5054600" y="3733800"/>
              <a:ext cx="4114800" cy="16764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25" name="Text 25"/>
            <p:cNvSpPr txBox="1"/>
            <p:nvPr/>
          </p:nvSpPr>
          <p:spPr>
            <a:xfrm>
              <a:off x="5207000" y="38862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04</a:t>
              </a:r>
              <a:endParaRPr lang="ko-KR" sz="1400"/>
            </a:p>
          </p:txBody>
        </p:sp>
        <p:sp>
          <p:nvSpPr>
            <p:cNvPr id="26" name="Text 26"/>
            <p:cNvSpPr txBox="1"/>
            <p:nvPr/>
          </p:nvSpPr>
          <p:spPr>
            <a:xfrm>
              <a:off x="5207000" y="4279900"/>
              <a:ext cx="38100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확인·발송</a:t>
              </a:r>
              <a:endParaRPr lang="ko-KR" sz="2100"/>
            </a:p>
          </p:txBody>
        </p:sp>
        <p:sp>
          <p:nvSpPr>
            <p:cNvPr id="27" name="Text 27"/>
            <p:cNvSpPr txBox="1"/>
            <p:nvPr/>
          </p:nvSpPr>
          <p:spPr>
            <a:xfrm>
              <a:off x="5207000" y="4889500"/>
              <a:ext cx="38100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사실·처리 약속 확인</a:t>
              </a:r>
              <a:endParaRPr lang="ko-KR" sz="1500"/>
            </a:p>
          </p:txBody>
        </p:sp>
      </p:grpSp>
    </p:spTree>
  </p:cSld>
  <p:clrMapOvr>
    <a:masterClrMapping/>
  </p:clrMapOvr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"/>
                            </p:stCondLst>
                            <p:childTnLst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p="http://schemas.openxmlformats.org/presentationml/2006/main" showMasterSp="0">
  <p:cSld name="AI motion 80">
    <p:bg>
      <p:bgPr>
        <a:solidFill>
          <a:srgbClr val="F5F7FB"/>
        </a:solidFill>
      </p:bgPr>
    </p:bg>
    <p:spTree>
      <p:nvGrpSpPr>
        <p:cNvPr id="1" name="Slide root"/>
        <p:cNvGrpSpPr/>
        <p:nvPr/>
      </p:nvGrpSpPr>
      <p:grpSpPr>
        <a:xfrm>
          <a:off x="0" y="0"/>
          <a:ext cx="9906000" cy="6858000"/>
          <a:chOff x="0" y="0"/>
          <a:chExt cx="9906000" cy="6858000"/>
        </a:xfrm>
      </p:grpSpPr>
      <p:sp>
        <p:nvSpPr>
          <p:cNvPr id="2" name="Text 2"/>
          <p:cNvSpPr txBox="1"/>
          <p:nvPr/>
        </p:nvSpPr>
        <p:spPr>
          <a:xfrm>
            <a:off x="508000" y="254000"/>
            <a:ext cx="8890000" cy="2286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100" b="1" dirty="0">
                <a:solidFill>
                  <a:srgbClr val="2459F5"/>
                </a:solidFill>
                <a:latin typeface="Noto Sans KR"/>
                <a:ea typeface="Noto Sans KR"/>
                <a:cs typeface="Noto Sans KR"/>
              </a:rPr>
              <a:t>05  응대 틀</a:t>
            </a:r>
            <a:endParaRPr lang="ko-KR" sz="1100"/>
          </a:p>
        </p:txBody>
      </p:sp>
      <p:sp>
        <p:nvSpPr>
          <p:cNvPr id="3" name="Text 3"/>
          <p:cNvSpPr txBox="1"/>
          <p:nvPr/>
        </p:nvSpPr>
        <p:spPr>
          <a:xfrm>
            <a:off x="444500" y="609600"/>
            <a:ext cx="9017000" cy="5842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28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자주 오는 문의는 답변 틀로 준비합니다</a:t>
            </a:r>
            <a:endParaRPr lang="ko-KR" sz="2800"/>
          </a:p>
        </p:txBody>
      </p:sp>
      <p:sp>
        <p:nvSpPr>
          <p:cNvPr id="4" name="Shape 4"/>
          <p:cNvSpPr/>
          <p:nvPr/>
        </p:nvSpPr>
        <p:spPr>
          <a:xfrm>
            <a:off x="4648200" y="1308100"/>
            <a:ext cx="609600" cy="38100"/>
          </a:xfrm>
          <a:prstGeom prst="rect">
            <a:avLst/>
          </a:prstGeom>
          <a:solidFill>
            <a:srgbClr val="2459F5"/>
          </a:solidFill>
          <a:ln w="9500">
            <a:noFill/>
          </a:ln>
        </p:spPr>
      </p:sp>
      <p:sp>
        <p:nvSpPr>
          <p:cNvPr id="5" name="Shape 5"/>
          <p:cNvSpPr/>
          <p:nvPr/>
        </p:nvSpPr>
        <p:spPr>
          <a:xfrm>
            <a:off x="508000" y="6007100"/>
            <a:ext cx="8890000" cy="12700"/>
          </a:xfrm>
          <a:prstGeom prst="rect">
            <a:avLst/>
          </a:prstGeom>
          <a:solidFill>
            <a:srgbClr val="DDE4EF"/>
          </a:solidFill>
          <a:ln w="9500"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33400" y="6134100"/>
            <a:ext cx="8839200" cy="3810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6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정중하게 안내하고, 실제로 지킬 수 있는 일정만 약속합니다</a:t>
            </a:r>
            <a:endParaRPr lang="ko-KR" sz="1600"/>
          </a:p>
        </p:txBody>
      </p:sp>
      <p:sp>
        <p:nvSpPr>
          <p:cNvPr id="7" name="Text 7"/>
          <p:cNvSpPr txBox="1"/>
          <p:nvPr/>
        </p:nvSpPr>
        <p:spPr>
          <a:xfrm>
            <a:off x="9271000" y="6604000"/>
            <a:ext cx="317500" cy="1524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900" b="0" dirty="0">
                <a:solidFill>
                  <a:srgbClr val="53647C"/>
                </a:solidFill>
                <a:latin typeface="Noto Sans KR"/>
                <a:ea typeface="Noto Sans KR"/>
                <a:cs typeface="Noto Sans KR"/>
              </a:rPr>
              <a:t>80</a:t>
            </a:r>
            <a:endParaRPr lang="ko-KR" sz="900"/>
          </a:p>
        </p:txBody>
      </p:sp>
      <p:grpSp>
        <p:nvGrpSpPr>
          <p:cNvPr id="8" name="Reveal 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graphicFrame>
          <p:nvGraphicFramePr>
            <p:cNvPr id="9" name="Editable table 9"/>
            <p:cNvGraphicFramePr/>
            <p:nvPr/>
          </p:nvGraphicFramePr>
          <p:xfrm>
            <a:off x="508000" y="1816100"/>
            <a:ext cx="8890000" cy="3581400"/>
          </p:xfrm>
          <a:graphic>
            <a:graphicData uri="http://schemas.openxmlformats.org/drawingml/2006/table">
              <a:tbl>
                <a:tblPr firstRow="1" bandRow="0"/>
                <a:tblGrid>
                  <a:gridCol w="1600200"/>
                  <a:gridCol w="2679700"/>
                  <a:gridCol w="4610100"/>
                </a:tblGrid>
                <a:tr h="596900"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1">
                            <a:solidFill>
                              <a:srgbClr val="FFFFFF"/>
                            </a:solidFill>
                            <a:latin typeface="Noto Sans KR"/>
                            <a:ea typeface="Noto Sans KR"/>
                          </a:rPr>
                          <a:t>문의 유형</a:t>
                        </a:r>
                      </a:p>
                    </a:txBody>
                    <a:tcPr marL="101600" marR="101600" marT="63500" marB="63500" anchor="ctr">
                      <a:solidFill>
                        <a:srgbClr val="14243B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1">
                            <a:solidFill>
                              <a:srgbClr val="FFFFFF"/>
                            </a:solidFill>
                            <a:latin typeface="Noto Sans KR"/>
                            <a:ea typeface="Noto Sans KR"/>
                          </a:rPr>
                          <a:t>확인할 정보</a:t>
                        </a:r>
                      </a:p>
                    </a:txBody>
                    <a:tcPr marL="101600" marR="101600" marT="63500" marB="63500" anchor="ctr">
                      <a:solidFill>
                        <a:srgbClr val="14243B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1">
                            <a:solidFill>
                              <a:srgbClr val="FFFFFF"/>
                            </a:solidFill>
                            <a:latin typeface="Noto Sans KR"/>
                            <a:ea typeface="Noto Sans KR"/>
                          </a:rPr>
                          <a:t>답변의 순서</a:t>
                        </a:r>
                      </a:p>
                    </a:txBody>
                    <a:tcPr marL="101600" marR="101600" marT="63500" marB="63500" anchor="ctr">
                      <a:solidFill>
                        <a:srgbClr val="14243B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</a:tr>
                <a:tr h="596900"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1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배송 지연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주문일·출고 예정일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사과 → 예정일 → 송장 안내</a:t>
                        </a:r>
                      </a:p>
                    </a:txBody>
                    <a:tcPr marL="101600" marR="101600" marT="63500" marB="63500" anchor="ctr">
                      <a:solidFill>
                        <a:srgbClr val="E9EFFE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</a:tr>
                <a:tr h="596900"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1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교환·반품</a:t>
                        </a:r>
                      </a:p>
                    </a:txBody>
                    <a:tcPr marL="101600" marR="101600" marT="63500" marB="63500" anchor="ctr">
                      <a:solidFill>
                        <a:srgbClr val="F0F3F8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수령일·상품 상태</a:t>
                        </a:r>
                      </a:p>
                    </a:txBody>
                    <a:tcPr marL="101600" marR="101600" marT="63500" marB="63500" anchor="ctr">
                      <a:solidFill>
                        <a:srgbClr val="F0F3F8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조건 → 회수 방법 → 일정</a:t>
                        </a:r>
                      </a:p>
                    </a:txBody>
                    <a:tcPr marL="101600" marR="101600" marT="63500" marB="63500" anchor="ctr">
                      <a:solidFill>
                        <a:srgbClr val="E9EFFE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</a:tr>
                <a:tr h="596900"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1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불량 접수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사진·증상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확인 → 교환·환불 안내</a:t>
                        </a:r>
                      </a:p>
                    </a:txBody>
                    <a:tcPr marL="101600" marR="101600" marT="63500" marB="63500" anchor="ctr">
                      <a:solidFill>
                        <a:srgbClr val="E9EFFE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</a:tr>
                <a:tr h="596900"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1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사용 방법</a:t>
                        </a:r>
                      </a:p>
                    </a:txBody>
                    <a:tcPr marL="101600" marR="101600" marT="63500" marB="63500" anchor="ctr">
                      <a:solidFill>
                        <a:srgbClr val="F0F3F8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상품명·질문</a:t>
                        </a:r>
                      </a:p>
                    </a:txBody>
                    <a:tcPr marL="101600" marR="101600" marT="63500" marB="63500" anchor="ctr">
                      <a:solidFill>
                        <a:srgbClr val="F0F3F8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사용법 → 주의사항</a:t>
                        </a:r>
                      </a:p>
                    </a:txBody>
                    <a:tcPr marL="101600" marR="101600" marT="63500" marB="63500" anchor="ctr">
                      <a:solidFill>
                        <a:srgbClr val="E9EFFE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</a:tr>
                <a:tr h="596900"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1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가격 문의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할인·묶음 조건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5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현재 혜택 → 구매 안내</a:t>
                        </a:r>
                      </a:p>
                    </a:txBody>
                    <a:tcPr marL="101600" marR="101600" marT="63500" marB="63500" anchor="ctr">
                      <a:solidFill>
                        <a:srgbClr val="E9EFFE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</a:tr>
              </a:tbl>
            </a:graphicData>
          </a:graphic>
        </p:graphicFrame>
      </p:grpSp>
    </p:spTree>
  </p:cSld>
  <p:clrMapOvr>
    <a:masterClrMapping/>
  </p:clrMapOvr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p="http://schemas.openxmlformats.org/presentationml/2006/main" showMasterSp="0">
  <p:cSld name="AI motion 81">
    <p:bg>
      <p:bgPr>
        <a:solidFill>
          <a:srgbClr val="F5F7FB"/>
        </a:solidFill>
      </p:bgPr>
    </p:bg>
    <p:spTree>
      <p:nvGrpSpPr>
        <p:cNvPr id="1" name="Slide root"/>
        <p:cNvGrpSpPr/>
        <p:nvPr/>
      </p:nvGrpSpPr>
      <p:grpSpPr>
        <a:xfrm>
          <a:off x="0" y="0"/>
          <a:ext cx="9906000" cy="6858000"/>
          <a:chOff x="0" y="0"/>
          <a:chExt cx="9906000" cy="6858000"/>
        </a:xfrm>
      </p:grpSpPr>
      <p:sp>
        <p:nvSpPr>
          <p:cNvPr id="2" name="Text 2"/>
          <p:cNvSpPr txBox="1"/>
          <p:nvPr/>
        </p:nvSpPr>
        <p:spPr>
          <a:xfrm>
            <a:off x="508000" y="254000"/>
            <a:ext cx="8890000" cy="2286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100" b="1" dirty="0">
                <a:solidFill>
                  <a:srgbClr val="2459F5"/>
                </a:solidFill>
                <a:latin typeface="Noto Sans KR"/>
                <a:ea typeface="Noto Sans KR"/>
                <a:cs typeface="Noto Sans KR"/>
              </a:rPr>
              <a:t>05  이익 계산</a:t>
            </a:r>
            <a:endParaRPr lang="ko-KR" sz="1100"/>
          </a:p>
        </p:txBody>
      </p:sp>
      <p:sp>
        <p:nvSpPr>
          <p:cNvPr id="3" name="Text 3"/>
          <p:cNvSpPr txBox="1"/>
          <p:nvPr/>
        </p:nvSpPr>
        <p:spPr>
          <a:xfrm>
            <a:off x="444500" y="609600"/>
            <a:ext cx="9017000" cy="5842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28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판매가에서 네 가지 비용을 뺍니다</a:t>
            </a:r>
            <a:endParaRPr lang="ko-KR" sz="2800"/>
          </a:p>
        </p:txBody>
      </p:sp>
      <p:sp>
        <p:nvSpPr>
          <p:cNvPr id="4" name="Shape 4"/>
          <p:cNvSpPr/>
          <p:nvPr/>
        </p:nvSpPr>
        <p:spPr>
          <a:xfrm>
            <a:off x="4648200" y="1308100"/>
            <a:ext cx="609600" cy="38100"/>
          </a:xfrm>
          <a:prstGeom prst="rect">
            <a:avLst/>
          </a:prstGeom>
          <a:solidFill>
            <a:srgbClr val="2459F5"/>
          </a:solidFill>
          <a:ln w="9500">
            <a:noFill/>
          </a:ln>
        </p:spPr>
      </p:sp>
      <p:sp>
        <p:nvSpPr>
          <p:cNvPr id="5" name="Shape 5"/>
          <p:cNvSpPr/>
          <p:nvPr/>
        </p:nvSpPr>
        <p:spPr>
          <a:xfrm>
            <a:off x="508000" y="6007100"/>
            <a:ext cx="8890000" cy="12700"/>
          </a:xfrm>
          <a:prstGeom prst="rect">
            <a:avLst/>
          </a:prstGeom>
          <a:solidFill>
            <a:srgbClr val="DDE4EF"/>
          </a:solidFill>
          <a:ln w="9500"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33400" y="6134100"/>
            <a:ext cx="8839200" cy="3810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6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배송비에는 포장비도 포함해 계산합니다</a:t>
            </a:r>
            <a:endParaRPr lang="ko-KR" sz="1600"/>
          </a:p>
        </p:txBody>
      </p:sp>
      <p:sp>
        <p:nvSpPr>
          <p:cNvPr id="7" name="Text 7"/>
          <p:cNvSpPr txBox="1"/>
          <p:nvPr/>
        </p:nvSpPr>
        <p:spPr>
          <a:xfrm>
            <a:off x="9271000" y="6604000"/>
            <a:ext cx="317500" cy="1524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900" b="0" dirty="0">
                <a:solidFill>
                  <a:srgbClr val="53647C"/>
                </a:solidFill>
                <a:latin typeface="Noto Sans KR"/>
                <a:ea typeface="Noto Sans KR"/>
                <a:cs typeface="Noto Sans KR"/>
              </a:rPr>
              <a:t>81</a:t>
            </a:r>
            <a:endParaRPr lang="ko-KR" sz="900"/>
          </a:p>
        </p:txBody>
      </p:sp>
      <p:grpSp>
        <p:nvGrpSpPr>
          <p:cNvPr id="8" name="Reveal 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9" name="Text 9"/>
            <p:cNvSpPr txBox="1"/>
            <p:nvPr/>
          </p:nvSpPr>
          <p:spPr>
            <a:xfrm>
              <a:off x="635000" y="1828800"/>
              <a:ext cx="86360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40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판매가</a:t>
              </a:r>
              <a:endParaRPr lang="ko-KR" sz="4000"/>
            </a:p>
          </p:txBody>
        </p:sp>
      </p:grpSp>
      <p:grpSp>
        <p:nvGrpSpPr>
          <p:cNvPr id="10" name="Reveal 10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11" name="Shape 11"/>
            <p:cNvSpPr/>
            <p:nvPr/>
          </p:nvSpPr>
          <p:spPr>
            <a:xfrm>
              <a:off x="635000" y="3009900"/>
              <a:ext cx="2032000" cy="11557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2" name="Text 12"/>
            <p:cNvSpPr txBox="1"/>
            <p:nvPr/>
          </p:nvSpPr>
          <p:spPr>
            <a:xfrm>
              <a:off x="711200" y="3225800"/>
              <a:ext cx="1879600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9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− 공급가</a:t>
              </a:r>
              <a:endParaRPr lang="ko-KR" sz="1900"/>
            </a:p>
          </p:txBody>
        </p:sp>
        <p:sp>
          <p:nvSpPr>
            <p:cNvPr id="13" name="Shape 13"/>
            <p:cNvSpPr/>
            <p:nvPr/>
          </p:nvSpPr>
          <p:spPr>
            <a:xfrm>
              <a:off x="2832100" y="3009900"/>
              <a:ext cx="2032000" cy="11557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4" name="Text 14"/>
            <p:cNvSpPr txBox="1"/>
            <p:nvPr/>
          </p:nvSpPr>
          <p:spPr>
            <a:xfrm>
              <a:off x="2908300" y="3225800"/>
              <a:ext cx="1879600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9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− 채널 수수료</a:t>
              </a:r>
              <a:endParaRPr lang="ko-KR" sz="1900"/>
            </a:p>
          </p:txBody>
        </p:sp>
        <p:sp>
          <p:nvSpPr>
            <p:cNvPr id="15" name="Shape 15"/>
            <p:cNvSpPr/>
            <p:nvPr/>
          </p:nvSpPr>
          <p:spPr>
            <a:xfrm>
              <a:off x="5029200" y="3009900"/>
              <a:ext cx="2032000" cy="11557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6" name="Text 16"/>
            <p:cNvSpPr txBox="1"/>
            <p:nvPr/>
          </p:nvSpPr>
          <p:spPr>
            <a:xfrm>
              <a:off x="5105400" y="3225800"/>
              <a:ext cx="1879600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9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− 배송·포장</a:t>
              </a:r>
              <a:endParaRPr lang="ko-KR" sz="1900"/>
            </a:p>
          </p:txBody>
        </p:sp>
        <p:sp>
          <p:nvSpPr>
            <p:cNvPr id="17" name="Shape 17"/>
            <p:cNvSpPr/>
            <p:nvPr/>
          </p:nvSpPr>
          <p:spPr>
            <a:xfrm>
              <a:off x="7226300" y="3009900"/>
              <a:ext cx="2032000" cy="11557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8" name="Text 18"/>
            <p:cNvSpPr txBox="1"/>
            <p:nvPr/>
          </p:nvSpPr>
          <p:spPr>
            <a:xfrm>
              <a:off x="7302500" y="3225800"/>
              <a:ext cx="1879600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9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− 광고비</a:t>
              </a:r>
              <a:endParaRPr lang="ko-KR" sz="1900"/>
            </a:p>
          </p:txBody>
        </p:sp>
      </p:grpSp>
      <p:grpSp>
        <p:nvGrpSpPr>
          <p:cNvPr id="19" name="Reveal 19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20" name="Text 20"/>
            <p:cNvSpPr txBox="1"/>
            <p:nvPr/>
          </p:nvSpPr>
          <p:spPr>
            <a:xfrm>
              <a:off x="635000" y="4559300"/>
              <a:ext cx="8636000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3400" b="1" dirty="0">
                  <a:solidFill>
                    <a:srgbClr val="087F80"/>
                  </a:solidFill>
                  <a:latin typeface="Noto Sans KR"/>
                  <a:ea typeface="Noto Sans KR"/>
                  <a:cs typeface="Noto Sans KR"/>
                </a:rPr>
                <a:t>= 남는 돈</a:t>
              </a:r>
              <a:endParaRPr lang="ko-KR" sz="3400"/>
            </a:p>
          </p:txBody>
        </p:sp>
      </p:grpSp>
    </p:spTree>
  </p:cSld>
  <p:clrMapOvr>
    <a:masterClrMapping/>
  </p:clrMapOvr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p="http://schemas.openxmlformats.org/presentationml/2006/main" showMasterSp="0">
  <p:cSld name="AI motion 82">
    <p:bg>
      <p:bgPr>
        <a:solidFill>
          <a:srgbClr val="F5F7FB"/>
        </a:solidFill>
      </p:bgPr>
    </p:bg>
    <p:spTree>
      <p:nvGrpSpPr>
        <p:cNvPr id="1" name="Slide root"/>
        <p:cNvGrpSpPr/>
        <p:nvPr/>
      </p:nvGrpSpPr>
      <p:grpSpPr>
        <a:xfrm>
          <a:off x="0" y="0"/>
          <a:ext cx="9906000" cy="6858000"/>
          <a:chOff x="0" y="0"/>
          <a:chExt cx="9906000" cy="6858000"/>
        </a:xfrm>
      </p:grpSpPr>
      <p:sp>
        <p:nvSpPr>
          <p:cNvPr id="2" name="Text 2"/>
          <p:cNvSpPr txBox="1"/>
          <p:nvPr/>
        </p:nvSpPr>
        <p:spPr>
          <a:xfrm>
            <a:off x="508000" y="254000"/>
            <a:ext cx="8890000" cy="2286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100" b="1" dirty="0">
                <a:solidFill>
                  <a:srgbClr val="2459F5"/>
                </a:solidFill>
                <a:latin typeface="Noto Sans KR"/>
                <a:ea typeface="Noto Sans KR"/>
                <a:cs typeface="Noto Sans KR"/>
              </a:rPr>
              <a:t>05  가격별 비교</a:t>
            </a:r>
            <a:endParaRPr lang="ko-KR" sz="1100"/>
          </a:p>
        </p:txBody>
      </p:sp>
      <p:sp>
        <p:nvSpPr>
          <p:cNvPr id="3" name="Text 3"/>
          <p:cNvSpPr txBox="1"/>
          <p:nvPr/>
        </p:nvSpPr>
        <p:spPr>
          <a:xfrm>
            <a:off x="444500" y="609600"/>
            <a:ext cx="9017000" cy="5842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28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같은 상품, 세 가지 가격의 이익</a:t>
            </a:r>
            <a:endParaRPr lang="ko-KR" sz="2800"/>
          </a:p>
        </p:txBody>
      </p:sp>
      <p:sp>
        <p:nvSpPr>
          <p:cNvPr id="4" name="Shape 4"/>
          <p:cNvSpPr/>
          <p:nvPr/>
        </p:nvSpPr>
        <p:spPr>
          <a:xfrm>
            <a:off x="4648200" y="1308100"/>
            <a:ext cx="609600" cy="38100"/>
          </a:xfrm>
          <a:prstGeom prst="rect">
            <a:avLst/>
          </a:prstGeom>
          <a:solidFill>
            <a:srgbClr val="2459F5"/>
          </a:solidFill>
          <a:ln w="9500">
            <a:noFill/>
          </a:ln>
        </p:spPr>
      </p:sp>
      <p:sp>
        <p:nvSpPr>
          <p:cNvPr id="5" name="Shape 5"/>
          <p:cNvSpPr/>
          <p:nvPr/>
        </p:nvSpPr>
        <p:spPr>
          <a:xfrm>
            <a:off x="508000" y="6007100"/>
            <a:ext cx="8890000" cy="12700"/>
          </a:xfrm>
          <a:prstGeom prst="rect">
            <a:avLst/>
          </a:prstGeom>
          <a:solidFill>
            <a:srgbClr val="DDE4EF"/>
          </a:solidFill>
          <a:ln w="9500"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33400" y="6134100"/>
            <a:ext cx="8839200" cy="3810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6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수수료율 6%와 비용은 설명을 위한 가정입니다</a:t>
            </a:r>
            <a:endParaRPr lang="ko-KR" sz="1600"/>
          </a:p>
        </p:txBody>
      </p:sp>
      <p:sp>
        <p:nvSpPr>
          <p:cNvPr id="7" name="Text 7"/>
          <p:cNvSpPr txBox="1"/>
          <p:nvPr/>
        </p:nvSpPr>
        <p:spPr>
          <a:xfrm>
            <a:off x="9271000" y="6604000"/>
            <a:ext cx="317500" cy="1524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900" b="0" dirty="0">
                <a:solidFill>
                  <a:srgbClr val="53647C"/>
                </a:solidFill>
                <a:latin typeface="Noto Sans KR"/>
                <a:ea typeface="Noto Sans KR"/>
                <a:cs typeface="Noto Sans KR"/>
              </a:rPr>
              <a:t>82</a:t>
            </a:r>
            <a:endParaRPr lang="ko-KR" sz="900"/>
          </a:p>
        </p:txBody>
      </p:sp>
      <p:grpSp>
        <p:nvGrpSpPr>
          <p:cNvPr id="8" name="Reveal 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graphicFrame>
          <p:nvGraphicFramePr>
            <p:cNvPr id="9" name="Editable table 9"/>
            <p:cNvGraphicFramePr/>
            <p:nvPr/>
          </p:nvGraphicFramePr>
          <p:xfrm>
            <a:off x="508000" y="1612900"/>
            <a:ext cx="8890000" cy="1981200"/>
          </p:xfrm>
          <a:graphic>
            <a:graphicData uri="http://schemas.openxmlformats.org/drawingml/2006/table">
              <a:tbl>
                <a:tblPr firstRow="1" bandRow="0"/>
                <a:tblGrid>
                  <a:gridCol w="1422400"/>
                  <a:gridCol w="1397000"/>
                  <a:gridCol w="1498600"/>
                  <a:gridCol w="1600200"/>
                  <a:gridCol w="1397000"/>
                  <a:gridCol w="1574800"/>
                </a:tblGrid>
                <a:tr h="495300"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1">
                            <a:solidFill>
                              <a:srgbClr val="FFFFFF"/>
                            </a:solidFill>
                            <a:latin typeface="Noto Sans KR"/>
                            <a:ea typeface="Noto Sans KR"/>
                          </a:rPr>
                          <a:t>판매가</a:t>
                        </a:r>
                      </a:p>
                    </a:txBody>
                    <a:tcPr marL="101600" marR="101600" marT="63500" marB="63500" anchor="ctr">
                      <a:solidFill>
                        <a:srgbClr val="14243B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1">
                            <a:solidFill>
                              <a:srgbClr val="FFFFFF"/>
                            </a:solidFill>
                            <a:latin typeface="Noto Sans KR"/>
                            <a:ea typeface="Noto Sans KR"/>
                          </a:rPr>
                          <a:t>공급가</a:t>
                        </a:r>
                      </a:p>
                    </a:txBody>
                    <a:tcPr marL="101600" marR="101600" marT="63500" marB="63500" anchor="ctr">
                      <a:solidFill>
                        <a:srgbClr val="14243B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1">
                            <a:solidFill>
                              <a:srgbClr val="FFFFFF"/>
                            </a:solidFill>
                            <a:latin typeface="Noto Sans KR"/>
                            <a:ea typeface="Noto Sans KR"/>
                          </a:rPr>
                          <a:t>수수료</a:t>
                        </a:r>
                      </a:p>
                      <a:p>
                        <a:pPr algn="ctr"/>
                        <a:r>
                          <a:rPr lang="ko-KR" sz="1400" b="1">
                            <a:solidFill>
                              <a:srgbClr val="FFFFFF"/>
                            </a:solidFill>
                            <a:latin typeface="Noto Sans KR"/>
                            <a:ea typeface="Noto Sans KR"/>
                          </a:rPr>
                          <a:t>6% 가정</a:t>
                        </a:r>
                      </a:p>
                    </a:txBody>
                    <a:tcPr marL="101600" marR="101600" marT="63500" marB="63500" anchor="ctr">
                      <a:solidFill>
                        <a:srgbClr val="14243B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1">
                            <a:solidFill>
                              <a:srgbClr val="FFFFFF"/>
                            </a:solidFill>
                            <a:latin typeface="Noto Sans KR"/>
                            <a:ea typeface="Noto Sans KR"/>
                          </a:rPr>
                          <a:t>배송·포장</a:t>
                        </a:r>
                      </a:p>
                    </a:txBody>
                    <a:tcPr marL="101600" marR="101600" marT="63500" marB="63500" anchor="ctr">
                      <a:solidFill>
                        <a:srgbClr val="14243B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1">
                            <a:solidFill>
                              <a:srgbClr val="FFFFFF"/>
                            </a:solidFill>
                            <a:latin typeface="Noto Sans KR"/>
                            <a:ea typeface="Noto Sans KR"/>
                          </a:rPr>
                          <a:t>광고비</a:t>
                        </a:r>
                      </a:p>
                    </a:txBody>
                    <a:tcPr marL="101600" marR="101600" marT="63500" marB="63500" anchor="ctr">
                      <a:solidFill>
                        <a:srgbClr val="14243B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1">
                            <a:solidFill>
                              <a:srgbClr val="FFFFFF"/>
                            </a:solidFill>
                            <a:latin typeface="Noto Sans KR"/>
                            <a:ea typeface="Noto Sans KR"/>
                          </a:rPr>
                          <a:t>남는 돈</a:t>
                        </a:r>
                      </a:p>
                    </a:txBody>
                    <a:tcPr marL="101600" marR="101600" marT="63500" marB="63500" anchor="ctr">
                      <a:solidFill>
                        <a:srgbClr val="14243B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</a:tr>
                <a:tr h="495300"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1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15,000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8,000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900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3,500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1,000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1,600</a:t>
                        </a:r>
                      </a:p>
                    </a:txBody>
                    <a:tcPr marL="101600" marR="101600" marT="63500" marB="63500" anchor="ctr">
                      <a:solidFill>
                        <a:srgbClr val="E9EFFE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</a:tr>
                <a:tr h="495300"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1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17,000</a:t>
                        </a:r>
                      </a:p>
                    </a:txBody>
                    <a:tcPr marL="101600" marR="101600" marT="63500" marB="63500" anchor="ctr">
                      <a:solidFill>
                        <a:srgbClr val="F0F3F8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8,000</a:t>
                        </a:r>
                      </a:p>
                    </a:txBody>
                    <a:tcPr marL="101600" marR="101600" marT="63500" marB="63500" anchor="ctr">
                      <a:solidFill>
                        <a:srgbClr val="F0F3F8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1,020</a:t>
                        </a:r>
                      </a:p>
                    </a:txBody>
                    <a:tcPr marL="101600" marR="101600" marT="63500" marB="63500" anchor="ctr">
                      <a:solidFill>
                        <a:srgbClr val="F0F3F8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3,500</a:t>
                        </a:r>
                      </a:p>
                    </a:txBody>
                    <a:tcPr marL="101600" marR="101600" marT="63500" marB="63500" anchor="ctr">
                      <a:solidFill>
                        <a:srgbClr val="F0F3F8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1,000</a:t>
                        </a:r>
                      </a:p>
                    </a:txBody>
                    <a:tcPr marL="101600" marR="101600" marT="63500" marB="63500" anchor="ctr">
                      <a:solidFill>
                        <a:srgbClr val="F0F3F8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3,480</a:t>
                        </a:r>
                      </a:p>
                    </a:txBody>
                    <a:tcPr marL="101600" marR="101600" marT="63500" marB="63500" anchor="ctr">
                      <a:solidFill>
                        <a:srgbClr val="E9EFFE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</a:tr>
                <a:tr h="495300"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1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19,000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8,000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1,140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3,500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1,000</a:t>
                        </a:r>
                      </a:p>
                    </a:txBody>
                    <a:tcPr marL="101600" marR="101600" marT="63500" marB="63500" anchor="ctr">
                      <a:solidFill>
                        <a:srgbClr val="FFFFFF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  <a:tc>
                    <a:txBody>
                      <a:bodyPr wrap="none" anchor="ctr" lIns="0" rIns="0" tIns="0" bIns="0"/>
                      <a:lstStyle/>
                      <a:p>
                        <a:pPr algn="ctr"/>
                        <a:r>
                          <a:rPr lang="ko-KR" sz="1400" b="0">
                            <a:solidFill>
                              <a:srgbClr val="14243B"/>
                            </a:solidFill>
                            <a:latin typeface="Noto Sans KR"/>
                            <a:ea typeface="Noto Sans KR"/>
                          </a:rPr>
                          <a:t>5,360</a:t>
                        </a:r>
                      </a:p>
                    </a:txBody>
                    <a:tcPr marL="101600" marR="101600" marT="63500" marB="63500" anchor="ctr">
                      <a:solidFill>
                        <a:srgbClr val="E9EFFE"/>
                      </a:solidFill>
                      <a:lnL w="7000">
                        <a:solidFill>
                          <a:srgbClr val="F5F7FB"/>
                        </a:solidFill>
                      </a:lnL>
                      <a:lnR w="7000">
                        <a:solidFill>
                          <a:srgbClr val="F5F7FB"/>
                        </a:solidFill>
                      </a:lnR>
                      <a:lnT w="7000">
                        <a:solidFill>
                          <a:srgbClr val="F5F7FB"/>
                        </a:solidFill>
                      </a:lnT>
                      <a:lnB w="7000">
                        <a:solidFill>
                          <a:srgbClr val="F5F7FB"/>
                        </a:solidFill>
                      </a:lnB>
                    </a:tcPr>
                  </a:tc>
                </a:tr>
              </a:tbl>
            </a:graphicData>
          </a:graphic>
        </p:graphicFrame>
      </p:grpSp>
      <p:grpSp>
        <p:nvGrpSpPr>
          <p:cNvPr id="10" name="Reveal 10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11" name="Shape 11"/>
            <p:cNvSpPr/>
            <p:nvPr/>
          </p:nvSpPr>
          <p:spPr>
            <a:xfrm>
              <a:off x="1562100" y="5011003"/>
              <a:ext cx="1117600" cy="424597"/>
            </a:xfrm>
            <a:prstGeom prst="rect">
              <a:avLst/>
            </a:prstGeom>
            <a:solidFill>
              <a:srgbClr val="2459F5"/>
            </a:solidFill>
            <a:ln w="9500">
              <a:noFill/>
            </a:ln>
          </p:spPr>
        </p:sp>
        <p:sp>
          <p:nvSpPr>
            <p:cNvPr id="12" name="Text 12"/>
            <p:cNvSpPr txBox="1"/>
            <p:nvPr/>
          </p:nvSpPr>
          <p:spPr>
            <a:xfrm>
              <a:off x="1244600" y="4617303"/>
              <a:ext cx="1752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7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1,600원</a:t>
              </a:r>
              <a:endParaRPr lang="ko-KR" sz="1700"/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1143000" y="5511800"/>
              <a:ext cx="1955800" cy="292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3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15,000원</a:t>
              </a:r>
              <a:endParaRPr lang="ko-KR" sz="1300"/>
            </a:p>
          </p:txBody>
        </p:sp>
      </p:grpSp>
      <p:grpSp>
        <p:nvGrpSpPr>
          <p:cNvPr id="14" name="Reveal 14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15" name="Shape 15"/>
            <p:cNvSpPr/>
            <p:nvPr/>
          </p:nvSpPr>
          <p:spPr>
            <a:xfrm>
              <a:off x="4394200" y="4512101"/>
              <a:ext cx="1117600" cy="923499"/>
            </a:xfrm>
            <a:prstGeom prst="rect">
              <a:avLst/>
            </a:prstGeom>
            <a:solidFill>
              <a:srgbClr val="2459F5"/>
            </a:solidFill>
            <a:ln w="9500">
              <a:noFill/>
            </a:ln>
          </p:spPr>
        </p:sp>
        <p:sp>
          <p:nvSpPr>
            <p:cNvPr id="16" name="Text 16"/>
            <p:cNvSpPr txBox="1"/>
            <p:nvPr/>
          </p:nvSpPr>
          <p:spPr>
            <a:xfrm>
              <a:off x="4076700" y="4118401"/>
              <a:ext cx="1752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7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3,480원</a:t>
              </a:r>
              <a:endParaRPr lang="ko-KR" sz="1700"/>
            </a:p>
          </p:txBody>
        </p:sp>
        <p:sp>
          <p:nvSpPr>
            <p:cNvPr id="17" name="Text 17"/>
            <p:cNvSpPr txBox="1"/>
            <p:nvPr/>
          </p:nvSpPr>
          <p:spPr>
            <a:xfrm>
              <a:off x="3975100" y="5511800"/>
              <a:ext cx="1955800" cy="292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3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17,000원</a:t>
              </a:r>
              <a:endParaRPr lang="ko-KR" sz="1300"/>
            </a:p>
          </p:txBody>
        </p:sp>
      </p:grpSp>
      <p:grpSp>
        <p:nvGrpSpPr>
          <p:cNvPr id="18" name="Reveal 1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19" name="Shape 19"/>
            <p:cNvSpPr/>
            <p:nvPr/>
          </p:nvSpPr>
          <p:spPr>
            <a:xfrm>
              <a:off x="7226300" y="4013200"/>
              <a:ext cx="1117600" cy="1422400"/>
            </a:xfrm>
            <a:prstGeom prst="rect">
              <a:avLst/>
            </a:prstGeom>
            <a:solidFill>
              <a:srgbClr val="087F80"/>
            </a:solidFill>
            <a:ln w="9500">
              <a:noFill/>
            </a:ln>
          </p:spPr>
        </p:sp>
        <p:sp>
          <p:nvSpPr>
            <p:cNvPr id="20" name="Text 20"/>
            <p:cNvSpPr txBox="1"/>
            <p:nvPr/>
          </p:nvSpPr>
          <p:spPr>
            <a:xfrm>
              <a:off x="6908800" y="3619500"/>
              <a:ext cx="1752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7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5,360원</a:t>
              </a:r>
              <a:endParaRPr lang="ko-KR" sz="1700"/>
            </a:p>
          </p:txBody>
        </p:sp>
        <p:sp>
          <p:nvSpPr>
            <p:cNvPr id="21" name="Text 21"/>
            <p:cNvSpPr txBox="1"/>
            <p:nvPr/>
          </p:nvSpPr>
          <p:spPr>
            <a:xfrm>
              <a:off x="6807200" y="5511800"/>
              <a:ext cx="1955800" cy="292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3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19,000원</a:t>
              </a:r>
              <a:endParaRPr lang="ko-KR" sz="1300"/>
            </a:p>
          </p:txBody>
        </p:sp>
      </p:grpSp>
    </p:spTree>
  </p:cSld>
  <p:clrMapOvr>
    <a:masterClrMapping/>
  </p:clrMapOvr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4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4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4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p="http://schemas.openxmlformats.org/presentationml/2006/main" showMasterSp="0">
  <p:cSld name="AI motion 83">
    <p:bg>
      <p:bgPr>
        <a:solidFill>
          <a:srgbClr val="F5F7FB"/>
        </a:solidFill>
      </p:bgPr>
    </p:bg>
    <p:spTree>
      <p:nvGrpSpPr>
        <p:cNvPr id="1" name="Slide root"/>
        <p:cNvGrpSpPr/>
        <p:nvPr/>
      </p:nvGrpSpPr>
      <p:grpSpPr>
        <a:xfrm>
          <a:off x="0" y="0"/>
          <a:ext cx="9906000" cy="6858000"/>
          <a:chOff x="0" y="0"/>
          <a:chExt cx="9906000" cy="6858000"/>
        </a:xfrm>
      </p:grpSpPr>
      <p:sp>
        <p:nvSpPr>
          <p:cNvPr id="2" name="Text 2"/>
          <p:cNvSpPr txBox="1"/>
          <p:nvPr/>
        </p:nvSpPr>
        <p:spPr>
          <a:xfrm>
            <a:off x="508000" y="254000"/>
            <a:ext cx="8890000" cy="2286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100" b="1" dirty="0">
                <a:solidFill>
                  <a:srgbClr val="2459F5"/>
                </a:solidFill>
                <a:latin typeface="Noto Sans KR"/>
                <a:ea typeface="Noto Sans KR"/>
                <a:cs typeface="Noto Sans KR"/>
              </a:rPr>
              <a:t>06  사용 원칙</a:t>
            </a:r>
            <a:endParaRPr lang="ko-KR" sz="1100"/>
          </a:p>
        </p:txBody>
      </p:sp>
      <p:sp>
        <p:nvSpPr>
          <p:cNvPr id="3" name="Text 3"/>
          <p:cNvSpPr txBox="1"/>
          <p:nvPr/>
        </p:nvSpPr>
        <p:spPr>
          <a:xfrm>
            <a:off x="444500" y="609600"/>
            <a:ext cx="9017000" cy="5842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28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빠르게 만들고, 꼼꼼하게 확인합니다</a:t>
            </a:r>
            <a:endParaRPr lang="ko-KR" sz="2800"/>
          </a:p>
        </p:txBody>
      </p:sp>
      <p:sp>
        <p:nvSpPr>
          <p:cNvPr id="4" name="Shape 4"/>
          <p:cNvSpPr/>
          <p:nvPr/>
        </p:nvSpPr>
        <p:spPr>
          <a:xfrm>
            <a:off x="4648200" y="1308100"/>
            <a:ext cx="609600" cy="38100"/>
          </a:xfrm>
          <a:prstGeom prst="rect">
            <a:avLst/>
          </a:prstGeom>
          <a:solidFill>
            <a:srgbClr val="2459F5"/>
          </a:solidFill>
          <a:ln w="9500">
            <a:noFill/>
          </a:ln>
        </p:spPr>
      </p:sp>
      <p:sp>
        <p:nvSpPr>
          <p:cNvPr id="5" name="Shape 5"/>
          <p:cNvSpPr/>
          <p:nvPr/>
        </p:nvSpPr>
        <p:spPr>
          <a:xfrm>
            <a:off x="508000" y="6007100"/>
            <a:ext cx="8890000" cy="12700"/>
          </a:xfrm>
          <a:prstGeom prst="rect">
            <a:avLst/>
          </a:prstGeom>
          <a:solidFill>
            <a:srgbClr val="DDE4EF"/>
          </a:solidFill>
          <a:ln w="9500"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33400" y="6134100"/>
            <a:ext cx="8839200" cy="3810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6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AI가 만든 결과의 최종 확인과 책임은 판매자에게 있습니다</a:t>
            </a:r>
            <a:endParaRPr lang="ko-KR" sz="1600"/>
          </a:p>
        </p:txBody>
      </p:sp>
      <p:sp>
        <p:nvSpPr>
          <p:cNvPr id="7" name="Text 7"/>
          <p:cNvSpPr txBox="1"/>
          <p:nvPr/>
        </p:nvSpPr>
        <p:spPr>
          <a:xfrm>
            <a:off x="9271000" y="6604000"/>
            <a:ext cx="317500" cy="1524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900" b="0" dirty="0">
                <a:solidFill>
                  <a:srgbClr val="53647C"/>
                </a:solidFill>
                <a:latin typeface="Noto Sans KR"/>
                <a:ea typeface="Noto Sans KR"/>
                <a:cs typeface="Noto Sans KR"/>
              </a:rPr>
              <a:t>83</a:t>
            </a:r>
            <a:endParaRPr lang="ko-KR" sz="900"/>
          </a:p>
        </p:txBody>
      </p:sp>
      <p:grpSp>
        <p:nvGrpSpPr>
          <p:cNvPr id="8" name="Reveal 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9" name="Shape 9"/>
            <p:cNvSpPr/>
            <p:nvPr/>
          </p:nvSpPr>
          <p:spPr>
            <a:xfrm>
              <a:off x="635000" y="17399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0" name="Text 10"/>
            <p:cNvSpPr txBox="1"/>
            <p:nvPr/>
          </p:nvSpPr>
          <p:spPr>
            <a:xfrm>
              <a:off x="787400" y="18923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087F80"/>
                  </a:solidFill>
                  <a:latin typeface="Noto Sans KR"/>
                  <a:ea typeface="Noto Sans KR"/>
                  <a:cs typeface="Noto Sans KR"/>
                </a:rPr>
                <a:t>01</a:t>
              </a:r>
              <a:endParaRPr lang="ko-KR" sz="1400"/>
            </a:p>
          </p:txBody>
        </p:sp>
        <p:sp>
          <p:nvSpPr>
            <p:cNvPr id="11" name="Text 11"/>
            <p:cNvSpPr txBox="1"/>
            <p:nvPr/>
          </p:nvSpPr>
          <p:spPr>
            <a:xfrm>
              <a:off x="787400" y="22860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허위·과장 금지</a:t>
              </a:r>
              <a:endParaRPr lang="ko-KR" sz="210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787400" y="28956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근거 없는 단정은 삭제</a:t>
              </a:r>
              <a:endParaRPr lang="ko-KR" sz="1500"/>
            </a:p>
          </p:txBody>
        </p:sp>
        <p:sp>
          <p:nvSpPr>
            <p:cNvPr id="13" name="Shape 13"/>
            <p:cNvSpPr/>
            <p:nvPr/>
          </p:nvSpPr>
          <p:spPr>
            <a:xfrm>
              <a:off x="3606800" y="17399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4" name="Text 14"/>
            <p:cNvSpPr txBox="1"/>
            <p:nvPr/>
          </p:nvSpPr>
          <p:spPr>
            <a:xfrm>
              <a:off x="3759200" y="18923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087F80"/>
                  </a:solidFill>
                  <a:latin typeface="Noto Sans KR"/>
                  <a:ea typeface="Noto Sans KR"/>
                  <a:cs typeface="Noto Sans KR"/>
                </a:rPr>
                <a:t>02</a:t>
              </a:r>
              <a:endParaRPr lang="ko-KR" sz="140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759200" y="22860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효능 표현 주의</a:t>
              </a:r>
              <a:endParaRPr lang="ko-KR" sz="2100"/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759200" y="28956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인증·표시사항 확인</a:t>
              </a:r>
              <a:endParaRPr lang="ko-KR" sz="1500"/>
            </a:p>
          </p:txBody>
        </p:sp>
        <p:sp>
          <p:nvSpPr>
            <p:cNvPr id="17" name="Shape 17"/>
            <p:cNvSpPr/>
            <p:nvPr/>
          </p:nvSpPr>
          <p:spPr>
            <a:xfrm>
              <a:off x="6578600" y="17399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18" name="Text 18"/>
            <p:cNvSpPr txBox="1"/>
            <p:nvPr/>
          </p:nvSpPr>
          <p:spPr>
            <a:xfrm>
              <a:off x="6731000" y="18923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087F80"/>
                  </a:solidFill>
                  <a:latin typeface="Noto Sans KR"/>
                  <a:ea typeface="Noto Sans KR"/>
                  <a:cs typeface="Noto Sans KR"/>
                </a:rPr>
                <a:t>03</a:t>
              </a:r>
              <a:endParaRPr lang="ko-KR" sz="1400"/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6731000" y="22860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상표·저작권</a:t>
              </a:r>
              <a:endParaRPr lang="ko-KR" sz="2100"/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6731000" y="28956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남의 그림·문장 복제 금지</a:t>
              </a:r>
              <a:endParaRPr lang="ko-KR" sz="1500"/>
            </a:p>
          </p:txBody>
        </p:sp>
      </p:grpSp>
      <p:grpSp>
        <p:nvGrpSpPr>
          <p:cNvPr id="21" name="Reveal 21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22" name="Shape 22"/>
            <p:cNvSpPr/>
            <p:nvPr/>
          </p:nvSpPr>
          <p:spPr>
            <a:xfrm>
              <a:off x="635000" y="36576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23" name="Text 23"/>
            <p:cNvSpPr txBox="1"/>
            <p:nvPr/>
          </p:nvSpPr>
          <p:spPr>
            <a:xfrm>
              <a:off x="787400" y="38100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087F80"/>
                  </a:solidFill>
                  <a:latin typeface="Noto Sans KR"/>
                  <a:ea typeface="Noto Sans KR"/>
                  <a:cs typeface="Noto Sans KR"/>
                </a:rPr>
                <a:t>04</a:t>
              </a:r>
              <a:endParaRPr lang="ko-KR" sz="1400"/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787400" y="42037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개인정보 보호</a:t>
              </a:r>
              <a:endParaRPr lang="ko-KR" sz="2100"/>
            </a:p>
          </p:txBody>
        </p:sp>
        <p:sp>
          <p:nvSpPr>
            <p:cNvPr id="25" name="Text 25"/>
            <p:cNvSpPr txBox="1"/>
            <p:nvPr/>
          </p:nvSpPr>
          <p:spPr>
            <a:xfrm>
              <a:off x="787400" y="48133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이름·주소·연락처 제외</a:t>
              </a:r>
              <a:endParaRPr lang="ko-KR" sz="1500"/>
            </a:p>
          </p:txBody>
        </p:sp>
        <p:sp>
          <p:nvSpPr>
            <p:cNvPr id="26" name="Shape 26"/>
            <p:cNvSpPr/>
            <p:nvPr/>
          </p:nvSpPr>
          <p:spPr>
            <a:xfrm>
              <a:off x="3606800" y="36576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27" name="Text 27"/>
            <p:cNvSpPr txBox="1"/>
            <p:nvPr/>
          </p:nvSpPr>
          <p:spPr>
            <a:xfrm>
              <a:off x="3759200" y="38100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087F80"/>
                  </a:solidFill>
                  <a:latin typeface="Noto Sans KR"/>
                  <a:ea typeface="Noto Sans KR"/>
                  <a:cs typeface="Noto Sans KR"/>
                </a:rPr>
                <a:t>05</a:t>
              </a:r>
              <a:endParaRPr lang="ko-KR" sz="1400"/>
            </a:p>
          </p:txBody>
        </p:sp>
        <p:sp>
          <p:nvSpPr>
            <p:cNvPr id="28" name="Text 28"/>
            <p:cNvSpPr txBox="1"/>
            <p:nvPr/>
          </p:nvSpPr>
          <p:spPr>
            <a:xfrm>
              <a:off x="3759200" y="42037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사실 확인</a:t>
              </a:r>
              <a:endParaRPr lang="ko-KR" sz="2100"/>
            </a:p>
          </p:txBody>
        </p:sp>
        <p:sp>
          <p:nvSpPr>
            <p:cNvPr id="29" name="Text 29"/>
            <p:cNvSpPr txBox="1"/>
            <p:nvPr/>
          </p:nvSpPr>
          <p:spPr>
            <a:xfrm>
              <a:off x="3759200" y="48133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제품 정보와 대조 후 게시</a:t>
              </a:r>
              <a:endParaRPr lang="ko-KR" sz="1500"/>
            </a:p>
          </p:txBody>
        </p:sp>
        <p:sp>
          <p:nvSpPr>
            <p:cNvPr id="30" name="Shape 30"/>
            <p:cNvSpPr/>
            <p:nvPr/>
          </p:nvSpPr>
          <p:spPr>
            <a:xfrm>
              <a:off x="6578600" y="3657600"/>
              <a:ext cx="2692400" cy="1625600"/>
            </a:xfrm>
            <a:prstGeom prst="rect">
              <a:avLst/>
            </a:prstGeom>
            <a:solidFill>
              <a:srgbClr val="FFFFFF"/>
            </a:solidFill>
            <a:ln w="9500">
              <a:solidFill>
                <a:srgbClr val="DDE4EF"/>
              </a:solidFill>
            </a:ln>
          </p:spPr>
        </p:sp>
        <p:sp>
          <p:nvSpPr>
            <p:cNvPr id="31" name="Text 31"/>
            <p:cNvSpPr txBox="1"/>
            <p:nvPr/>
          </p:nvSpPr>
          <p:spPr>
            <a:xfrm>
              <a:off x="6731000" y="3810000"/>
              <a:ext cx="444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l">
                <a:lnSpc>
                  <a:spcPct val="118000"/>
                </a:lnSpc>
              </a:pPr>
              <a:r>
                <a:rPr lang="ko-KR" sz="1400" b="1" dirty="0">
                  <a:solidFill>
                    <a:srgbClr val="087F80"/>
                  </a:solidFill>
                  <a:latin typeface="Noto Sans KR"/>
                  <a:ea typeface="Noto Sans KR"/>
                  <a:cs typeface="Noto Sans KR"/>
                </a:rPr>
                <a:t>06</a:t>
              </a:r>
              <a:endParaRPr lang="ko-KR" sz="1400"/>
            </a:p>
          </p:txBody>
        </p:sp>
        <p:sp>
          <p:nvSpPr>
            <p:cNvPr id="32" name="Text 32"/>
            <p:cNvSpPr txBox="1"/>
            <p:nvPr/>
          </p:nvSpPr>
          <p:spPr>
            <a:xfrm>
              <a:off x="6731000" y="4203700"/>
              <a:ext cx="2387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1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최종 책임</a:t>
              </a:r>
              <a:endParaRPr lang="ko-KR" sz="2100"/>
            </a:p>
          </p:txBody>
        </p:sp>
        <p:sp>
          <p:nvSpPr>
            <p:cNvPr id="33" name="Text 33"/>
            <p:cNvSpPr txBox="1"/>
            <p:nvPr/>
          </p:nvSpPr>
          <p:spPr>
            <a:xfrm>
              <a:off x="6731000" y="4813300"/>
              <a:ext cx="2387600" cy="317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판매자가 승인하고 사용</a:t>
              </a:r>
              <a:endParaRPr lang="ko-KR" sz="1500"/>
            </a:p>
          </p:txBody>
        </p:sp>
      </p:grpSp>
    </p:spTree>
  </p:cSld>
  <p:clrMapOvr>
    <a:masterClrMapping/>
  </p:clrMapOvr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p="http://schemas.openxmlformats.org/presentationml/2006/main" showMasterSp="0">
  <p:cSld name="AI motion 84">
    <p:bg>
      <p:bgPr>
        <a:solidFill>
          <a:srgbClr val="F5F7FB"/>
        </a:solidFill>
      </p:bgPr>
    </p:bg>
    <p:spTree>
      <p:nvGrpSpPr>
        <p:cNvPr id="1" name="Slide root"/>
        <p:cNvGrpSpPr/>
        <p:nvPr/>
      </p:nvGrpSpPr>
      <p:grpSpPr>
        <a:xfrm>
          <a:off x="0" y="0"/>
          <a:ext cx="9906000" cy="6858000"/>
          <a:chOff x="0" y="0"/>
          <a:chExt cx="9906000" cy="6858000"/>
        </a:xfrm>
      </p:grpSpPr>
      <p:sp>
        <p:nvSpPr>
          <p:cNvPr id="2" name="Text 2"/>
          <p:cNvSpPr txBox="1"/>
          <p:nvPr/>
        </p:nvSpPr>
        <p:spPr>
          <a:xfrm>
            <a:off x="508000" y="254000"/>
            <a:ext cx="8890000" cy="2286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100" b="1" dirty="0">
                <a:solidFill>
                  <a:srgbClr val="2459F5"/>
                </a:solidFill>
                <a:latin typeface="Noto Sans KR"/>
                <a:ea typeface="Noto Sans KR"/>
                <a:cs typeface="Noto Sans KR"/>
              </a:rPr>
              <a:t>07  30일 실행</a:t>
            </a:r>
            <a:endParaRPr lang="ko-KR" sz="1100"/>
          </a:p>
        </p:txBody>
      </p:sp>
      <p:sp>
        <p:nvSpPr>
          <p:cNvPr id="3" name="Text 3"/>
          <p:cNvSpPr txBox="1"/>
          <p:nvPr/>
        </p:nvSpPr>
        <p:spPr>
          <a:xfrm>
            <a:off x="444500" y="609600"/>
            <a:ext cx="9017000" cy="5842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28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작게 시작하고, 매주 한 단계씩 늘립니다</a:t>
            </a:r>
            <a:endParaRPr lang="ko-KR" sz="2800"/>
          </a:p>
        </p:txBody>
      </p:sp>
      <p:sp>
        <p:nvSpPr>
          <p:cNvPr id="4" name="Shape 4"/>
          <p:cNvSpPr/>
          <p:nvPr/>
        </p:nvSpPr>
        <p:spPr>
          <a:xfrm>
            <a:off x="4648200" y="1308100"/>
            <a:ext cx="609600" cy="38100"/>
          </a:xfrm>
          <a:prstGeom prst="rect">
            <a:avLst/>
          </a:prstGeom>
          <a:solidFill>
            <a:srgbClr val="2459F5"/>
          </a:solidFill>
          <a:ln w="9500">
            <a:noFill/>
          </a:ln>
        </p:spPr>
      </p:sp>
      <p:sp>
        <p:nvSpPr>
          <p:cNvPr id="5" name="Shape 5"/>
          <p:cNvSpPr/>
          <p:nvPr/>
        </p:nvSpPr>
        <p:spPr>
          <a:xfrm>
            <a:off x="508000" y="6007100"/>
            <a:ext cx="8890000" cy="12700"/>
          </a:xfrm>
          <a:prstGeom prst="rect">
            <a:avLst/>
          </a:prstGeom>
          <a:solidFill>
            <a:srgbClr val="DDE4EF"/>
          </a:solidFill>
          <a:ln w="9500"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33400" y="6134100"/>
            <a:ext cx="8839200" cy="3810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1600" b="1" dirty="0">
                <a:solidFill>
                  <a:srgbClr val="14243B"/>
                </a:solidFill>
                <a:latin typeface="Noto Sans KR"/>
                <a:ea typeface="Noto Sans KR"/>
                <a:cs typeface="Noto Sans KR"/>
              </a:rPr>
              <a:t>첫 목표는 상품 1개의 판매 준비를 끝내는 것입니다</a:t>
            </a:r>
            <a:endParaRPr lang="ko-KR" sz="1600"/>
          </a:p>
        </p:txBody>
      </p:sp>
      <p:sp>
        <p:nvSpPr>
          <p:cNvPr id="7" name="Text 7"/>
          <p:cNvSpPr txBox="1"/>
          <p:nvPr/>
        </p:nvSpPr>
        <p:spPr>
          <a:xfrm>
            <a:off x="9271000" y="6604000"/>
            <a:ext cx="317500" cy="152400"/>
          </a:xfrm>
          <a:prstGeom prst="rect">
            <a:avLst/>
          </a:prstGeom>
          <a:noFill/>
          <a:ln>
            <a:noFill/>
          </a:ln>
        </p:spPr>
        <p:txBody>
          <a:bodyPr wrap="none" anchor="ctr" lIns="0" rIns="0" tIns="0" bIns="0"/>
          <a:lstStyle/>
          <a:p>
            <a:pPr algn="ctr">
              <a:lnSpc>
                <a:spcPct val="118000"/>
              </a:lnSpc>
            </a:pPr>
            <a:r>
              <a:rPr lang="ko-KR" sz="900" b="0" dirty="0">
                <a:solidFill>
                  <a:srgbClr val="53647C"/>
                </a:solidFill>
                <a:latin typeface="Noto Sans KR"/>
                <a:ea typeface="Noto Sans KR"/>
                <a:cs typeface="Noto Sans KR"/>
              </a:rPr>
              <a:t>84</a:t>
            </a:r>
            <a:endParaRPr lang="ko-KR" sz="900"/>
          </a:p>
        </p:txBody>
      </p:sp>
      <p:grpSp>
        <p:nvGrpSpPr>
          <p:cNvPr id="8" name="Reveal 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9" name="Text 9"/>
            <p:cNvSpPr txBox="1"/>
            <p:nvPr/>
          </p:nvSpPr>
          <p:spPr>
            <a:xfrm>
              <a:off x="571500" y="1828800"/>
              <a:ext cx="1803400" cy="393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7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1주차</a:t>
              </a:r>
              <a:endParaRPr lang="ko-KR" sz="1700"/>
            </a:p>
          </p:txBody>
        </p:sp>
        <p:sp>
          <p:nvSpPr>
            <p:cNvPr id="10" name="Text 10"/>
            <p:cNvSpPr txBox="1"/>
            <p:nvPr/>
          </p:nvSpPr>
          <p:spPr>
            <a:xfrm>
              <a:off x="571500" y="2641600"/>
              <a:ext cx="1803400" cy="1016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7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상품 1개</a:t>
              </a:r>
              <a:endParaRPr lang="ko-KR" sz="2700"/>
            </a:p>
          </p:txBody>
        </p:sp>
        <p:sp>
          <p:nvSpPr>
            <p:cNvPr id="11" name="Shape 11"/>
            <p:cNvSpPr/>
            <p:nvPr/>
          </p:nvSpPr>
          <p:spPr>
            <a:xfrm>
              <a:off x="1346200" y="4025900"/>
              <a:ext cx="254000" cy="254000"/>
            </a:xfrm>
            <a:prstGeom prst="ellipse">
              <a:avLst/>
            </a:prstGeom>
            <a:solidFill>
              <a:srgbClr val="2459F5"/>
            </a:solidFill>
            <a:ln w="9500">
              <a:noFill/>
            </a:ln>
          </p:spPr>
        </p:sp>
        <p:sp>
          <p:nvSpPr>
            <p:cNvPr id="12" name="Text 12"/>
            <p:cNvSpPr txBox="1"/>
            <p:nvPr/>
          </p:nvSpPr>
          <p:spPr>
            <a:xfrm>
              <a:off x="546100" y="4559300"/>
              <a:ext cx="1854200" cy="965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사진</a:t>
              </a:r>
              <a:endParaRPr lang="ko-KR" sz="1500"/>
            </a:p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상세</a:t>
              </a:r>
              <a:endParaRPr lang="ko-KR" sz="1500"/>
            </a:p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직접 등록</a:t>
              </a:r>
              <a:endParaRPr lang="ko-KR" sz="1500"/>
            </a:p>
          </p:txBody>
        </p:sp>
      </p:grpSp>
      <p:grpSp>
        <p:nvGrpSpPr>
          <p:cNvPr id="13" name="Reveal 13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14" name="Text 14"/>
            <p:cNvSpPr txBox="1"/>
            <p:nvPr/>
          </p:nvSpPr>
          <p:spPr>
            <a:xfrm>
              <a:off x="2895600" y="1828800"/>
              <a:ext cx="1803400" cy="393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7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2주차</a:t>
              </a:r>
              <a:endParaRPr lang="ko-KR" sz="170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2895600" y="2641600"/>
              <a:ext cx="1803400" cy="1016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7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상품 3개</a:t>
              </a:r>
              <a:endParaRPr lang="ko-KR" sz="2700"/>
            </a:p>
          </p:txBody>
        </p:sp>
        <p:sp>
          <p:nvSpPr>
            <p:cNvPr id="16" name="Shape 16"/>
            <p:cNvSpPr/>
            <p:nvPr/>
          </p:nvSpPr>
          <p:spPr>
            <a:xfrm>
              <a:off x="3670300" y="4025900"/>
              <a:ext cx="254000" cy="254000"/>
            </a:xfrm>
            <a:prstGeom prst="ellipse">
              <a:avLst/>
            </a:prstGeom>
            <a:solidFill>
              <a:srgbClr val="2459F5"/>
            </a:solidFill>
            <a:ln w="9500">
              <a:noFill/>
            </a:ln>
          </p:spPr>
        </p:sp>
        <p:sp>
          <p:nvSpPr>
            <p:cNvPr id="17" name="Text 17"/>
            <p:cNvSpPr txBox="1"/>
            <p:nvPr/>
          </p:nvSpPr>
          <p:spPr>
            <a:xfrm>
              <a:off x="2870200" y="4559300"/>
              <a:ext cx="1854200" cy="965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같은 공정으로 반복</a:t>
              </a:r>
              <a:endParaRPr lang="ko-KR" sz="1500"/>
            </a:p>
          </p:txBody>
        </p:sp>
      </p:grpSp>
      <p:grpSp>
        <p:nvGrpSpPr>
          <p:cNvPr id="18" name="Reveal 18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19" name="Text 19"/>
            <p:cNvSpPr txBox="1"/>
            <p:nvPr/>
          </p:nvSpPr>
          <p:spPr>
            <a:xfrm>
              <a:off x="5219700" y="1828800"/>
              <a:ext cx="1803400" cy="393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7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3주차</a:t>
              </a:r>
              <a:endParaRPr lang="ko-KR" sz="1700"/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5219700" y="2641600"/>
              <a:ext cx="1803400" cy="1016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7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응대 틀</a:t>
              </a:r>
              <a:endParaRPr lang="ko-KR" sz="2700"/>
            </a:p>
          </p:txBody>
        </p:sp>
        <p:sp>
          <p:nvSpPr>
            <p:cNvPr id="21" name="Shape 21"/>
            <p:cNvSpPr/>
            <p:nvPr/>
          </p:nvSpPr>
          <p:spPr>
            <a:xfrm>
              <a:off x="5994400" y="4025900"/>
              <a:ext cx="254000" cy="254000"/>
            </a:xfrm>
            <a:prstGeom prst="ellipse">
              <a:avLst/>
            </a:prstGeom>
            <a:solidFill>
              <a:srgbClr val="2459F5"/>
            </a:solidFill>
            <a:ln w="9500">
              <a:noFill/>
            </a:ln>
          </p:spPr>
        </p:sp>
        <p:sp>
          <p:nvSpPr>
            <p:cNvPr id="22" name="Text 22"/>
            <p:cNvSpPr txBox="1"/>
            <p:nvPr/>
          </p:nvSpPr>
          <p:spPr>
            <a:xfrm>
              <a:off x="5194300" y="4559300"/>
              <a:ext cx="1854200" cy="965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자주 오는 질문 정리</a:t>
              </a:r>
              <a:endParaRPr lang="ko-KR" sz="1500"/>
            </a:p>
          </p:txBody>
        </p:sp>
      </p:grpSp>
      <p:grpSp>
        <p:nvGrpSpPr>
          <p:cNvPr id="23" name="Reveal 23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24" name="Text 24"/>
            <p:cNvSpPr txBox="1"/>
            <p:nvPr/>
          </p:nvSpPr>
          <p:spPr>
            <a:xfrm>
              <a:off x="7543800" y="1828800"/>
              <a:ext cx="1803400" cy="393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700" b="1" dirty="0">
                  <a:solidFill>
                    <a:srgbClr val="2459F5"/>
                  </a:solidFill>
                  <a:latin typeface="Noto Sans KR"/>
                  <a:ea typeface="Noto Sans KR"/>
                  <a:cs typeface="Noto Sans KR"/>
                </a:rPr>
                <a:t>4주차</a:t>
              </a:r>
              <a:endParaRPr lang="ko-KR" sz="1700"/>
            </a:p>
          </p:txBody>
        </p:sp>
        <p:sp>
          <p:nvSpPr>
            <p:cNvPr id="25" name="Text 25"/>
            <p:cNvSpPr txBox="1"/>
            <p:nvPr/>
          </p:nvSpPr>
          <p:spPr>
            <a:xfrm>
              <a:off x="7543800" y="2641600"/>
              <a:ext cx="1803400" cy="1016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2700" b="1" dirty="0">
                  <a:solidFill>
                    <a:srgbClr val="14243B"/>
                  </a:solidFill>
                  <a:latin typeface="Noto Sans KR"/>
                  <a:ea typeface="Noto Sans KR"/>
                  <a:cs typeface="Noto Sans KR"/>
                </a:rPr>
                <a:t>소액 광고</a:t>
              </a:r>
              <a:endParaRPr lang="ko-KR" sz="2700"/>
            </a:p>
          </p:txBody>
        </p:sp>
        <p:sp>
          <p:nvSpPr>
            <p:cNvPr id="26" name="Shape 26"/>
            <p:cNvSpPr/>
            <p:nvPr/>
          </p:nvSpPr>
          <p:spPr>
            <a:xfrm>
              <a:off x="8318500" y="4025900"/>
              <a:ext cx="254000" cy="254000"/>
            </a:xfrm>
            <a:prstGeom prst="ellipse">
              <a:avLst/>
            </a:prstGeom>
            <a:solidFill>
              <a:srgbClr val="2459F5"/>
            </a:solidFill>
            <a:ln w="9500">
              <a:noFill/>
            </a:ln>
          </p:spPr>
        </p:sp>
        <p:sp>
          <p:nvSpPr>
            <p:cNvPr id="27" name="Text 27"/>
            <p:cNvSpPr txBox="1"/>
            <p:nvPr/>
          </p:nvSpPr>
          <p:spPr>
            <a:xfrm>
              <a:off x="7518400" y="4559300"/>
              <a:ext cx="1854200" cy="965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lIns="0" rIns="0" tIns="0" bIns="0"/>
            <a:lstStyle/>
            <a:p>
              <a:pPr algn="ctr">
                <a:lnSpc>
                  <a:spcPct val="118000"/>
                </a:lnSpc>
              </a:pPr>
              <a:r>
                <a:rPr lang="ko-KR" sz="1500" b="0" dirty="0">
                  <a:solidFill>
                    <a:srgbClr val="53647C"/>
                  </a:solidFill>
                  <a:latin typeface="Noto Sans KR"/>
                  <a:ea typeface="Noto Sans KR"/>
                  <a:cs typeface="Noto Sans KR"/>
                </a:rPr>
                <a:t>비용과 결과를 기록</a:t>
              </a:r>
              <a:endParaRPr lang="ko-KR" sz="1500"/>
            </a:p>
          </p:txBody>
        </p:sp>
      </p:grpSp>
    </p:spTree>
  </p:cSld>
  <p:clrMapOvr>
    <a:masterClrMapping/>
  </p:clrMapOvr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5005</TotalTime>
  <Words>3480</Words>
  <Application>Microsoft Office PowerPoint</Application>
  <PresentationFormat>A4 용지(210x297mm)</PresentationFormat>
  <Paragraphs>929</Paragraphs>
  <Slides>82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82</vt:i4>
      </vt:variant>
    </vt:vector>
  </HeadingPairs>
  <TitlesOfParts>
    <vt:vector size="93" baseType="lpstr">
      <vt:lpstr>Arial</vt:lpstr>
      <vt:lpstr>맑은 고딕</vt:lpstr>
      <vt:lpstr>나눔스퀘어 Bold</vt:lpstr>
      <vt:lpstr>KBIZ한마음고딕 B</vt:lpstr>
      <vt:lpstr>KBIZ한마음고딕 H</vt:lpstr>
      <vt:lpstr>KoPub돋움체 Light</vt:lpstr>
      <vt:lpstr>KoPub돋움체 Medium</vt:lpstr>
      <vt:lpstr>Noto Sans Korean Regular</vt:lpstr>
      <vt:lpstr>KBIZ한마음고딕 R</vt:lpstr>
      <vt:lpstr>KoPub돋움체 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NEEDsChoi</dc:creator>
  <cp:lastModifiedBy>박세현</cp:lastModifiedBy>
  <cp:revision>488</cp:revision>
  <dcterms:created xsi:type="dcterms:W3CDTF">2017-11-02T01:59:01Z</dcterms:created>
  <dcterms:modified xsi:type="dcterms:W3CDTF">2026-05-14T03:17:55Z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_SA">
    <vt:lpwstr>E:\CloudStation\A06 니즈직원\A04대리 최소연\B 강연\신대창업스쿨2기\신대창업스쿨2기강연안.pptx</vt:lpwstr>
  </property>
</Properties>
</file>